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729" r:id="rId2"/>
    <p:sldId id="695" r:id="rId3"/>
    <p:sldId id="687" r:id="rId4"/>
    <p:sldId id="721" r:id="rId5"/>
    <p:sldId id="723" r:id="rId6"/>
    <p:sldId id="722" r:id="rId7"/>
    <p:sldId id="726" r:id="rId8"/>
    <p:sldId id="724" r:id="rId9"/>
    <p:sldId id="714" r:id="rId10"/>
    <p:sldId id="700" r:id="rId11"/>
    <p:sldId id="727" r:id="rId12"/>
    <p:sldId id="728"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e Mullen" initials="SM" lastIdx="1" clrIdx="0">
    <p:extLst>
      <p:ext uri="{19B8F6BF-5375-455C-9EA6-DF929625EA0E}">
        <p15:presenceInfo xmlns:p15="http://schemas.microsoft.com/office/powerpoint/2012/main" userId="S::shane.mullen@eastriding.gov.uk::a4365aea-0946-42e6-95ae-e45a42aecc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93"/>
    <a:srgbClr val="92D14F"/>
    <a:srgbClr val="FFFFFF"/>
    <a:srgbClr val="F5F5F5"/>
    <a:srgbClr val="1D9A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5E37D7-D6B5-4693-92BE-E26018B98ACA}" v="3" dt="2024-01-18T10:07:33.8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0" d="100"/>
          <a:sy n="150" d="100"/>
        </p:scale>
        <p:origin x="654"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6547E796-08C8-4575-95C4-960B8229854C}" type="datetimeFigureOut">
              <a:rPr lang="en-GB" smtClean="0"/>
              <a:t>06/08/2025</a:t>
            </a:fld>
            <a:endParaRPr lang="en-GB" dirty="0"/>
          </a:p>
        </p:txBody>
      </p:sp>
      <p:sp>
        <p:nvSpPr>
          <p:cNvPr id="4" name="Slide Image Placeholder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6F02E1DD-8B22-4691-B71F-46F9FA9147E0}" type="slidenum">
              <a:rPr lang="en-GB" smtClean="0"/>
              <a:t>‹#›</a:t>
            </a:fld>
            <a:endParaRPr lang="en-GB" dirty="0"/>
          </a:p>
        </p:txBody>
      </p:sp>
    </p:spTree>
    <p:extLst>
      <p:ext uri="{BB962C8B-B14F-4D97-AF65-F5344CB8AC3E}">
        <p14:creationId xmlns:p14="http://schemas.microsoft.com/office/powerpoint/2010/main" val="2142844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02E1DD-8B22-4691-B71F-46F9FA9147E0}" type="slidenum">
              <a:rPr lang="en-GB" smtClean="0"/>
              <a:t>2</a:t>
            </a:fld>
            <a:endParaRPr lang="en-GB" dirty="0"/>
          </a:p>
        </p:txBody>
      </p:sp>
    </p:spTree>
    <p:extLst>
      <p:ext uri="{BB962C8B-B14F-4D97-AF65-F5344CB8AC3E}">
        <p14:creationId xmlns:p14="http://schemas.microsoft.com/office/powerpoint/2010/main" val="710567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02E1DD-8B22-4691-B71F-46F9FA9147E0}" type="slidenum">
              <a:rPr lang="en-GB" smtClean="0"/>
              <a:t>3</a:t>
            </a:fld>
            <a:endParaRPr lang="en-GB" dirty="0"/>
          </a:p>
        </p:txBody>
      </p:sp>
    </p:spTree>
    <p:extLst>
      <p:ext uri="{BB962C8B-B14F-4D97-AF65-F5344CB8AC3E}">
        <p14:creationId xmlns:p14="http://schemas.microsoft.com/office/powerpoint/2010/main" val="51408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02E1DD-8B22-4691-B71F-46F9FA9147E0}" type="slidenum">
              <a:rPr lang="en-GB" smtClean="0"/>
              <a:t>9</a:t>
            </a:fld>
            <a:endParaRPr lang="en-GB" dirty="0"/>
          </a:p>
        </p:txBody>
      </p:sp>
    </p:spTree>
    <p:extLst>
      <p:ext uri="{BB962C8B-B14F-4D97-AF65-F5344CB8AC3E}">
        <p14:creationId xmlns:p14="http://schemas.microsoft.com/office/powerpoint/2010/main" val="1051744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F02E1DD-8B22-4691-B71F-46F9FA9147E0}" type="slidenum">
              <a:rPr lang="en-GB" smtClean="0"/>
              <a:t>10</a:t>
            </a:fld>
            <a:endParaRPr lang="en-GB" dirty="0"/>
          </a:p>
        </p:txBody>
      </p:sp>
    </p:spTree>
    <p:extLst>
      <p:ext uri="{BB962C8B-B14F-4D97-AF65-F5344CB8AC3E}">
        <p14:creationId xmlns:p14="http://schemas.microsoft.com/office/powerpoint/2010/main" val="267059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F5435-9E19-4409-BA2C-A1990BC08DBD}"/>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D15B0439-2D57-4AAF-8325-20C6B270F6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21540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4CBA4-3CDB-4817-BCFD-32F3E12F409C}"/>
              </a:ext>
            </a:extLst>
          </p:cNvPr>
          <p:cNvSpPr>
            <a:spLocks noGrp="1"/>
          </p:cNvSpPr>
          <p:nvPr>
            <p:ph type="title"/>
          </p:nvPr>
        </p:nvSpPr>
        <p:spPr>
          <a:xfrm>
            <a:off x="838200" y="-87456"/>
            <a:ext cx="10515600" cy="567748"/>
          </a:xfrm>
        </p:spPr>
        <p:txBody>
          <a:bodyPr>
            <a:noAutofit/>
          </a:bodyPr>
          <a:lstStyle>
            <a:lvl1pPr algn="ctr">
              <a:defRPr sz="2400">
                <a:solidFill>
                  <a:srgbClr val="F5F5F5"/>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37F1AE21-8147-41F2-96E2-3EC03F5DF41E}"/>
              </a:ext>
            </a:extLst>
          </p:cNvPr>
          <p:cNvSpPr>
            <a:spLocks noGrp="1"/>
          </p:cNvSpPr>
          <p:nvPr>
            <p:ph idx="1"/>
          </p:nvPr>
        </p:nvSpPr>
        <p:spPr>
          <a:xfrm>
            <a:off x="838200" y="480292"/>
            <a:ext cx="10515600" cy="56966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4130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4EA35F-F438-46C7-A6D7-3C4086794748}"/>
              </a:ext>
            </a:extLst>
          </p:cNvPr>
          <p:cNvSpPr>
            <a:spLocks noGrp="1"/>
          </p:cNvSpPr>
          <p:nvPr>
            <p:ph type="title"/>
          </p:nvPr>
        </p:nvSpPr>
        <p:spPr>
          <a:xfrm>
            <a:off x="838200" y="1"/>
            <a:ext cx="10515600" cy="397164"/>
          </a:xfrm>
        </p:spPr>
        <p:txBody>
          <a:bodyPr>
            <a:noAutofit/>
          </a:bodyPr>
          <a:lstStyle>
            <a:lvl1pPr algn="ctr">
              <a:defRPr sz="2400">
                <a:solidFill>
                  <a:srgbClr val="F5F5F5"/>
                </a:solidFill>
              </a:defRPr>
            </a:lvl1pPr>
          </a:lstStyle>
          <a:p>
            <a:r>
              <a:rPr lang="en-US" dirty="0"/>
              <a:t>Click to edit Master title style</a:t>
            </a:r>
            <a:endParaRPr lang="en-GB" dirty="0"/>
          </a:p>
        </p:txBody>
      </p:sp>
    </p:spTree>
    <p:extLst>
      <p:ext uri="{BB962C8B-B14F-4D97-AF65-F5344CB8AC3E}">
        <p14:creationId xmlns:p14="http://schemas.microsoft.com/office/powerpoint/2010/main" val="14265957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3B60F6-E66A-448E-A0BF-831606276347}"/>
              </a:ext>
            </a:extLst>
          </p:cNvPr>
          <p:cNvSpPr/>
          <p:nvPr userDrawn="1"/>
        </p:nvSpPr>
        <p:spPr>
          <a:xfrm>
            <a:off x="-11080" y="6449176"/>
            <a:ext cx="12203080" cy="408824"/>
          </a:xfrm>
          <a:prstGeom prst="rect">
            <a:avLst/>
          </a:prstGeom>
          <a:solidFill>
            <a:srgbClr val="92D14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a:extLst>
              <a:ext uri="{FF2B5EF4-FFF2-40B4-BE49-F238E27FC236}">
                <a16:creationId xmlns:a16="http://schemas.microsoft.com/office/drawing/2014/main" id="{3AAABD47-6A1A-45D3-8C79-E2B212B416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43730AC-0172-40F0-9602-86B5C2966F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3">
            <a:extLst>
              <a:ext uri="{FF2B5EF4-FFF2-40B4-BE49-F238E27FC236}">
                <a16:creationId xmlns:a16="http://schemas.microsoft.com/office/drawing/2014/main" id="{D269BA3D-5F29-475D-8921-5CBD18D7D048}"/>
              </a:ext>
            </a:extLst>
          </p:cNvPr>
          <p:cNvSpPr txBox="1">
            <a:spLocks/>
          </p:cNvSpPr>
          <p:nvPr userDrawn="1"/>
        </p:nvSpPr>
        <p:spPr>
          <a:xfrm>
            <a:off x="-189804" y="6449176"/>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5162957-386B-4491-A64A-04F336540DCB}" type="datetimeFigureOut">
              <a:rPr lang="en-GB" smtClean="0">
                <a:solidFill>
                  <a:srgbClr val="1D9A78"/>
                </a:solidFill>
                <a:latin typeface="Gill Sans MT" panose="020B0502020104020203" pitchFamily="34" charset="0"/>
              </a:rPr>
              <a:pPr algn="ctr"/>
              <a:t>06/08/2025</a:t>
            </a:fld>
            <a:endParaRPr lang="en-GB" dirty="0">
              <a:solidFill>
                <a:srgbClr val="1D9A78"/>
              </a:solidFill>
              <a:latin typeface="Gill Sans MT" panose="020B0502020104020203" pitchFamily="34" charset="0"/>
            </a:endParaRPr>
          </a:p>
        </p:txBody>
      </p:sp>
      <p:sp>
        <p:nvSpPr>
          <p:cNvPr id="9" name="Slide Number Placeholder 5">
            <a:extLst>
              <a:ext uri="{FF2B5EF4-FFF2-40B4-BE49-F238E27FC236}">
                <a16:creationId xmlns:a16="http://schemas.microsoft.com/office/drawing/2014/main" id="{D07381ED-3AA3-4D8F-872C-68D07E69BF5B}"/>
              </a:ext>
            </a:extLst>
          </p:cNvPr>
          <p:cNvSpPr txBox="1">
            <a:spLocks/>
          </p:cNvSpPr>
          <p:nvPr userDrawn="1"/>
        </p:nvSpPr>
        <p:spPr>
          <a:xfrm>
            <a:off x="8273500" y="6461004"/>
            <a:ext cx="318481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2F8689-6318-472E-A982-45107374D7D8}" type="slidenum">
              <a:rPr lang="en-GB" sz="1600" b="1" smtClean="0">
                <a:solidFill>
                  <a:srgbClr val="1D9A78"/>
                </a:solidFill>
                <a:latin typeface="Gill Sans MT" panose="020B0502020104020203" pitchFamily="34" charset="0"/>
              </a:rPr>
              <a:pPr/>
              <a:t>‹#›</a:t>
            </a:fld>
            <a:endParaRPr lang="en-GB" sz="1600" b="1" dirty="0">
              <a:solidFill>
                <a:srgbClr val="1D9A78"/>
              </a:solidFill>
              <a:latin typeface="Gill Sans MT" panose="020B0502020104020203" pitchFamily="34" charset="0"/>
            </a:endParaRPr>
          </a:p>
        </p:txBody>
      </p:sp>
      <p:sp>
        <p:nvSpPr>
          <p:cNvPr id="11" name="TextBox 10">
            <a:extLst>
              <a:ext uri="{FF2B5EF4-FFF2-40B4-BE49-F238E27FC236}">
                <a16:creationId xmlns:a16="http://schemas.microsoft.com/office/drawing/2014/main" id="{2043E6F3-6C95-48E7-9515-BC1BEEB7B807}"/>
              </a:ext>
            </a:extLst>
          </p:cNvPr>
          <p:cNvSpPr txBox="1"/>
          <p:nvPr userDrawn="1"/>
        </p:nvSpPr>
        <p:spPr>
          <a:xfrm>
            <a:off x="0" y="-4207"/>
            <a:ext cx="12192000" cy="369332"/>
          </a:xfrm>
          <a:prstGeom prst="rect">
            <a:avLst/>
          </a:prstGeom>
          <a:solidFill>
            <a:srgbClr val="00AD93"/>
          </a:solidFill>
        </p:spPr>
        <p:txBody>
          <a:bodyPr wrap="square" rtlCol="0">
            <a:spAutoFit/>
          </a:bodyPr>
          <a:lstStyle/>
          <a:p>
            <a:pPr algn="ctr"/>
            <a:endParaRPr lang="en-GB" b="1" dirty="0">
              <a:solidFill>
                <a:srgbClr val="F5F5F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2084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hphnetwork.co.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ippr.org/" TargetMode="External"/><Relationship Id="rId13" Type="http://schemas.openxmlformats.org/officeDocument/2006/relationships/hyperlink" Target="https://cles.org.uk/publications/the-manifesto-for-local-economies/" TargetMode="External"/><Relationship Id="rId3" Type="http://schemas.openxmlformats.org/officeDocument/2006/relationships/hyperlink" Target="https://www.yhphnetwork.co.uk/links-and-resources/adph-priorities/inclusive-wellbeing-economies/" TargetMode="External"/><Relationship Id="rId7" Type="http://schemas.openxmlformats.org/officeDocument/2006/relationships/hyperlink" Target="https://www.gov.scot/publications/wellbeing-economy-toolkit-supporting-place-based-economic-strategy-policy-development/" TargetMode="External"/><Relationship Id="rId12" Type="http://schemas.openxmlformats.org/officeDocument/2006/relationships/hyperlink" Target="https://www.health.org.uk/news-and-comment/blogs/creating-wealth-and-health" TargetMode="External"/><Relationship Id="rId17" Type="http://schemas.openxmlformats.org/officeDocument/2006/relationships/hyperlink" Target="https://jech.bmj.com/content/75/11/1129?rss=1" TargetMode="External"/><Relationship Id="rId2" Type="http://schemas.openxmlformats.org/officeDocument/2006/relationships/notesSlide" Target="../notesSlides/notesSlide4.xml"/><Relationship Id="rId16" Type="http://schemas.openxmlformats.org/officeDocument/2006/relationships/hyperlink" Target="https://neweconomics.org/" TargetMode="External"/><Relationship Id="rId1" Type="http://schemas.openxmlformats.org/officeDocument/2006/relationships/slideLayout" Target="../slideLayouts/slideLayout2.xml"/><Relationship Id="rId6" Type="http://schemas.openxmlformats.org/officeDocument/2006/relationships/hyperlink" Target="https://eur03.safelinks.protection.outlook.com/?url=https%3A%2F%2Fwww.nhsconfed.org%2Ftopic%2Fhealth-economic-partnerships%2Funlocking-nhss-social-and-economic-potential&amp;data=05%7C01%7CToni.Williams%40dhsc.gov.uk%7Cef889f905ed546d9f38008dad9de2dc1%7C61278c3091a84c318c1fef4de8973a1c%7C1%7C0%7C638061845531902133%7CUnknown%7CTWFpbGZsb3d8eyJWIjoiMC4wLjAwMDAiLCJQIjoiV2luMzIiLCJBTiI6Ik1haWwiLCJXVCI6Mn0%3D%7C3000%7C%7C%7C&amp;sdata=T1tdeVxhmYzeV1FDWFcHveilwyl3j7%2BS5FWPmHiF0Cg%3D&amp;reserved=0" TargetMode="External"/><Relationship Id="rId11" Type="http://schemas.openxmlformats.org/officeDocument/2006/relationships/hyperlink" Target="https://www.gov.uk/government/publications/inclusive-and-sustainable-economies-leaving-no-one-behind" TargetMode="External"/><Relationship Id="rId5" Type="http://schemas.openxmlformats.org/officeDocument/2006/relationships/hyperlink" Target="https://weall.org/policyguide" TargetMode="External"/><Relationship Id="rId15" Type="http://schemas.openxmlformats.org/officeDocument/2006/relationships/hyperlink" Target="https://www.nhsconfed.org/articles/national-inclusive-and-sustainable-economies-network" TargetMode="External"/><Relationship Id="rId10" Type="http://schemas.openxmlformats.org/officeDocument/2006/relationships/hyperlink" Target="https://www.thenhsa.co.uk/app/uploads/2018/11/NHSA-REPORT-FINAL.pdf" TargetMode="External"/><Relationship Id="rId4" Type="http://schemas.openxmlformats.org/officeDocument/2006/relationships/hyperlink" Target="https://www.yhphnetwork.co.uk/links-and-resources/adph-priorities/inclusive-wellbeing-economies/policy-resources/" TargetMode="External"/><Relationship Id="rId9" Type="http://schemas.openxmlformats.org/officeDocument/2006/relationships/hyperlink" Target="https://www.yhealth4growth.info/wp-content/uploads/sites/2/2020/08/Levelling-Up-Yorkshire-and-the-Humber_Report_13.07.20-compressed.pdf" TargetMode="External"/><Relationship Id="rId14" Type="http://schemas.openxmlformats.org/officeDocument/2006/relationships/hyperlink" Target="https://www.local.gov.uk/publications/inclusive-economies-and-healthy-futures-supporting-place-based-action-reduce-health"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hphnetwork.co.uk/links-and-resources/adph-priorities/inclusive-wellbeing-economies/inclusive-wellbeing-economy-in-yorkshire-and-humber/"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mailto:shane.mullen@eastriding.gov.uk" TargetMode="External"/><Relationship Id="rId4" Type="http://schemas.openxmlformats.org/officeDocument/2006/relationships/hyperlink" Target="https://www.yhphnetwork.co.uk/links-and-resources/adph-priorities/inclusive-wellbeing-economi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AAD4E-407D-7216-D1DA-3D5F8E9C3755}"/>
              </a:ext>
            </a:extLst>
          </p:cNvPr>
          <p:cNvSpPr>
            <a:spLocks noGrp="1"/>
          </p:cNvSpPr>
          <p:nvPr>
            <p:ph type="ctrTitle"/>
          </p:nvPr>
        </p:nvSpPr>
        <p:spPr>
          <a:xfrm>
            <a:off x="599609" y="679731"/>
            <a:ext cx="4171994" cy="3736540"/>
          </a:xfrm>
        </p:spPr>
        <p:txBody>
          <a:bodyPr>
            <a:normAutofit/>
          </a:bodyPr>
          <a:lstStyle/>
          <a:p>
            <a:pPr algn="l"/>
            <a:r>
              <a:rPr lang="en-GB" dirty="0"/>
              <a:t>Inclusive Wellbeing Economies</a:t>
            </a:r>
          </a:p>
        </p:txBody>
      </p:sp>
      <p:sp>
        <p:nvSpPr>
          <p:cNvPr id="3" name="Subtitle 2">
            <a:extLst>
              <a:ext uri="{FF2B5EF4-FFF2-40B4-BE49-F238E27FC236}">
                <a16:creationId xmlns:a16="http://schemas.microsoft.com/office/drawing/2014/main" id="{9D198BD6-0407-02E6-37A8-550F8A044BC1}"/>
              </a:ext>
            </a:extLst>
          </p:cNvPr>
          <p:cNvSpPr>
            <a:spLocks noGrp="1"/>
          </p:cNvSpPr>
          <p:nvPr>
            <p:ph type="subTitle" idx="1"/>
          </p:nvPr>
        </p:nvSpPr>
        <p:spPr>
          <a:xfrm>
            <a:off x="599609" y="4685288"/>
            <a:ext cx="4171994" cy="1035781"/>
          </a:xfrm>
        </p:spPr>
        <p:txBody>
          <a:bodyPr>
            <a:normAutofit/>
          </a:bodyPr>
          <a:lstStyle/>
          <a:p>
            <a:pPr algn="l"/>
            <a:r>
              <a:rPr lang="en-GB" dirty="0"/>
              <a:t>June 2023</a:t>
            </a:r>
          </a:p>
        </p:txBody>
      </p:sp>
      <p:pic>
        <p:nvPicPr>
          <p:cNvPr id="4" name="Picture 3" descr="A green and white logo&#10;&#10;Description automatically generated with low confidence">
            <a:hlinkClick r:id="rId2"/>
            <a:extLst>
              <a:ext uri="{FF2B5EF4-FFF2-40B4-BE49-F238E27FC236}">
                <a16:creationId xmlns:a16="http://schemas.microsoft.com/office/drawing/2014/main" id="{759D17C8-25BA-64D5-C411-BD8E16B4C633}"/>
              </a:ext>
            </a:extLst>
          </p:cNvPr>
          <p:cNvPicPr>
            <a:picLocks noChangeAspect="1"/>
          </p:cNvPicPr>
          <p:nvPr/>
        </p:nvPicPr>
        <p:blipFill rotWithShape="1">
          <a:blip r:embed="rId3"/>
          <a:srcRect t="572" r="3" b="373"/>
          <a:stretch/>
        </p:blipFill>
        <p:spPr>
          <a:xfrm>
            <a:off x="5640572" y="604854"/>
            <a:ext cx="5608830" cy="5537715"/>
          </a:xfrm>
          <a:prstGeom prst="rect">
            <a:avLst/>
          </a:prstGeom>
        </p:spPr>
      </p:pic>
    </p:spTree>
    <p:extLst>
      <p:ext uri="{BB962C8B-B14F-4D97-AF65-F5344CB8AC3E}">
        <p14:creationId xmlns:p14="http://schemas.microsoft.com/office/powerpoint/2010/main" val="1982592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3229D-DFB9-4A6E-902E-BDEDCF63BAC2}"/>
              </a:ext>
            </a:extLst>
          </p:cNvPr>
          <p:cNvSpPr>
            <a:spLocks noGrp="1"/>
          </p:cNvSpPr>
          <p:nvPr>
            <p:ph type="title"/>
          </p:nvPr>
        </p:nvSpPr>
        <p:spPr/>
        <p:txBody>
          <a:bodyPr/>
          <a:lstStyle/>
          <a:p>
            <a:r>
              <a:rPr lang="en-GB" dirty="0"/>
              <a:t>Key Literature</a:t>
            </a:r>
          </a:p>
        </p:txBody>
      </p:sp>
      <p:sp>
        <p:nvSpPr>
          <p:cNvPr id="3" name="Content Placeholder 2">
            <a:extLst>
              <a:ext uri="{FF2B5EF4-FFF2-40B4-BE49-F238E27FC236}">
                <a16:creationId xmlns:a16="http://schemas.microsoft.com/office/drawing/2014/main" id="{116ADD84-718E-4146-956E-A5A40A61CD1B}"/>
              </a:ext>
            </a:extLst>
          </p:cNvPr>
          <p:cNvSpPr>
            <a:spLocks noGrp="1"/>
          </p:cNvSpPr>
          <p:nvPr>
            <p:ph idx="1"/>
          </p:nvPr>
        </p:nvSpPr>
        <p:spPr>
          <a:xfrm>
            <a:off x="79899" y="480292"/>
            <a:ext cx="12112101" cy="5696671"/>
          </a:xfrm>
        </p:spPr>
        <p:txBody>
          <a:bodyPr>
            <a:normAutofit fontScale="55000" lnSpcReduction="20000"/>
          </a:bodyPr>
          <a:lstStyle/>
          <a:p>
            <a:pPr marL="0" indent="0">
              <a:buNone/>
            </a:pPr>
            <a:endParaRPr lang="en-GB" sz="2800" u="sng" dirty="0">
              <a:solidFill>
                <a:srgbClr val="0563C1"/>
              </a:solidFill>
              <a:effectLst/>
              <a:latin typeface="Calibri" panose="020F0502020204030204" pitchFamily="34" charset="0"/>
              <a:ea typeface="Calibri" panose="020F0502020204030204" pitchFamily="34" charset="0"/>
            </a:endParaRPr>
          </a:p>
          <a:p>
            <a:pPr marL="0" indent="0">
              <a:buNone/>
            </a:pPr>
            <a:r>
              <a:rPr lang="en-GB" dirty="0">
                <a:hlinkClick r:id="rId3"/>
              </a:rPr>
              <a:t>ADPH Yorkshire and Humber Hub </a:t>
            </a:r>
            <a:endParaRPr lang="en-GB" dirty="0"/>
          </a:p>
          <a:p>
            <a:pPr marL="0" indent="0">
              <a:buNone/>
            </a:pPr>
            <a:r>
              <a:rPr lang="en-GB" sz="2800" u="sng" dirty="0">
                <a:solidFill>
                  <a:srgbClr val="0563C1"/>
                </a:solidFill>
                <a:effectLst/>
                <a:latin typeface="Calibri" panose="020F0502020204030204" pitchFamily="34" charset="0"/>
                <a:ea typeface="Calibri" panose="020F0502020204030204" pitchFamily="34" charset="0"/>
                <a:hlinkClick r:id="rId4"/>
              </a:rPr>
              <a:t>https://www.yhphnetwork.co.uk/links-and-resources/adph-priorities/inclusive-wellbeing-economies/policy-resources/</a:t>
            </a:r>
            <a:endParaRPr lang="en-GB" sz="2800" u="sng" dirty="0">
              <a:solidFill>
                <a:srgbClr val="0563C1"/>
              </a:solidFill>
              <a:effectLst/>
              <a:latin typeface="Calibri" panose="020F0502020204030204" pitchFamily="34" charset="0"/>
              <a:ea typeface="Calibri" panose="020F0502020204030204" pitchFamily="34" charset="0"/>
            </a:endParaRPr>
          </a:p>
          <a:p>
            <a:pPr marL="0" indent="0">
              <a:buNone/>
            </a:pPr>
            <a:endParaRPr lang="en-GB" sz="2800" u="sng" dirty="0">
              <a:solidFill>
                <a:srgbClr val="0563C1"/>
              </a:solidFill>
              <a:effectLst/>
              <a:latin typeface="Calibri" panose="020F0502020204030204" pitchFamily="34" charset="0"/>
              <a:ea typeface="Calibri" panose="020F0502020204030204" pitchFamily="34" charset="0"/>
            </a:endParaRPr>
          </a:p>
          <a:p>
            <a:pPr marL="0" indent="0">
              <a:buNone/>
            </a:pPr>
            <a:r>
              <a:rPr lang="en-GB" sz="2800" u="sng" dirty="0">
                <a:effectLst/>
                <a:latin typeface="Calibri" panose="020F0502020204030204" pitchFamily="34" charset="0"/>
                <a:ea typeface="Calibri" panose="020F0502020204030204" pitchFamily="34" charset="0"/>
              </a:rPr>
              <a:t>Useful Reading Resources</a:t>
            </a:r>
          </a:p>
          <a:p>
            <a:r>
              <a:rPr lang="en-GB" sz="2800" u="sng" dirty="0">
                <a:solidFill>
                  <a:srgbClr val="0563C1"/>
                </a:solidFill>
                <a:effectLst/>
                <a:latin typeface="Calibri" panose="020F0502020204030204" pitchFamily="34" charset="0"/>
                <a:ea typeface="Calibri" panose="020F0502020204030204" pitchFamily="34" charset="0"/>
                <a:hlinkClick r:id="rId5"/>
              </a:rPr>
              <a:t>Policy Guide - Wellbeing Economy Alliance (weall.org)</a:t>
            </a:r>
            <a:endParaRPr lang="en-GB" sz="2800" u="sng" dirty="0">
              <a:solidFill>
                <a:srgbClr val="0563C1"/>
              </a:solidFill>
              <a:effectLst/>
              <a:latin typeface="Calibri" panose="020F0502020204030204" pitchFamily="34" charset="0"/>
              <a:ea typeface="Calibri" panose="020F0502020204030204" pitchFamily="34" charset="0"/>
            </a:endParaRPr>
          </a:p>
          <a:p>
            <a:r>
              <a:rPr lang="en-GB" sz="2800" i="1" u="sng" dirty="0">
                <a:solidFill>
                  <a:srgbClr val="0563C1"/>
                </a:solidFill>
                <a:effectLst/>
                <a:latin typeface="Calibri" panose="020F0502020204030204" pitchFamily="34" charset="0"/>
                <a:ea typeface="Calibri" panose="020F0502020204030204" pitchFamily="34" charset="0"/>
                <a:hlinkClick r:id="rId6"/>
              </a:rPr>
              <a:t>Unlocking the NHS’s social and economic potential: creating a productive system</a:t>
            </a:r>
            <a:r>
              <a:rPr lang="en-GB" sz="2800" dirty="0">
                <a:effectLst/>
                <a:latin typeface="Calibri" panose="020F0502020204030204" pitchFamily="34" charset="0"/>
                <a:ea typeface="Calibri" panose="020F0502020204030204" pitchFamily="34" charset="0"/>
              </a:rPr>
              <a:t> </a:t>
            </a:r>
            <a:endParaRPr lang="en-GB" sz="2800" dirty="0">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7"/>
              </a:rPr>
              <a:t>Scottish Gov Wellbeing Economy Toolkit</a:t>
            </a:r>
            <a:endParaRPr lang="en-GB" sz="2800" u="sng" dirty="0">
              <a:solidFill>
                <a:srgbClr val="0563C1"/>
              </a:solidFill>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8"/>
              </a:rPr>
              <a:t>Home | IPPR</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9"/>
              </a:rPr>
              <a:t>Levelling-Up-Yorkshire-and-the-Humber_Report_13.07.20-compressed.pdf (yhealth4growth.info)</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10"/>
              </a:rPr>
              <a:t>NHSA REPORT FINAL (thenhsa.co.uk)</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11"/>
              </a:rPr>
              <a:t>Inclusive and sustainable economies: leaving no-one behind - GOV.UK (www.gov.uk)</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12"/>
              </a:rPr>
              <a:t>Creating wealth and health - The Health Foundation</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13"/>
              </a:rPr>
              <a:t>The Manifesto for Local Economies | CLES</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14"/>
              </a:rPr>
              <a:t>Inclusive economies and healthy futures: Supporting place-based action to reduce health inequalities | Local Government Association</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15"/>
              </a:rPr>
              <a:t>National Inclusive and Sustainable Economies Network | NHS Confederation</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16"/>
              </a:rPr>
              <a:t>Together we can change the rules | New Economics Foundation</a:t>
            </a:r>
            <a:endParaRPr lang="en-GB" sz="2800" dirty="0">
              <a:effectLst/>
              <a:latin typeface="Calibri" panose="020F0502020204030204" pitchFamily="34" charset="0"/>
              <a:ea typeface="Calibri" panose="020F0502020204030204" pitchFamily="34" charset="0"/>
            </a:endParaRPr>
          </a:p>
          <a:p>
            <a:r>
              <a:rPr lang="en-GB" sz="2800" u="sng" dirty="0">
                <a:solidFill>
                  <a:srgbClr val="0563C1"/>
                </a:solidFill>
                <a:effectLst/>
                <a:latin typeface="Calibri" panose="020F0502020204030204" pitchFamily="34" charset="0"/>
                <a:ea typeface="Calibri" panose="020F0502020204030204" pitchFamily="34" charset="0"/>
                <a:hlinkClick r:id="rId17"/>
              </a:rPr>
              <a:t>Knowing the goal: an inclusive economy that can address the public health challenges of our time | Journal of Epidemiology &amp; Community Health (bmj.com)</a:t>
            </a:r>
            <a:endParaRPr lang="en-GB"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77056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F5279-03D2-935E-BA16-9C0313D3B3E4}"/>
              </a:ext>
            </a:extLst>
          </p:cNvPr>
          <p:cNvSpPr>
            <a:spLocks noGrp="1"/>
          </p:cNvSpPr>
          <p:nvPr>
            <p:ph type="title"/>
          </p:nvPr>
        </p:nvSpPr>
        <p:spPr/>
        <p:txBody>
          <a:bodyPr/>
          <a:lstStyle/>
          <a:p>
            <a:r>
              <a:rPr lang="en-GB" dirty="0"/>
              <a:t>Framed Sound bites</a:t>
            </a:r>
          </a:p>
        </p:txBody>
      </p:sp>
      <p:sp>
        <p:nvSpPr>
          <p:cNvPr id="3" name="Content Placeholder 2">
            <a:extLst>
              <a:ext uri="{FF2B5EF4-FFF2-40B4-BE49-F238E27FC236}">
                <a16:creationId xmlns:a16="http://schemas.microsoft.com/office/drawing/2014/main" id="{8A3C31CE-32B4-198A-E2F8-F22E4135828E}"/>
              </a:ext>
            </a:extLst>
          </p:cNvPr>
          <p:cNvSpPr>
            <a:spLocks noGrp="1"/>
          </p:cNvSpPr>
          <p:nvPr>
            <p:ph idx="1"/>
          </p:nvPr>
        </p:nvSpPr>
        <p:spPr>
          <a:xfrm>
            <a:off x="419100" y="549143"/>
            <a:ext cx="11353800" cy="5759713"/>
          </a:xfrm>
        </p:spPr>
        <p:txBody>
          <a:bodyPr>
            <a:normAutofit fontScale="25000" lnSpcReduction="20000"/>
          </a:bodyPr>
          <a:lstStyle/>
          <a:p>
            <a:pPr marL="0" indent="0" algn="just">
              <a:lnSpc>
                <a:spcPct val="120000"/>
              </a:lnSpc>
              <a:spcBef>
                <a:spcPts val="0"/>
              </a:spcBef>
              <a:buNone/>
            </a:pPr>
            <a:r>
              <a:rPr lang="en-GB" sz="3200" dirty="0"/>
              <a:t> </a:t>
            </a:r>
          </a:p>
          <a:p>
            <a:pPr marL="0" marR="165100" indent="0" algn="just">
              <a:lnSpc>
                <a:spcPct val="120000"/>
              </a:lnSpc>
              <a:spcBef>
                <a:spcPts val="0"/>
              </a:spcBef>
              <a:buNone/>
            </a:pPr>
            <a:r>
              <a:rPr lang="en-GB" sz="5600" dirty="0">
                <a:solidFill>
                  <a:schemeClr val="accent1"/>
                </a:solidFill>
              </a:rPr>
              <a:t>Community Wealth Building </a:t>
            </a:r>
          </a:p>
          <a:p>
            <a:pPr marL="0" marR="165100" indent="0" algn="just">
              <a:lnSpc>
                <a:spcPct val="120000"/>
              </a:lnSpc>
              <a:spcBef>
                <a:spcPts val="0"/>
              </a:spcBef>
              <a:buNone/>
            </a:pPr>
            <a:r>
              <a:rPr lang="en-GB" sz="5600" dirty="0"/>
              <a:t>Wealth is being extracted from our communities in Yorkshire and the Humber.</a:t>
            </a:r>
          </a:p>
          <a:p>
            <a:pPr marL="0" marR="165100" indent="0" algn="just">
              <a:lnSpc>
                <a:spcPct val="120000"/>
              </a:lnSpc>
              <a:spcBef>
                <a:spcPts val="0"/>
              </a:spcBef>
              <a:buNone/>
            </a:pPr>
            <a:r>
              <a:rPr lang="en-GB" sz="5600" dirty="0"/>
              <a:t>National and international companies are concentrating wealth into fewer and fewer people and contributing little to local, regional, or national economies.</a:t>
            </a:r>
          </a:p>
          <a:p>
            <a:pPr marL="0" marR="165100" indent="0" algn="just">
              <a:lnSpc>
                <a:spcPct val="120000"/>
              </a:lnSpc>
              <a:spcBef>
                <a:spcPts val="0"/>
              </a:spcBef>
              <a:buNone/>
            </a:pPr>
            <a:r>
              <a:rPr lang="en-GB" sz="5600" dirty="0"/>
              <a:t>Control of redistributing wealth is beyond regional hands and its does not follow where wellbeing need is. </a:t>
            </a:r>
          </a:p>
          <a:p>
            <a:pPr marL="0" marR="165100" indent="0" algn="just">
              <a:lnSpc>
                <a:spcPct val="120000"/>
              </a:lnSpc>
              <a:spcBef>
                <a:spcPts val="0"/>
              </a:spcBef>
              <a:buNone/>
            </a:pPr>
            <a:r>
              <a:rPr lang="en-GB" sz="5600" dirty="0"/>
              <a:t>Without this wealth, health and wellbeing is stalling in most of our communities across Yorkshire and the Humber. </a:t>
            </a:r>
          </a:p>
          <a:p>
            <a:pPr marL="0" marR="165100" indent="0" algn="just">
              <a:lnSpc>
                <a:spcPct val="120000"/>
              </a:lnSpc>
              <a:spcBef>
                <a:spcPts val="0"/>
              </a:spcBef>
              <a:buNone/>
            </a:pPr>
            <a:r>
              <a:rPr lang="en-GB" sz="5600" dirty="0"/>
              <a:t>Democratising the ownership of the economy via social enterprises, cooperatives, employee led mutuals promotes empowered communities and inclusive, healthy, and well communities. </a:t>
            </a:r>
          </a:p>
          <a:p>
            <a:pPr marL="0" indent="0" algn="just">
              <a:lnSpc>
                <a:spcPct val="120000"/>
              </a:lnSpc>
              <a:spcBef>
                <a:spcPts val="0"/>
              </a:spcBef>
              <a:buNone/>
            </a:pPr>
            <a:r>
              <a:rPr lang="en-GB" sz="5600" dirty="0"/>
              <a:t> </a:t>
            </a:r>
          </a:p>
          <a:p>
            <a:pPr marL="0" marR="74930" indent="0" algn="just">
              <a:lnSpc>
                <a:spcPct val="120000"/>
              </a:lnSpc>
              <a:spcBef>
                <a:spcPts val="0"/>
              </a:spcBef>
              <a:buNone/>
            </a:pPr>
            <a:r>
              <a:rPr lang="en-GB" sz="5600" dirty="0">
                <a:solidFill>
                  <a:schemeClr val="accent1"/>
                </a:solidFill>
              </a:rPr>
              <a:t>Economic Inactivity </a:t>
            </a:r>
            <a:endParaRPr lang="en-GB" sz="5600" dirty="0"/>
          </a:p>
          <a:p>
            <a:pPr marL="0" marR="74930" indent="0" algn="just">
              <a:lnSpc>
                <a:spcPct val="120000"/>
              </a:lnSpc>
              <a:spcBef>
                <a:spcPts val="0"/>
              </a:spcBef>
              <a:buNone/>
            </a:pPr>
            <a:r>
              <a:rPr lang="en-GB" sz="5600" dirty="0"/>
              <a:t>Absence from work due to sickness has grown since the beginning of the pandemic, particularly in those aged 50 and older.</a:t>
            </a:r>
          </a:p>
          <a:p>
            <a:pPr marL="0" marR="74930" indent="0" algn="just">
              <a:lnSpc>
                <a:spcPct val="120000"/>
              </a:lnSpc>
              <a:spcBef>
                <a:spcPts val="0"/>
              </a:spcBef>
              <a:buNone/>
            </a:pPr>
            <a:r>
              <a:rPr lang="en-GB" sz="5600" dirty="0"/>
              <a:t>Interruption to routine treatment and care has caused greater levels of ill health in our communities. </a:t>
            </a:r>
          </a:p>
          <a:p>
            <a:pPr marL="0" marR="74930" indent="0" algn="just">
              <a:lnSpc>
                <a:spcPct val="120000"/>
              </a:lnSpc>
              <a:spcBef>
                <a:spcPts val="0"/>
              </a:spcBef>
              <a:buNone/>
            </a:pPr>
            <a:r>
              <a:rPr lang="en-GB" sz="5600" dirty="0"/>
              <a:t>People are waiting longer in poorer circumstances, and their health and wellbeing is suffering.</a:t>
            </a:r>
          </a:p>
          <a:p>
            <a:pPr marL="0" marR="74930" indent="0" algn="just">
              <a:lnSpc>
                <a:spcPct val="120000"/>
              </a:lnSpc>
              <a:spcBef>
                <a:spcPts val="0"/>
              </a:spcBef>
              <a:buNone/>
            </a:pPr>
            <a:r>
              <a:rPr lang="en-GB" sz="5600" dirty="0"/>
              <a:t>It is our poorest communities who are feeling the brunt of this. </a:t>
            </a:r>
          </a:p>
          <a:p>
            <a:pPr marL="0" marR="74930" indent="0" algn="just">
              <a:lnSpc>
                <a:spcPct val="120000"/>
              </a:lnSpc>
              <a:spcBef>
                <a:spcPts val="0"/>
              </a:spcBef>
              <a:buNone/>
            </a:pPr>
            <a:r>
              <a:rPr lang="en-GB" sz="5600" dirty="0"/>
              <a:t>Investing in health and the recovery of the NHS, supporting people to get better, is therefore an investment in the economy, as people’s health improves, and they are supported back into work.</a:t>
            </a:r>
          </a:p>
          <a:p>
            <a:pPr marL="0" marR="165100" indent="0" algn="just">
              <a:lnSpc>
                <a:spcPct val="120000"/>
              </a:lnSpc>
              <a:spcBef>
                <a:spcPts val="0"/>
              </a:spcBef>
              <a:buNone/>
            </a:pPr>
            <a:endParaRPr lang="en-GB" sz="5600" dirty="0"/>
          </a:p>
          <a:p>
            <a:pPr marL="0" marR="165100" indent="0" algn="just">
              <a:lnSpc>
                <a:spcPct val="120000"/>
              </a:lnSpc>
              <a:spcBef>
                <a:spcPts val="0"/>
              </a:spcBef>
              <a:buNone/>
            </a:pPr>
            <a:r>
              <a:rPr lang="en-GB" sz="5600" dirty="0">
                <a:solidFill>
                  <a:schemeClr val="accent1"/>
                </a:solidFill>
              </a:rPr>
              <a:t>Economic Growth </a:t>
            </a:r>
          </a:p>
          <a:p>
            <a:pPr marL="0" marR="165100" indent="0" algn="just">
              <a:lnSpc>
                <a:spcPct val="120000"/>
              </a:lnSpc>
              <a:spcBef>
                <a:spcPts val="0"/>
              </a:spcBef>
              <a:buNone/>
            </a:pPr>
            <a:r>
              <a:rPr lang="en-GB" sz="5600" dirty="0"/>
              <a:t>Growth at all costs can be harmful to health and wellbeing.</a:t>
            </a:r>
          </a:p>
          <a:p>
            <a:pPr marL="0" marR="165100" indent="0" algn="just">
              <a:lnSpc>
                <a:spcPct val="120000"/>
              </a:lnSpc>
              <a:spcBef>
                <a:spcPts val="0"/>
              </a:spcBef>
              <a:buNone/>
            </a:pPr>
            <a:r>
              <a:rPr lang="en-GB" sz="5600" dirty="0"/>
              <a:t>Growth in industries such as those like pollutive industries which drive climate change and environmental damage, or promote harmful activities such as problem gambling, can cause further harm to the health and wellbeing of the population. </a:t>
            </a:r>
          </a:p>
          <a:p>
            <a:pPr marL="0" marR="165100" indent="0" algn="just">
              <a:lnSpc>
                <a:spcPct val="120000"/>
              </a:lnSpc>
              <a:spcBef>
                <a:spcPts val="0"/>
              </a:spcBef>
              <a:buNone/>
            </a:pPr>
            <a:r>
              <a:rPr lang="en-GB" sz="5600" dirty="0"/>
              <a:t>Some growth is needed like in much of the north of England- which has traditionally been left behind- to redress the economic and health and wellbeing imbalances seen between the north and south.</a:t>
            </a:r>
          </a:p>
          <a:p>
            <a:pPr marL="0" marR="165100" indent="0" algn="just">
              <a:lnSpc>
                <a:spcPct val="120000"/>
              </a:lnSpc>
              <a:spcBef>
                <a:spcPts val="0"/>
              </a:spcBef>
              <a:buNone/>
            </a:pPr>
            <a:r>
              <a:rPr lang="en-GB" sz="5600" dirty="0"/>
              <a:t>Good growth needs to be sustainable, regenerative, inclusive, and distributive, putting people and the planet at the heart.  </a:t>
            </a:r>
          </a:p>
          <a:p>
            <a:pPr marL="0" indent="0">
              <a:lnSpc>
                <a:spcPct val="120000"/>
              </a:lnSpc>
              <a:spcBef>
                <a:spcPts val="0"/>
              </a:spcBef>
              <a:buNone/>
            </a:pPr>
            <a:endParaRPr lang="en-GB" dirty="0"/>
          </a:p>
        </p:txBody>
      </p:sp>
    </p:spTree>
    <p:extLst>
      <p:ext uri="{BB962C8B-B14F-4D97-AF65-F5344CB8AC3E}">
        <p14:creationId xmlns:p14="http://schemas.microsoft.com/office/powerpoint/2010/main" val="3433267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F5279-03D2-935E-BA16-9C0313D3B3E4}"/>
              </a:ext>
            </a:extLst>
          </p:cNvPr>
          <p:cNvSpPr>
            <a:spLocks noGrp="1"/>
          </p:cNvSpPr>
          <p:nvPr>
            <p:ph type="title"/>
          </p:nvPr>
        </p:nvSpPr>
        <p:spPr/>
        <p:txBody>
          <a:bodyPr/>
          <a:lstStyle/>
          <a:p>
            <a:r>
              <a:rPr lang="en-GB" dirty="0"/>
              <a:t>Framed Sound bites</a:t>
            </a:r>
          </a:p>
        </p:txBody>
      </p:sp>
      <p:sp>
        <p:nvSpPr>
          <p:cNvPr id="3" name="Content Placeholder 2">
            <a:extLst>
              <a:ext uri="{FF2B5EF4-FFF2-40B4-BE49-F238E27FC236}">
                <a16:creationId xmlns:a16="http://schemas.microsoft.com/office/drawing/2014/main" id="{8A3C31CE-32B4-198A-E2F8-F22E4135828E}"/>
              </a:ext>
            </a:extLst>
          </p:cNvPr>
          <p:cNvSpPr>
            <a:spLocks noGrp="1"/>
          </p:cNvSpPr>
          <p:nvPr>
            <p:ph idx="1"/>
          </p:nvPr>
        </p:nvSpPr>
        <p:spPr>
          <a:xfrm>
            <a:off x="497149" y="549143"/>
            <a:ext cx="11353800" cy="5759713"/>
          </a:xfrm>
        </p:spPr>
        <p:txBody>
          <a:bodyPr>
            <a:normAutofit fontScale="32500" lnSpcReduction="20000"/>
          </a:bodyPr>
          <a:lstStyle/>
          <a:p>
            <a:pPr marL="0" indent="0" algn="just">
              <a:lnSpc>
                <a:spcPct val="120000"/>
              </a:lnSpc>
              <a:spcBef>
                <a:spcPts val="0"/>
              </a:spcBef>
              <a:buNone/>
            </a:pPr>
            <a:r>
              <a:rPr lang="en-GB" dirty="0"/>
              <a:t> </a:t>
            </a:r>
            <a:r>
              <a:rPr lang="en-GB" sz="4800" dirty="0"/>
              <a:t> </a:t>
            </a:r>
          </a:p>
          <a:p>
            <a:pPr marL="0" marR="165100" indent="0" algn="just">
              <a:lnSpc>
                <a:spcPct val="120000"/>
              </a:lnSpc>
              <a:spcBef>
                <a:spcPts val="0"/>
              </a:spcBef>
              <a:buNone/>
            </a:pPr>
            <a:r>
              <a:rPr lang="en-GB" sz="4800" dirty="0">
                <a:solidFill>
                  <a:schemeClr val="accent1"/>
                </a:solidFill>
              </a:rPr>
              <a:t>Anchor Institutions </a:t>
            </a:r>
          </a:p>
          <a:p>
            <a:pPr marL="0" marR="165100" indent="0" algn="just">
              <a:lnSpc>
                <a:spcPct val="120000"/>
              </a:lnSpc>
              <a:spcBef>
                <a:spcPts val="0"/>
              </a:spcBef>
              <a:buNone/>
            </a:pPr>
            <a:r>
              <a:rPr lang="en-GB" sz="4800" dirty="0"/>
              <a:t>International and national supply chains for anchor institutions fail to realise the benefits for local communities from public expenditure and the opportunities spending locally can create.</a:t>
            </a:r>
          </a:p>
          <a:p>
            <a:pPr marL="0" marR="165100" indent="0" algn="just">
              <a:lnSpc>
                <a:spcPct val="120000"/>
              </a:lnSpc>
              <a:spcBef>
                <a:spcPts val="0"/>
              </a:spcBef>
              <a:buNone/>
            </a:pPr>
            <a:r>
              <a:rPr lang="en-GB" sz="4800" dirty="0"/>
              <a:t>Locally anchored institutions are big local employers and have significant buying power through their supply chains.</a:t>
            </a:r>
          </a:p>
          <a:p>
            <a:pPr marL="0" marR="165100" indent="0" algn="just">
              <a:lnSpc>
                <a:spcPct val="120000"/>
              </a:lnSpc>
              <a:spcBef>
                <a:spcPts val="0"/>
              </a:spcBef>
              <a:buNone/>
            </a:pPr>
            <a:r>
              <a:rPr lang="en-GB" sz="4800" dirty="0"/>
              <a:t>Locally anchored institutions care about and are invested in their communities.</a:t>
            </a:r>
          </a:p>
          <a:p>
            <a:pPr marL="0" marR="165100" indent="0" algn="just">
              <a:lnSpc>
                <a:spcPct val="120000"/>
              </a:lnSpc>
              <a:spcBef>
                <a:spcPts val="0"/>
              </a:spcBef>
              <a:buNone/>
            </a:pPr>
            <a:r>
              <a:rPr lang="en-GB" sz="4800" dirty="0"/>
              <a:t>Investment by anchor institutions in communities creates local wealth and more opportunities for local people, which in turn helps to improve the health of our most disadvantaged communities.</a:t>
            </a:r>
          </a:p>
          <a:p>
            <a:pPr marL="0" marR="165100" indent="0" algn="just">
              <a:lnSpc>
                <a:spcPct val="120000"/>
              </a:lnSpc>
              <a:spcBef>
                <a:spcPts val="0"/>
              </a:spcBef>
              <a:buNone/>
            </a:pPr>
            <a:endParaRPr lang="en-GB" sz="4800" dirty="0"/>
          </a:p>
          <a:p>
            <a:pPr marL="0" marR="165100" indent="0" algn="just">
              <a:lnSpc>
                <a:spcPct val="120000"/>
              </a:lnSpc>
              <a:spcBef>
                <a:spcPts val="0"/>
              </a:spcBef>
              <a:buNone/>
            </a:pPr>
            <a:r>
              <a:rPr lang="en-GB" sz="4800" dirty="0">
                <a:solidFill>
                  <a:schemeClr val="accent1"/>
                </a:solidFill>
              </a:rPr>
              <a:t>Opportunities through Devolution </a:t>
            </a:r>
          </a:p>
          <a:p>
            <a:pPr marL="0" marR="165100" indent="0" algn="just">
              <a:lnSpc>
                <a:spcPct val="120000"/>
              </a:lnSpc>
              <a:spcBef>
                <a:spcPts val="0"/>
              </a:spcBef>
              <a:buNone/>
            </a:pPr>
            <a:r>
              <a:rPr lang="en-GB" sz="4800" dirty="0"/>
              <a:t>Limited investment in communities and low levels of local control over spend and policy is excluding people from the economy and causing harm to health and wellbeing.</a:t>
            </a:r>
          </a:p>
          <a:p>
            <a:pPr marL="0" marR="165100" indent="0" algn="just">
              <a:lnSpc>
                <a:spcPct val="120000"/>
              </a:lnSpc>
              <a:spcBef>
                <a:spcPts val="0"/>
              </a:spcBef>
              <a:buNone/>
            </a:pPr>
            <a:r>
              <a:rPr lang="en-GB" sz="4800" dirty="0"/>
              <a:t>The community’s voice is too often left out of the decisions that most affect our communities.</a:t>
            </a:r>
          </a:p>
          <a:p>
            <a:pPr marL="0" marR="165100" indent="0" algn="just">
              <a:lnSpc>
                <a:spcPct val="120000"/>
              </a:lnSpc>
              <a:spcBef>
                <a:spcPts val="0"/>
              </a:spcBef>
              <a:buNone/>
            </a:pPr>
            <a:r>
              <a:rPr lang="en-GB" sz="4800" dirty="0"/>
              <a:t>The voices of those excluded from the local economy are missed, misinterpreted, or offered up tokenistically diminishing opportunities for individuals and communities alike to have a say about what affects them.</a:t>
            </a:r>
          </a:p>
          <a:p>
            <a:pPr marL="0" marR="165100" indent="0" algn="just">
              <a:lnSpc>
                <a:spcPct val="120000"/>
              </a:lnSpc>
              <a:spcBef>
                <a:spcPts val="0"/>
              </a:spcBef>
              <a:buNone/>
            </a:pPr>
            <a:r>
              <a:rPr lang="en-GB" sz="4800" dirty="0"/>
              <a:t>Communities stagnate or deteriorate leading to disempowerment and disengagement.</a:t>
            </a:r>
          </a:p>
          <a:p>
            <a:pPr marL="0" marR="165100" indent="0" algn="just">
              <a:lnSpc>
                <a:spcPct val="120000"/>
              </a:lnSpc>
              <a:spcBef>
                <a:spcPts val="0"/>
              </a:spcBef>
              <a:buNone/>
            </a:pPr>
            <a:r>
              <a:rPr lang="en-GB" sz="4800" dirty="0"/>
              <a:t>More power and wealth in local places will help communities to be heard about what affects them and draw in investment to affect change in the place they live, improving health and wellbeing for all. </a:t>
            </a:r>
          </a:p>
          <a:p>
            <a:pPr marL="0" indent="0">
              <a:lnSpc>
                <a:spcPct val="120000"/>
              </a:lnSpc>
              <a:spcBef>
                <a:spcPts val="0"/>
              </a:spcBef>
              <a:buNone/>
            </a:pPr>
            <a:endParaRPr lang="en-GB" dirty="0"/>
          </a:p>
        </p:txBody>
      </p:sp>
    </p:spTree>
    <p:extLst>
      <p:ext uri="{BB962C8B-B14F-4D97-AF65-F5344CB8AC3E}">
        <p14:creationId xmlns:p14="http://schemas.microsoft.com/office/powerpoint/2010/main" val="3475230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30FE6-359D-4262-A380-A479AF673DAC}"/>
              </a:ext>
            </a:extLst>
          </p:cNvPr>
          <p:cNvSpPr>
            <a:spLocks noGrp="1"/>
          </p:cNvSpPr>
          <p:nvPr>
            <p:ph type="title"/>
          </p:nvPr>
        </p:nvSpPr>
        <p:spPr/>
        <p:txBody>
          <a:bodyPr/>
          <a:lstStyle/>
          <a:p>
            <a:r>
              <a:rPr lang="en-GB" dirty="0"/>
              <a:t>Introduction</a:t>
            </a:r>
          </a:p>
        </p:txBody>
      </p:sp>
      <p:sp>
        <p:nvSpPr>
          <p:cNvPr id="3" name="TextBox 2">
            <a:extLst>
              <a:ext uri="{FF2B5EF4-FFF2-40B4-BE49-F238E27FC236}">
                <a16:creationId xmlns:a16="http://schemas.microsoft.com/office/drawing/2014/main" id="{4D506C7E-3518-4981-96D7-15E1DACADABC}"/>
              </a:ext>
            </a:extLst>
          </p:cNvPr>
          <p:cNvSpPr txBox="1"/>
          <p:nvPr/>
        </p:nvSpPr>
        <p:spPr>
          <a:xfrm>
            <a:off x="543936" y="1433802"/>
            <a:ext cx="11104127" cy="3046988"/>
          </a:xfrm>
          <a:prstGeom prst="rect">
            <a:avLst/>
          </a:prstGeom>
          <a:noFill/>
        </p:spPr>
        <p:txBody>
          <a:bodyPr wrap="square" rtlCol="0">
            <a:spAutoFit/>
          </a:bodyPr>
          <a:lstStyle/>
          <a:p>
            <a:endParaRPr lang="en-GB" sz="3200" dirty="0"/>
          </a:p>
          <a:p>
            <a:r>
              <a:rPr lang="en-GB" sz="2000" dirty="0"/>
              <a:t>This presentation supports the Association of Directors of Public Health Yorkshire and Humber Inclusive Wellbeing Economies priority.</a:t>
            </a:r>
          </a:p>
          <a:p>
            <a:endParaRPr lang="en-GB" sz="2000" dirty="0"/>
          </a:p>
          <a:p>
            <a:r>
              <a:rPr lang="en-GB" sz="2000" dirty="0"/>
              <a:t>It summarises the developed narrative available </a:t>
            </a:r>
            <a:r>
              <a:rPr lang="en-GB" sz="2000" dirty="0">
                <a:hlinkClick r:id="rId3"/>
              </a:rPr>
              <a:t>here</a:t>
            </a:r>
            <a:r>
              <a:rPr lang="en-GB" sz="2000" dirty="0"/>
              <a:t>, further resources on this topic are available </a:t>
            </a:r>
            <a:r>
              <a:rPr lang="en-GB" sz="2000" dirty="0">
                <a:hlinkClick r:id="rId4"/>
              </a:rPr>
              <a:t>here</a:t>
            </a:r>
            <a:r>
              <a:rPr lang="en-GB" sz="2000" dirty="0"/>
              <a:t> .</a:t>
            </a:r>
          </a:p>
          <a:p>
            <a:endParaRPr lang="en-GB" sz="2000" dirty="0"/>
          </a:p>
          <a:p>
            <a:r>
              <a:rPr lang="en-GB" sz="2000" dirty="0"/>
              <a:t>Contact </a:t>
            </a:r>
            <a:r>
              <a:rPr lang="en-GB" sz="2000" dirty="0">
                <a:hlinkClick r:id="rId5"/>
              </a:rPr>
              <a:t>shane.mullen@eastriding.gov.uk</a:t>
            </a:r>
            <a:r>
              <a:rPr lang="en-GB" sz="2000" dirty="0"/>
              <a:t> </a:t>
            </a:r>
          </a:p>
          <a:p>
            <a:endParaRPr lang="en-GB" sz="2000" dirty="0"/>
          </a:p>
          <a:p>
            <a:r>
              <a:rPr lang="en-GB" sz="2000" dirty="0"/>
              <a:t>July-2023 </a:t>
            </a:r>
          </a:p>
        </p:txBody>
      </p:sp>
    </p:spTree>
    <p:extLst>
      <p:ext uri="{BB962C8B-B14F-4D97-AF65-F5344CB8AC3E}">
        <p14:creationId xmlns:p14="http://schemas.microsoft.com/office/powerpoint/2010/main" val="2804084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1D1DB-9C97-48D5-B988-7F9089BA12AE}"/>
              </a:ext>
            </a:extLst>
          </p:cNvPr>
          <p:cNvSpPr>
            <a:spLocks noGrp="1"/>
          </p:cNvSpPr>
          <p:nvPr>
            <p:ph type="title"/>
          </p:nvPr>
        </p:nvSpPr>
        <p:spPr/>
        <p:txBody>
          <a:bodyPr>
            <a:normAutofit/>
          </a:bodyPr>
          <a:lstStyle/>
          <a:p>
            <a:r>
              <a:rPr lang="en-GB" dirty="0"/>
              <a:t>What is an Inclusive Wellbeing Economy</a:t>
            </a:r>
          </a:p>
        </p:txBody>
      </p:sp>
      <p:pic>
        <p:nvPicPr>
          <p:cNvPr id="4" name="Picture 3">
            <a:extLst>
              <a:ext uri="{FF2B5EF4-FFF2-40B4-BE49-F238E27FC236}">
                <a16:creationId xmlns:a16="http://schemas.microsoft.com/office/drawing/2014/main" id="{462B9E39-E8DC-16E9-52BE-532BAB465125}"/>
              </a:ext>
            </a:extLst>
          </p:cNvPr>
          <p:cNvPicPr>
            <a:picLocks noChangeAspect="1"/>
          </p:cNvPicPr>
          <p:nvPr/>
        </p:nvPicPr>
        <p:blipFill>
          <a:blip r:embed="rId3"/>
          <a:stretch>
            <a:fillRect/>
          </a:stretch>
        </p:blipFill>
        <p:spPr>
          <a:xfrm>
            <a:off x="1129313" y="813762"/>
            <a:ext cx="9933373" cy="1765448"/>
          </a:xfrm>
          <a:prstGeom prst="rect">
            <a:avLst/>
          </a:prstGeom>
        </p:spPr>
      </p:pic>
      <p:sp>
        <p:nvSpPr>
          <p:cNvPr id="7" name="TextBox 6">
            <a:extLst>
              <a:ext uri="{FF2B5EF4-FFF2-40B4-BE49-F238E27FC236}">
                <a16:creationId xmlns:a16="http://schemas.microsoft.com/office/drawing/2014/main" id="{492CCC9A-DBF4-2F9B-68A9-5D3CEE1665D0}"/>
              </a:ext>
            </a:extLst>
          </p:cNvPr>
          <p:cNvSpPr txBox="1"/>
          <p:nvPr/>
        </p:nvSpPr>
        <p:spPr>
          <a:xfrm>
            <a:off x="239829" y="482556"/>
            <a:ext cx="7436498" cy="369332"/>
          </a:xfrm>
          <a:prstGeom prst="rect">
            <a:avLst/>
          </a:prstGeom>
          <a:noFill/>
        </p:spPr>
        <p:txBody>
          <a:bodyPr wrap="square" rtlCol="0">
            <a:spAutoFit/>
          </a:bodyPr>
          <a:lstStyle/>
          <a:p>
            <a:r>
              <a:rPr lang="en-GB" dirty="0"/>
              <a:t>An Inclusive wellbeing economy is: </a:t>
            </a:r>
          </a:p>
        </p:txBody>
      </p:sp>
      <p:sp>
        <p:nvSpPr>
          <p:cNvPr id="5" name="TextBox 4">
            <a:extLst>
              <a:ext uri="{FF2B5EF4-FFF2-40B4-BE49-F238E27FC236}">
                <a16:creationId xmlns:a16="http://schemas.microsoft.com/office/drawing/2014/main" id="{F54E578A-E04F-31DC-7F09-0E5776DDA998}"/>
              </a:ext>
            </a:extLst>
          </p:cNvPr>
          <p:cNvSpPr txBox="1"/>
          <p:nvPr/>
        </p:nvSpPr>
        <p:spPr>
          <a:xfrm>
            <a:off x="1287631" y="2731054"/>
            <a:ext cx="9616736" cy="2031325"/>
          </a:xfrm>
          <a:prstGeom prst="rect">
            <a:avLst/>
          </a:prstGeom>
          <a:noFill/>
        </p:spPr>
        <p:txBody>
          <a:bodyPr wrap="square">
            <a:spAutoFit/>
          </a:bodyPr>
          <a:lstStyle/>
          <a:p>
            <a:r>
              <a:rPr lang="en-GB" dirty="0">
                <a:solidFill>
                  <a:schemeClr val="accent1"/>
                </a:solidFill>
                <a:latin typeface="Arial" panose="020B0604020202020204" pitchFamily="34" charset="0"/>
                <a:cs typeface="Arial" panose="020B0604020202020204" pitchFamily="34" charset="0"/>
              </a:rPr>
              <a:t>To thrive</a:t>
            </a:r>
            <a:r>
              <a:rPr lang="en-GB" dirty="0">
                <a:latin typeface="Arial" panose="020B0604020202020204" pitchFamily="34" charset="0"/>
                <a:cs typeface="Arial" panose="020B0604020202020204" pitchFamily="34" charset="0"/>
              </a:rPr>
              <a:t>, local economies need lots of generative organisations, including worker-owned businesses, community organisations, charities, social enterprises, locally rooted SMEs and municipal enterprises. All these types of organisations allow the </a:t>
            </a:r>
            <a:r>
              <a:rPr lang="en-GB" dirty="0">
                <a:solidFill>
                  <a:schemeClr val="accent1"/>
                </a:solidFill>
                <a:latin typeface="Arial" panose="020B0604020202020204" pitchFamily="34" charset="0"/>
                <a:cs typeface="Arial" panose="020B0604020202020204" pitchFamily="34" charset="0"/>
              </a:rPr>
              <a:t>wealth they create to circulate around their local economies</a:t>
            </a:r>
            <a:r>
              <a:rPr lang="en-GB" dirty="0">
                <a:latin typeface="Arial" panose="020B0604020202020204" pitchFamily="34" charset="0"/>
                <a:cs typeface="Arial" panose="020B0604020202020204" pitchFamily="34" charset="0"/>
              </a:rPr>
              <a:t>. Those with shared ownership structures – such as worker-owned co-operatives, mutuals and community businesses – have the added advantage of widening ownership of wealth even further, by </a:t>
            </a:r>
            <a:r>
              <a:rPr lang="en-GB" b="1" dirty="0">
                <a:solidFill>
                  <a:schemeClr val="accent1"/>
                </a:solidFill>
                <a:latin typeface="Arial" panose="020B0604020202020204" pitchFamily="34" charset="0"/>
                <a:cs typeface="Arial" panose="020B0604020202020204" pitchFamily="34" charset="0"/>
              </a:rPr>
              <a:t>passing profits directly on to workers, consumers or citizens</a:t>
            </a:r>
            <a:r>
              <a:rPr lang="en-GB" dirty="0">
                <a:latin typeface="Arial" panose="020B0604020202020204" pitchFamily="34" charset="0"/>
                <a:cs typeface="Arial" panose="020B0604020202020204" pitchFamily="34" charset="0"/>
              </a:rPr>
              <a:t>.</a:t>
            </a:r>
          </a:p>
        </p:txBody>
      </p:sp>
      <p:sp>
        <p:nvSpPr>
          <p:cNvPr id="6" name="TextBox 5">
            <a:extLst>
              <a:ext uri="{FF2B5EF4-FFF2-40B4-BE49-F238E27FC236}">
                <a16:creationId xmlns:a16="http://schemas.microsoft.com/office/drawing/2014/main" id="{F8806B9F-AD65-260C-4CE0-32BB3E028991}"/>
              </a:ext>
            </a:extLst>
          </p:cNvPr>
          <p:cNvSpPr txBox="1"/>
          <p:nvPr/>
        </p:nvSpPr>
        <p:spPr>
          <a:xfrm>
            <a:off x="1287631" y="4914224"/>
            <a:ext cx="9616736" cy="923330"/>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Increased </a:t>
            </a:r>
            <a:r>
              <a:rPr lang="en-GB" b="1" dirty="0">
                <a:solidFill>
                  <a:schemeClr val="accent1"/>
                </a:solidFill>
                <a:latin typeface="Arial" panose="020B0604020202020204" pitchFamily="34" charset="0"/>
                <a:cs typeface="Arial" panose="020B0604020202020204" pitchFamily="34" charset="0"/>
              </a:rPr>
              <a:t>control</a:t>
            </a:r>
            <a:r>
              <a:rPr lang="en-GB" dirty="0">
                <a:latin typeface="Arial" panose="020B0604020202020204" pitchFamily="34" charset="0"/>
                <a:cs typeface="Arial" panose="020B0604020202020204" pitchFamily="34" charset="0"/>
              </a:rPr>
              <a:t> over life, </a:t>
            </a:r>
            <a:r>
              <a:rPr lang="en-GB" b="1" dirty="0">
                <a:solidFill>
                  <a:schemeClr val="accent1"/>
                </a:solidFill>
                <a:latin typeface="Arial" panose="020B0604020202020204" pitchFamily="34" charset="0"/>
                <a:cs typeface="Arial" panose="020B0604020202020204" pitchFamily="34" charset="0"/>
              </a:rPr>
              <a:t>power</a:t>
            </a:r>
            <a:r>
              <a:rPr lang="en-GB" dirty="0">
                <a:latin typeface="Arial" panose="020B0604020202020204" pitchFamily="34" charset="0"/>
                <a:cs typeface="Arial" panose="020B0604020202020204" pitchFamily="34" charset="0"/>
              </a:rPr>
              <a:t> over an individuals future and more </a:t>
            </a:r>
            <a:r>
              <a:rPr lang="en-GB" b="1" dirty="0">
                <a:solidFill>
                  <a:schemeClr val="accent1"/>
                </a:solidFill>
                <a:latin typeface="Arial" panose="020B0604020202020204" pitchFamily="34" charset="0"/>
                <a:cs typeface="Arial" panose="020B0604020202020204" pitchFamily="34" charset="0"/>
              </a:rPr>
              <a:t>wealth</a:t>
            </a:r>
            <a:r>
              <a:rPr lang="en-GB" dirty="0">
                <a:latin typeface="Arial" panose="020B0604020202020204" pitchFamily="34" charset="0"/>
                <a:cs typeface="Arial" panose="020B0604020202020204" pitchFamily="34" charset="0"/>
              </a:rPr>
              <a:t> translates to </a:t>
            </a:r>
            <a:r>
              <a:rPr lang="en-GB" b="1" dirty="0">
                <a:solidFill>
                  <a:schemeClr val="accent1"/>
                </a:solidFill>
                <a:latin typeface="Arial" panose="020B0604020202020204" pitchFamily="34" charset="0"/>
                <a:cs typeface="Arial" panose="020B0604020202020204" pitchFamily="34" charset="0"/>
              </a:rPr>
              <a:t>improved wellbeing</a:t>
            </a:r>
            <a:r>
              <a:rPr lang="en-GB" b="1" dirty="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a:t>
            </a:r>
          </a:p>
          <a:p>
            <a:endParaRPr lang="en-GB" dirty="0"/>
          </a:p>
        </p:txBody>
      </p:sp>
    </p:spTree>
    <p:extLst>
      <p:ext uri="{BB962C8B-B14F-4D97-AF65-F5344CB8AC3E}">
        <p14:creationId xmlns:p14="http://schemas.microsoft.com/office/powerpoint/2010/main" val="3369328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EA5B-F18F-4505-B9B3-CD16A6873075}"/>
              </a:ext>
            </a:extLst>
          </p:cNvPr>
          <p:cNvSpPr>
            <a:spLocks noGrp="1"/>
          </p:cNvSpPr>
          <p:nvPr>
            <p:ph type="title"/>
          </p:nvPr>
        </p:nvSpPr>
        <p:spPr/>
        <p:txBody>
          <a:bodyPr/>
          <a:lstStyle/>
          <a:p>
            <a:r>
              <a:rPr lang="en-GB" dirty="0"/>
              <a:t>Why it matters to Public Health?</a:t>
            </a:r>
          </a:p>
        </p:txBody>
      </p:sp>
      <p:sp>
        <p:nvSpPr>
          <p:cNvPr id="3" name="Content Placeholder 2">
            <a:extLst>
              <a:ext uri="{FF2B5EF4-FFF2-40B4-BE49-F238E27FC236}">
                <a16:creationId xmlns:a16="http://schemas.microsoft.com/office/drawing/2014/main" id="{3C31F592-9E8E-4698-8B53-009C5DDE9FF3}"/>
              </a:ext>
            </a:extLst>
          </p:cNvPr>
          <p:cNvSpPr>
            <a:spLocks noGrp="1"/>
          </p:cNvSpPr>
          <p:nvPr>
            <p:ph idx="1"/>
          </p:nvPr>
        </p:nvSpPr>
        <p:spPr/>
        <p:txBody>
          <a:bodyPr>
            <a:normAutofit/>
          </a:bodyPr>
          <a:lstStyle/>
          <a:p>
            <a:r>
              <a:rPr lang="en-GB" dirty="0"/>
              <a:t>Inequalities in </a:t>
            </a:r>
            <a:r>
              <a:rPr lang="en-GB" dirty="0">
                <a:solidFill>
                  <a:schemeClr val="accent1"/>
                </a:solidFill>
              </a:rPr>
              <a:t>power</a:t>
            </a:r>
            <a:r>
              <a:rPr lang="en-GB" dirty="0"/>
              <a:t> and </a:t>
            </a:r>
            <a:r>
              <a:rPr lang="en-GB" dirty="0">
                <a:solidFill>
                  <a:schemeClr val="accent1"/>
                </a:solidFill>
              </a:rPr>
              <a:t>control</a:t>
            </a:r>
            <a:r>
              <a:rPr lang="en-GB" dirty="0"/>
              <a:t> over our lives are worsening </a:t>
            </a:r>
            <a:r>
              <a:rPr lang="en-GB" dirty="0">
                <a:solidFill>
                  <a:schemeClr val="accent1"/>
                </a:solidFill>
              </a:rPr>
              <a:t>health inequalities </a:t>
            </a:r>
          </a:p>
          <a:p>
            <a:r>
              <a:rPr lang="en-GB" dirty="0"/>
              <a:t>Work increasingly treats employees as on demand, disposable inputs and a cost to be minimised.</a:t>
            </a:r>
          </a:p>
          <a:p>
            <a:r>
              <a:rPr lang="en-GB" dirty="0"/>
              <a:t>This is leading to more people being unwell, and is reflected in the growing number of people of working age who are </a:t>
            </a:r>
            <a:r>
              <a:rPr lang="en-GB" dirty="0">
                <a:solidFill>
                  <a:schemeClr val="accent1"/>
                </a:solidFill>
              </a:rPr>
              <a:t>economically inactive </a:t>
            </a:r>
            <a:r>
              <a:rPr lang="en-GB" dirty="0"/>
              <a:t>due to long term illness </a:t>
            </a:r>
          </a:p>
          <a:p>
            <a:r>
              <a:rPr lang="en-GB" dirty="0"/>
              <a:t>This is adding to many other excluded groups, who are already experiencing </a:t>
            </a:r>
            <a:r>
              <a:rPr lang="en-GB" dirty="0">
                <a:solidFill>
                  <a:schemeClr val="accent1"/>
                </a:solidFill>
              </a:rPr>
              <a:t>negative</a:t>
            </a:r>
            <a:r>
              <a:rPr lang="en-GB" dirty="0"/>
              <a:t> impacts on their </a:t>
            </a:r>
            <a:r>
              <a:rPr lang="en-GB" dirty="0">
                <a:solidFill>
                  <a:schemeClr val="accent1"/>
                </a:solidFill>
              </a:rPr>
              <a:t>physical</a:t>
            </a:r>
            <a:r>
              <a:rPr lang="en-GB" dirty="0"/>
              <a:t> and </a:t>
            </a:r>
            <a:r>
              <a:rPr lang="en-GB" dirty="0">
                <a:solidFill>
                  <a:schemeClr val="accent1"/>
                </a:solidFill>
              </a:rPr>
              <a:t>mental</a:t>
            </a:r>
            <a:r>
              <a:rPr lang="en-GB" dirty="0"/>
              <a:t> health.</a:t>
            </a:r>
          </a:p>
          <a:p>
            <a:r>
              <a:rPr lang="en-GB" dirty="0"/>
              <a:t>Local economies are loosing their </a:t>
            </a:r>
            <a:r>
              <a:rPr lang="en-GB" dirty="0">
                <a:solidFill>
                  <a:schemeClr val="accent1"/>
                </a:solidFill>
              </a:rPr>
              <a:t>workforce</a:t>
            </a:r>
            <a:r>
              <a:rPr lang="en-GB" dirty="0"/>
              <a:t> to </a:t>
            </a:r>
            <a:r>
              <a:rPr lang="en-GB" dirty="0">
                <a:solidFill>
                  <a:schemeClr val="accent1"/>
                </a:solidFill>
              </a:rPr>
              <a:t>ill health </a:t>
            </a:r>
            <a:r>
              <a:rPr lang="en-GB" dirty="0"/>
              <a:t>at a time when there are </a:t>
            </a:r>
            <a:r>
              <a:rPr lang="en-GB" dirty="0">
                <a:solidFill>
                  <a:schemeClr val="accent1"/>
                </a:solidFill>
              </a:rPr>
              <a:t>labour shortages</a:t>
            </a:r>
            <a:r>
              <a:rPr lang="en-GB" dirty="0"/>
              <a:t>, resulting in less wealth at a time when more is needed. </a:t>
            </a:r>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2170284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EA5B-F18F-4505-B9B3-CD16A6873075}"/>
              </a:ext>
            </a:extLst>
          </p:cNvPr>
          <p:cNvSpPr>
            <a:spLocks noGrp="1"/>
          </p:cNvSpPr>
          <p:nvPr>
            <p:ph type="title"/>
          </p:nvPr>
        </p:nvSpPr>
        <p:spPr/>
        <p:txBody>
          <a:bodyPr/>
          <a:lstStyle/>
          <a:p>
            <a:r>
              <a:rPr lang="en-GB" dirty="0"/>
              <a:t>Why is it a Priority?</a:t>
            </a:r>
          </a:p>
        </p:txBody>
      </p:sp>
      <p:sp>
        <p:nvSpPr>
          <p:cNvPr id="3" name="Content Placeholder 2">
            <a:extLst>
              <a:ext uri="{FF2B5EF4-FFF2-40B4-BE49-F238E27FC236}">
                <a16:creationId xmlns:a16="http://schemas.microsoft.com/office/drawing/2014/main" id="{3C31F592-9E8E-4698-8B53-009C5DDE9FF3}"/>
              </a:ext>
            </a:extLst>
          </p:cNvPr>
          <p:cNvSpPr>
            <a:spLocks noGrp="1"/>
          </p:cNvSpPr>
          <p:nvPr>
            <p:ph idx="1"/>
          </p:nvPr>
        </p:nvSpPr>
        <p:spPr>
          <a:xfrm>
            <a:off x="248575" y="480292"/>
            <a:ext cx="11620870" cy="5696671"/>
          </a:xfrm>
        </p:spPr>
        <p:txBody>
          <a:bodyPr>
            <a:normAutofit/>
          </a:bodyPr>
          <a:lstStyle/>
          <a:p>
            <a:pPr marL="0" indent="0">
              <a:buNone/>
            </a:pPr>
            <a:r>
              <a:rPr lang="en-GB" dirty="0">
                <a:latin typeface="Arial" panose="020B0604020202020204" pitchFamily="34" charset="0"/>
                <a:cs typeface="Arial" panose="020B0604020202020204" pitchFamily="34" charset="0"/>
              </a:rPr>
              <a:t>Public Health is an advocate for the forgotten in society.</a:t>
            </a:r>
          </a:p>
          <a:p>
            <a:pPr marL="0" indent="0">
              <a:buNone/>
            </a:pPr>
            <a:r>
              <a:rPr lang="en-GB" dirty="0">
                <a:solidFill>
                  <a:schemeClr val="accent1"/>
                </a:solidFill>
                <a:latin typeface="Arial" panose="020B0604020202020204" pitchFamily="34" charset="0"/>
                <a:cs typeface="Arial" panose="020B0604020202020204" pitchFamily="34" charset="0"/>
              </a:rPr>
              <a:t>Prioritising inclusive wellbeing economies is an opportunity to address many of the fundamental causes of inequality;</a:t>
            </a:r>
          </a:p>
          <a:p>
            <a:pPr marL="742950" lvl="1" indent="-285750"/>
            <a:r>
              <a:rPr lang="en-GB" dirty="0">
                <a:latin typeface="Arial" panose="020B0604020202020204" pitchFamily="34" charset="0"/>
                <a:cs typeface="Arial" panose="020B0604020202020204" pitchFamily="34" charset="0"/>
              </a:rPr>
              <a:t>Affecting positively the conditions which all people live,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Through increasing wealth in places</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Ensuring all people have fair access to wealth</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Social Justice is improved for all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Wealth is not generated from harmful industries</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Economic growth must be sustainable</a:t>
            </a:r>
          </a:p>
          <a:p>
            <a:pPr marL="0" indent="0">
              <a:buNone/>
            </a:pPr>
            <a:endParaRPr lang="en-GB" dirty="0"/>
          </a:p>
          <a:p>
            <a:pPr marL="0" indent="0">
              <a:buNone/>
            </a:pPr>
            <a:r>
              <a:rPr lang="en-GB" dirty="0"/>
              <a:t>Inclusive Wellbeing Economies give areas a chance to escape the continual trap of spending</a:t>
            </a:r>
            <a:r>
              <a:rPr lang="en-GB" sz="1800" dirty="0">
                <a:effectLst/>
                <a:latin typeface="Arial" panose="020B0604020202020204" pitchFamily="34" charset="0"/>
                <a:ea typeface="Calibri" panose="020F0502020204030204" pitchFamily="34" charset="0"/>
              </a:rPr>
              <a:t> </a:t>
            </a:r>
            <a:r>
              <a:rPr lang="en-GB" dirty="0"/>
              <a:t>money to fix what was broken, preventing ill health by tackling the </a:t>
            </a:r>
            <a:r>
              <a:rPr lang="en-GB" dirty="0">
                <a:solidFill>
                  <a:schemeClr val="accent1"/>
                </a:solidFill>
              </a:rPr>
              <a:t>causes of the causes</a:t>
            </a:r>
            <a:r>
              <a:rPr lang="en-GB" dirty="0"/>
              <a:t>. </a:t>
            </a:r>
          </a:p>
          <a:p>
            <a:endParaRPr lang="en-GB" dirty="0"/>
          </a:p>
          <a:p>
            <a:pPr marL="0" indent="0">
              <a:buNone/>
            </a:pPr>
            <a:endParaRPr lang="en-GB" dirty="0"/>
          </a:p>
        </p:txBody>
      </p:sp>
    </p:spTree>
    <p:extLst>
      <p:ext uri="{BB962C8B-B14F-4D97-AF65-F5344CB8AC3E}">
        <p14:creationId xmlns:p14="http://schemas.microsoft.com/office/powerpoint/2010/main" val="1336554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EA5B-F18F-4505-B9B3-CD16A6873075}"/>
              </a:ext>
            </a:extLst>
          </p:cNvPr>
          <p:cNvSpPr>
            <a:spLocks noGrp="1"/>
          </p:cNvSpPr>
          <p:nvPr>
            <p:ph type="title"/>
          </p:nvPr>
        </p:nvSpPr>
        <p:spPr/>
        <p:txBody>
          <a:bodyPr/>
          <a:lstStyle/>
          <a:p>
            <a:r>
              <a:rPr lang="en-GB" dirty="0"/>
              <a:t>Why is it a Priority?</a:t>
            </a:r>
          </a:p>
        </p:txBody>
      </p:sp>
      <p:sp>
        <p:nvSpPr>
          <p:cNvPr id="3" name="Content Placeholder 2">
            <a:extLst>
              <a:ext uri="{FF2B5EF4-FFF2-40B4-BE49-F238E27FC236}">
                <a16:creationId xmlns:a16="http://schemas.microsoft.com/office/drawing/2014/main" id="{3C31F592-9E8E-4698-8B53-009C5DDE9FF3}"/>
              </a:ext>
            </a:extLst>
          </p:cNvPr>
          <p:cNvSpPr>
            <a:spLocks noGrp="1"/>
          </p:cNvSpPr>
          <p:nvPr>
            <p:ph idx="1"/>
          </p:nvPr>
        </p:nvSpPr>
        <p:spPr>
          <a:xfrm>
            <a:off x="7306322" y="472314"/>
            <a:ext cx="4785879" cy="1427508"/>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marL="0" indent="0">
              <a:buNone/>
            </a:pPr>
            <a:r>
              <a:rPr lang="en-GB" dirty="0"/>
              <a:t>Designing in benefits of Inclusive wellbeing economies into services, </a:t>
            </a:r>
            <a:r>
              <a:rPr lang="en-GB" dirty="0" err="1"/>
              <a:t>organsations</a:t>
            </a:r>
            <a:r>
              <a:rPr lang="en-GB" dirty="0"/>
              <a:t> and business’ over time will shift the balance of the economy – Ultimately creating </a:t>
            </a:r>
            <a:r>
              <a:rPr lang="en-GB" b="1" dirty="0"/>
              <a:t>Improved Health and Wellbeing </a:t>
            </a:r>
          </a:p>
          <a:p>
            <a:endParaRPr lang="en-GB" dirty="0"/>
          </a:p>
        </p:txBody>
      </p:sp>
      <p:pic>
        <p:nvPicPr>
          <p:cNvPr id="7" name="Picture 6">
            <a:extLst>
              <a:ext uri="{FF2B5EF4-FFF2-40B4-BE49-F238E27FC236}">
                <a16:creationId xmlns:a16="http://schemas.microsoft.com/office/drawing/2014/main" id="{2E1F2458-12B9-0307-AEA1-9C7E5FB57991}"/>
              </a:ext>
            </a:extLst>
          </p:cNvPr>
          <p:cNvPicPr>
            <a:picLocks noChangeAspect="1"/>
          </p:cNvPicPr>
          <p:nvPr/>
        </p:nvPicPr>
        <p:blipFill>
          <a:blip r:embed="rId2"/>
          <a:stretch>
            <a:fillRect/>
          </a:stretch>
        </p:blipFill>
        <p:spPr>
          <a:xfrm>
            <a:off x="0" y="372631"/>
            <a:ext cx="7214866" cy="5282445"/>
          </a:xfrm>
          <a:prstGeom prst="rect">
            <a:avLst/>
          </a:prstGeom>
        </p:spPr>
      </p:pic>
      <p:sp>
        <p:nvSpPr>
          <p:cNvPr id="4" name="Arrow: Right 3">
            <a:extLst>
              <a:ext uri="{FF2B5EF4-FFF2-40B4-BE49-F238E27FC236}">
                <a16:creationId xmlns:a16="http://schemas.microsoft.com/office/drawing/2014/main" id="{E0D5CE3D-3813-DF0F-A479-6D9DEDC67FEA}"/>
              </a:ext>
            </a:extLst>
          </p:cNvPr>
          <p:cNvSpPr/>
          <p:nvPr/>
        </p:nvSpPr>
        <p:spPr>
          <a:xfrm flipH="1">
            <a:off x="6764784" y="868242"/>
            <a:ext cx="541538" cy="6356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928505C2-D2D4-C873-6CC8-BEFDDA6E3BD8}"/>
              </a:ext>
            </a:extLst>
          </p:cNvPr>
          <p:cNvSpPr txBox="1"/>
          <p:nvPr/>
        </p:nvSpPr>
        <p:spPr>
          <a:xfrm>
            <a:off x="6585521" y="2090523"/>
            <a:ext cx="5255581" cy="4524315"/>
          </a:xfrm>
          <a:prstGeom prst="rect">
            <a:avLst/>
          </a:prstGeom>
          <a:noFill/>
        </p:spPr>
        <p:txBody>
          <a:bodyPr wrap="square" rtlCol="0">
            <a:spAutoFit/>
          </a:bodyPr>
          <a:lstStyle/>
          <a:p>
            <a:r>
              <a:rPr lang="en-GB" dirty="0"/>
              <a:t>There is more to do in the economy than just workplaces, all the below would need parallel action in a place;</a:t>
            </a:r>
          </a:p>
          <a:p>
            <a:endParaRPr lang="en-GB" dirty="0"/>
          </a:p>
          <a:p>
            <a:pPr marL="285750" indent="-285750">
              <a:buFont typeface="Arial" panose="020B0604020202020204" pitchFamily="34" charset="0"/>
              <a:buChar char="•"/>
            </a:pPr>
            <a:r>
              <a:rPr lang="en-GB" dirty="0"/>
              <a:t>Anchor Institutions</a:t>
            </a:r>
          </a:p>
          <a:p>
            <a:pPr marL="285750" indent="-285750">
              <a:buFont typeface="Arial" panose="020B0604020202020204" pitchFamily="34" charset="0"/>
              <a:buChar char="•"/>
            </a:pPr>
            <a:r>
              <a:rPr lang="en-GB" dirty="0"/>
              <a:t>Community Wealth Building </a:t>
            </a:r>
          </a:p>
          <a:p>
            <a:pPr marL="285750" indent="-285750">
              <a:buFont typeface="Arial" panose="020B0604020202020204" pitchFamily="34" charset="0"/>
              <a:buChar char="•"/>
            </a:pPr>
            <a:r>
              <a:rPr lang="en-GB" dirty="0"/>
              <a:t>Community Banking</a:t>
            </a:r>
          </a:p>
          <a:p>
            <a:pPr marL="285750" indent="-285750">
              <a:buFont typeface="Arial" panose="020B0604020202020204" pitchFamily="34" charset="0"/>
              <a:buChar char="•"/>
            </a:pPr>
            <a:r>
              <a:rPr lang="en-GB" dirty="0"/>
              <a:t>Community Safety </a:t>
            </a:r>
          </a:p>
          <a:p>
            <a:pPr marL="285750" indent="-285750">
              <a:buFont typeface="Arial" panose="020B0604020202020204" pitchFamily="34" charset="0"/>
              <a:buChar char="•"/>
            </a:pPr>
            <a:r>
              <a:rPr lang="en-GB" dirty="0"/>
              <a:t>Diversity of organisations </a:t>
            </a:r>
          </a:p>
          <a:p>
            <a:pPr marL="285750" indent="-285750">
              <a:buFont typeface="Arial" panose="020B0604020202020204" pitchFamily="34" charset="0"/>
              <a:buChar char="•"/>
            </a:pPr>
            <a:r>
              <a:rPr lang="en-GB" dirty="0"/>
              <a:t>Fair Work schemes </a:t>
            </a:r>
          </a:p>
          <a:p>
            <a:pPr marL="285750" indent="-285750">
              <a:buFont typeface="Arial" panose="020B0604020202020204" pitchFamily="34" charset="0"/>
              <a:buChar char="•"/>
            </a:pPr>
            <a:r>
              <a:rPr lang="en-GB" dirty="0"/>
              <a:t>Education and Skills </a:t>
            </a:r>
          </a:p>
          <a:p>
            <a:pPr marL="285750" indent="-285750">
              <a:buFont typeface="Arial" panose="020B0604020202020204" pitchFamily="34" charset="0"/>
              <a:buChar char="•"/>
            </a:pPr>
            <a:r>
              <a:rPr lang="en-GB" dirty="0"/>
              <a:t>Volunteering</a:t>
            </a:r>
          </a:p>
          <a:p>
            <a:pPr marL="285750" indent="-285750">
              <a:buFont typeface="Arial" panose="020B0604020202020204" pitchFamily="34" charset="0"/>
              <a:buChar char="•"/>
            </a:pPr>
            <a:r>
              <a:rPr lang="en-GB" dirty="0"/>
              <a:t>Workplace wellbeing </a:t>
            </a:r>
          </a:p>
          <a:p>
            <a:r>
              <a:rPr lang="en-GB" dirty="0"/>
              <a:t> </a:t>
            </a:r>
          </a:p>
          <a:p>
            <a:endParaRPr lang="en-GB" dirty="0"/>
          </a:p>
          <a:p>
            <a:endParaRPr lang="en-GB" dirty="0"/>
          </a:p>
        </p:txBody>
      </p:sp>
    </p:spTree>
    <p:extLst>
      <p:ext uri="{BB962C8B-B14F-4D97-AF65-F5344CB8AC3E}">
        <p14:creationId xmlns:p14="http://schemas.microsoft.com/office/powerpoint/2010/main" val="2149386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20819-6512-E4C6-9DC9-FAE2042365FB}"/>
              </a:ext>
            </a:extLst>
          </p:cNvPr>
          <p:cNvSpPr>
            <a:spLocks noGrp="1"/>
          </p:cNvSpPr>
          <p:nvPr>
            <p:ph type="title"/>
          </p:nvPr>
        </p:nvSpPr>
        <p:spPr/>
        <p:txBody>
          <a:bodyPr/>
          <a:lstStyle/>
          <a:p>
            <a:r>
              <a:rPr lang="en-GB" dirty="0"/>
              <a:t>The breadth</a:t>
            </a:r>
          </a:p>
        </p:txBody>
      </p:sp>
      <p:sp>
        <p:nvSpPr>
          <p:cNvPr id="3" name="Content Placeholder 2">
            <a:extLst>
              <a:ext uri="{FF2B5EF4-FFF2-40B4-BE49-F238E27FC236}">
                <a16:creationId xmlns:a16="http://schemas.microsoft.com/office/drawing/2014/main" id="{E11F14A5-FFFF-C0E4-EF1E-3275945BE82B}"/>
              </a:ext>
            </a:extLst>
          </p:cNvPr>
          <p:cNvSpPr>
            <a:spLocks noGrp="1"/>
          </p:cNvSpPr>
          <p:nvPr>
            <p:ph idx="1"/>
          </p:nvPr>
        </p:nvSpPr>
        <p:spPr>
          <a:xfrm>
            <a:off x="204185" y="480292"/>
            <a:ext cx="11718525" cy="5696671"/>
          </a:xfrm>
        </p:spPr>
        <p:txBody>
          <a:bodyPr>
            <a:normAutofit fontScale="92500" lnSpcReduction="20000"/>
          </a:bodyPr>
          <a:lstStyle/>
          <a:p>
            <a:pPr marL="0" indent="0">
              <a:buNone/>
            </a:pPr>
            <a:r>
              <a:rPr lang="en-GB" dirty="0"/>
              <a:t>The Narrative, Reading Resources and What Works are all structure around the five headings below to help group up the parallel activities; </a:t>
            </a:r>
          </a:p>
          <a:p>
            <a:r>
              <a:rPr lang="en-GB" dirty="0">
                <a:solidFill>
                  <a:schemeClr val="accent1"/>
                </a:solidFill>
              </a:rPr>
              <a:t>Understand and use strategic levers</a:t>
            </a:r>
          </a:p>
          <a:p>
            <a:pPr lvl="1"/>
            <a:r>
              <a:rPr lang="en-GB" dirty="0"/>
              <a:t>What is in PH’s gift and where the power lies for change</a:t>
            </a:r>
          </a:p>
          <a:p>
            <a:r>
              <a:rPr lang="en-GB" dirty="0">
                <a:solidFill>
                  <a:schemeClr val="accent1"/>
                </a:solidFill>
              </a:rPr>
              <a:t>Know the population and use community centred approaches</a:t>
            </a:r>
          </a:p>
          <a:p>
            <a:pPr lvl="1"/>
            <a:r>
              <a:rPr lang="en-GB" dirty="0"/>
              <a:t>What people what for their community </a:t>
            </a:r>
          </a:p>
          <a:p>
            <a:r>
              <a:rPr lang="en-GB" dirty="0">
                <a:solidFill>
                  <a:schemeClr val="accent1"/>
                </a:solidFill>
              </a:rPr>
              <a:t>Make the most of local assets </a:t>
            </a:r>
          </a:p>
          <a:p>
            <a:pPr lvl="1"/>
            <a:r>
              <a:rPr lang="en-GB" dirty="0"/>
              <a:t>What assets such as Anchor Institutes that can move the communities economy to be more inclusive wellbeing focused. </a:t>
            </a:r>
          </a:p>
          <a:p>
            <a:r>
              <a:rPr lang="en-GB" dirty="0">
                <a:solidFill>
                  <a:schemeClr val="accent1"/>
                </a:solidFill>
              </a:rPr>
              <a:t>Link the economy to the place</a:t>
            </a:r>
          </a:p>
          <a:p>
            <a:pPr lvl="1"/>
            <a:r>
              <a:rPr lang="en-GB" dirty="0"/>
              <a:t>How to hold more of the spent money in local communities </a:t>
            </a:r>
          </a:p>
          <a:p>
            <a:r>
              <a:rPr lang="en-GB" dirty="0">
                <a:solidFill>
                  <a:schemeClr val="accent1"/>
                </a:solidFill>
              </a:rPr>
              <a:t>Understand the impact of economics on future generations </a:t>
            </a:r>
          </a:p>
          <a:p>
            <a:pPr lvl="1"/>
            <a:r>
              <a:rPr lang="en-GB" dirty="0"/>
              <a:t>Monitor the change on the economy and how the inclusive wellbeing approach improves wellbeing </a:t>
            </a:r>
          </a:p>
          <a:p>
            <a:pPr marL="0" indent="0">
              <a:buNone/>
            </a:pPr>
            <a:r>
              <a:rPr lang="en-GB" dirty="0"/>
              <a:t>This can be done at different geographies, the narrative guides the reader through each.   </a:t>
            </a:r>
          </a:p>
          <a:p>
            <a:endParaRPr lang="en-GB" dirty="0"/>
          </a:p>
        </p:txBody>
      </p:sp>
    </p:spTree>
    <p:extLst>
      <p:ext uri="{BB962C8B-B14F-4D97-AF65-F5344CB8AC3E}">
        <p14:creationId xmlns:p14="http://schemas.microsoft.com/office/powerpoint/2010/main" val="4111897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C208A-AAEB-5FE1-685C-F237CBDA27E7}"/>
              </a:ext>
            </a:extLst>
          </p:cNvPr>
          <p:cNvSpPr>
            <a:spLocks noGrp="1"/>
          </p:cNvSpPr>
          <p:nvPr>
            <p:ph type="title"/>
          </p:nvPr>
        </p:nvSpPr>
        <p:spPr/>
        <p:txBody>
          <a:bodyPr/>
          <a:lstStyle/>
          <a:p>
            <a:r>
              <a:rPr lang="en-GB" dirty="0"/>
              <a:t>Getting Started </a:t>
            </a:r>
          </a:p>
        </p:txBody>
      </p:sp>
      <p:sp>
        <p:nvSpPr>
          <p:cNvPr id="3" name="Content Placeholder 2">
            <a:extLst>
              <a:ext uri="{FF2B5EF4-FFF2-40B4-BE49-F238E27FC236}">
                <a16:creationId xmlns:a16="http://schemas.microsoft.com/office/drawing/2014/main" id="{1692DBE2-3D63-6555-9367-08338CC51E7B}"/>
              </a:ext>
            </a:extLst>
          </p:cNvPr>
          <p:cNvSpPr>
            <a:spLocks noGrp="1"/>
          </p:cNvSpPr>
          <p:nvPr>
            <p:ph idx="1"/>
          </p:nvPr>
        </p:nvSpPr>
        <p:spPr>
          <a:xfrm>
            <a:off x="186431" y="480292"/>
            <a:ext cx="11896078" cy="5893875"/>
          </a:xfrm>
        </p:spPr>
        <p:txBody>
          <a:bodyPr>
            <a:normAutofit fontScale="85000" lnSpcReduction="20000"/>
          </a:bodyPr>
          <a:lstStyle/>
          <a:p>
            <a:pPr marL="0" indent="0">
              <a:buNone/>
            </a:pPr>
            <a:r>
              <a:rPr lang="en-GB" dirty="0">
                <a:solidFill>
                  <a:schemeClr val="accent1"/>
                </a:solidFill>
              </a:rPr>
              <a:t>Set your vision. </a:t>
            </a:r>
          </a:p>
          <a:p>
            <a:r>
              <a:rPr lang="en-GB" dirty="0"/>
              <a:t>Engage with communities. </a:t>
            </a:r>
          </a:p>
          <a:p>
            <a:pPr marL="0" indent="0">
              <a:buNone/>
            </a:pPr>
            <a:r>
              <a:rPr lang="en-GB" dirty="0">
                <a:solidFill>
                  <a:schemeClr val="accent1"/>
                </a:solidFill>
              </a:rPr>
              <a:t>Find the teams and build the relationships.</a:t>
            </a:r>
          </a:p>
          <a:p>
            <a:r>
              <a:rPr lang="en-GB" dirty="0"/>
              <a:t>Finding the teams in the local authority, combined authority and/or local enterprise partnership is key. </a:t>
            </a:r>
          </a:p>
          <a:p>
            <a:pPr marL="0" indent="0">
              <a:buNone/>
            </a:pPr>
            <a:r>
              <a:rPr lang="en-GB" dirty="0">
                <a:solidFill>
                  <a:schemeClr val="accent1"/>
                </a:solidFill>
              </a:rPr>
              <a:t>Get community wealth building going. </a:t>
            </a:r>
          </a:p>
          <a:p>
            <a:r>
              <a:rPr lang="en-GB" dirty="0"/>
              <a:t>More money must be anchored to the community as it is vital for places to thrive and people to be healthier.  </a:t>
            </a:r>
          </a:p>
          <a:p>
            <a:r>
              <a:rPr lang="en-GB" dirty="0"/>
              <a:t>Public sector insourcing, community banks and a diverse set of business types need creating</a:t>
            </a:r>
          </a:p>
          <a:p>
            <a:pPr marL="0" indent="0">
              <a:buNone/>
            </a:pPr>
            <a:r>
              <a:rPr lang="en-GB" dirty="0">
                <a:solidFill>
                  <a:schemeClr val="accent1"/>
                </a:solidFill>
              </a:rPr>
              <a:t>Curate the policy context.</a:t>
            </a:r>
          </a:p>
          <a:p>
            <a:r>
              <a:rPr lang="en-GB" dirty="0"/>
              <a:t>Lever public services to grow social value. </a:t>
            </a:r>
          </a:p>
          <a:p>
            <a:r>
              <a:rPr lang="en-GB" dirty="0"/>
              <a:t>Influence the ICS to do more community development and economic development </a:t>
            </a:r>
          </a:p>
          <a:p>
            <a:r>
              <a:rPr lang="en-GB" dirty="0"/>
              <a:t>Lean on the anchor institutes as part of this pushing for inward investment</a:t>
            </a:r>
          </a:p>
          <a:p>
            <a:pPr marL="0" indent="0">
              <a:buNone/>
            </a:pPr>
            <a:r>
              <a:rPr lang="en-GB" dirty="0">
                <a:solidFill>
                  <a:schemeClr val="accent1"/>
                </a:solidFill>
              </a:rPr>
              <a:t>Monitor the goals</a:t>
            </a:r>
          </a:p>
          <a:p>
            <a:r>
              <a:rPr lang="en-GB" dirty="0"/>
              <a:t>Pick a mix of economic and wellbeing indicators </a:t>
            </a:r>
          </a:p>
        </p:txBody>
      </p:sp>
    </p:spTree>
    <p:extLst>
      <p:ext uri="{BB962C8B-B14F-4D97-AF65-F5344CB8AC3E}">
        <p14:creationId xmlns:p14="http://schemas.microsoft.com/office/powerpoint/2010/main" val="3638033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CCCA8C-2593-42ED-A064-A7F3BD1720AB}"/>
              </a:ext>
            </a:extLst>
          </p:cNvPr>
          <p:cNvSpPr txBox="1"/>
          <p:nvPr/>
        </p:nvSpPr>
        <p:spPr>
          <a:xfrm>
            <a:off x="2845663" y="2274838"/>
            <a:ext cx="6500674" cy="2308324"/>
          </a:xfrm>
          <a:prstGeom prst="rect">
            <a:avLst/>
          </a:prstGeom>
          <a:noFill/>
        </p:spPr>
        <p:txBody>
          <a:bodyPr wrap="square">
            <a:spAutoFit/>
          </a:bodyPr>
          <a:lstStyle/>
          <a:p>
            <a:r>
              <a:rPr lang="en-GB" sz="7200" dirty="0"/>
              <a:t>Where to go for resources </a:t>
            </a:r>
          </a:p>
        </p:txBody>
      </p:sp>
    </p:spTree>
    <p:extLst>
      <p:ext uri="{BB962C8B-B14F-4D97-AF65-F5344CB8AC3E}">
        <p14:creationId xmlns:p14="http://schemas.microsoft.com/office/powerpoint/2010/main" val="1080209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12467</TotalTime>
  <Words>1477</Words>
  <Application>Microsoft Office PowerPoint</Application>
  <PresentationFormat>Widescreen</PresentationFormat>
  <Paragraphs>133</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Gill Sans MT</vt:lpstr>
      <vt:lpstr>Office Theme</vt:lpstr>
      <vt:lpstr>Inclusive Wellbeing Economies</vt:lpstr>
      <vt:lpstr>Introduction</vt:lpstr>
      <vt:lpstr>What is an Inclusive Wellbeing Economy</vt:lpstr>
      <vt:lpstr>Why it matters to Public Health?</vt:lpstr>
      <vt:lpstr>Why is it a Priority?</vt:lpstr>
      <vt:lpstr>Why is it a Priority?</vt:lpstr>
      <vt:lpstr>The breadth</vt:lpstr>
      <vt:lpstr>Getting Started </vt:lpstr>
      <vt:lpstr>PowerPoint Presentation</vt:lpstr>
      <vt:lpstr>Key Literature</vt:lpstr>
      <vt:lpstr>Framed Sound bites</vt:lpstr>
      <vt:lpstr>Framed Sound bites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 Riding Outbreak Prevention and Management Group</dc:title>
  <dc:creator>Shane Mullen</dc:creator>
  <cp:lastModifiedBy>Tom Mapplethorpe</cp:lastModifiedBy>
  <cp:revision>15</cp:revision>
  <dcterms:created xsi:type="dcterms:W3CDTF">2021-09-21T17:53:44Z</dcterms:created>
  <dcterms:modified xsi:type="dcterms:W3CDTF">2025-08-06T13:08:32Z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a4828c0-bf9e-487a-a999-4cc0afddd2a0_Enabled">
    <vt:lpwstr>true</vt:lpwstr>
  </property>
  <property fmtid="{D5CDD505-2E9C-101B-9397-08002B2CF9AE}" pid="3" name="MSIP_Label_2a4828c0-bf9e-487a-a999-4cc0afddd2a0_SetDate">
    <vt:lpwstr>2021-09-21T17:53:43Z</vt:lpwstr>
  </property>
  <property fmtid="{D5CDD505-2E9C-101B-9397-08002B2CF9AE}" pid="4" name="MSIP_Label_2a4828c0-bf9e-487a-a999-4cc0afddd2a0_Method">
    <vt:lpwstr>Standard</vt:lpwstr>
  </property>
  <property fmtid="{D5CDD505-2E9C-101B-9397-08002B2CF9AE}" pid="5" name="MSIP_Label_2a4828c0-bf9e-487a-a999-4cc0afddd2a0_Name">
    <vt:lpwstr>Not Sensitive</vt:lpwstr>
  </property>
  <property fmtid="{D5CDD505-2E9C-101B-9397-08002B2CF9AE}" pid="6" name="MSIP_Label_2a4828c0-bf9e-487a-a999-4cc0afddd2a0_SiteId">
    <vt:lpwstr>351368d1-9b5a-4c8b-ac76-f39b4c7dd76c</vt:lpwstr>
  </property>
  <property fmtid="{D5CDD505-2E9C-101B-9397-08002B2CF9AE}" pid="7" name="MSIP_Label_2a4828c0-bf9e-487a-a999-4cc0afddd2a0_ActionId">
    <vt:lpwstr>5d215da5-cb26-465d-a6aa-5eda4ac287df</vt:lpwstr>
  </property>
  <property fmtid="{D5CDD505-2E9C-101B-9397-08002B2CF9AE}" pid="8" name="MSIP_Label_2a4828c0-bf9e-487a-a999-4cc0afddd2a0_ContentBits">
    <vt:lpwstr>0</vt:lpwstr>
  </property>
  <property fmtid="{D5CDD505-2E9C-101B-9397-08002B2CF9AE}" pid="9" name="MSIP_Label_22127eb8-1c2a-4c17-86cc-a5ba0926d1f9_Enabled">
    <vt:lpwstr>true</vt:lpwstr>
  </property>
  <property fmtid="{D5CDD505-2E9C-101B-9397-08002B2CF9AE}" pid="10" name="MSIP_Label_22127eb8-1c2a-4c17-86cc-a5ba0926d1f9_SetDate">
    <vt:lpwstr>2025-08-06T13:08:21Z</vt:lpwstr>
  </property>
  <property fmtid="{D5CDD505-2E9C-101B-9397-08002B2CF9AE}" pid="11" name="MSIP_Label_22127eb8-1c2a-4c17-86cc-a5ba0926d1f9_Method">
    <vt:lpwstr>Standard</vt:lpwstr>
  </property>
  <property fmtid="{D5CDD505-2E9C-101B-9397-08002B2CF9AE}" pid="12" name="MSIP_Label_22127eb8-1c2a-4c17-86cc-a5ba0926d1f9_Name">
    <vt:lpwstr>22127eb8-1c2a-4c17-86cc-a5ba0926d1f9</vt:lpwstr>
  </property>
  <property fmtid="{D5CDD505-2E9C-101B-9397-08002B2CF9AE}" pid="13" name="MSIP_Label_22127eb8-1c2a-4c17-86cc-a5ba0926d1f9_SiteId">
    <vt:lpwstr>61d0734f-7fce-4063-b638-09ac5ad5a43f</vt:lpwstr>
  </property>
  <property fmtid="{D5CDD505-2E9C-101B-9397-08002B2CF9AE}" pid="14" name="MSIP_Label_22127eb8-1c2a-4c17-86cc-a5ba0926d1f9_ActionId">
    <vt:lpwstr>e86f2fdb-080d-41b7-b1ee-6649d1b7f5db</vt:lpwstr>
  </property>
  <property fmtid="{D5CDD505-2E9C-101B-9397-08002B2CF9AE}" pid="15" name="MSIP_Label_22127eb8-1c2a-4c17-86cc-a5ba0926d1f9_ContentBits">
    <vt:lpwstr>0</vt:lpwstr>
  </property>
  <property fmtid="{D5CDD505-2E9C-101B-9397-08002B2CF9AE}" pid="16" name="MSIP_Label_22127eb8-1c2a-4c17-86cc-a5ba0926d1f9_Tag">
    <vt:lpwstr>10, 3, 0, 1</vt:lpwstr>
  </property>
</Properties>
</file>