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3" r:id="rId3"/>
    <p:sldId id="264" r:id="rId4"/>
    <p:sldId id="265" r:id="rId5"/>
    <p:sldId id="266" r:id="rId6"/>
    <p:sldId id="267" r:id="rId7"/>
    <p:sldId id="268" r:id="rId8"/>
    <p:sldId id="269" r:id="rId9"/>
    <p:sldId id="270" r:id="rId10"/>
    <p:sldId id="307" r:id="rId11"/>
    <p:sldId id="271" r:id="rId12"/>
    <p:sldId id="272" r:id="rId13"/>
    <p:sldId id="273" r:id="rId14"/>
    <p:sldId id="274" r:id="rId15"/>
    <p:sldId id="306" r:id="rId16"/>
    <p:sldId id="275" r:id="rId17"/>
    <p:sldId id="276" r:id="rId18"/>
    <p:sldId id="277" r:id="rId19"/>
    <p:sldId id="278" r:id="rId20"/>
    <p:sldId id="279" r:id="rId21"/>
    <p:sldId id="280" r:id="rId22"/>
    <p:sldId id="281" r:id="rId23"/>
    <p:sldId id="305" r:id="rId24"/>
    <p:sldId id="282" r:id="rId25"/>
    <p:sldId id="283" r:id="rId26"/>
    <p:sldId id="324" r:id="rId27"/>
    <p:sldId id="325" r:id="rId28"/>
    <p:sldId id="326" r:id="rId29"/>
    <p:sldId id="327" r:id="rId30"/>
    <p:sldId id="323" r:id="rId31"/>
    <p:sldId id="313" r:id="rId32"/>
    <p:sldId id="308" r:id="rId33"/>
    <p:sldId id="309" r:id="rId34"/>
    <p:sldId id="310" r:id="rId35"/>
    <p:sldId id="311" r:id="rId36"/>
    <p:sldId id="314" r:id="rId37"/>
    <p:sldId id="315" r:id="rId38"/>
    <p:sldId id="312" r:id="rId39"/>
    <p:sldId id="328" r:id="rId40"/>
    <p:sldId id="291" r:id="rId41"/>
    <p:sldId id="292" r:id="rId42"/>
    <p:sldId id="293" r:id="rId43"/>
    <p:sldId id="294" r:id="rId44"/>
    <p:sldId id="297" r:id="rId45"/>
    <p:sldId id="298" r:id="rId46"/>
    <p:sldId id="295" r:id="rId47"/>
    <p:sldId id="296" r:id="rId48"/>
    <p:sldId id="299" r:id="rId49"/>
    <p:sldId id="301" r:id="rId50"/>
    <p:sldId id="300" r:id="rId51"/>
    <p:sldId id="302" r:id="rId52"/>
    <p:sldId id="303" r:id="rId53"/>
    <p:sldId id="304" r:id="rId54"/>
    <p:sldId id="284" r:id="rId55"/>
    <p:sldId id="285" r:id="rId56"/>
    <p:sldId id="289" r:id="rId57"/>
    <p:sldId id="317" r:id="rId58"/>
    <p:sldId id="288" r:id="rId59"/>
    <p:sldId id="286" r:id="rId60"/>
    <p:sldId id="320" r:id="rId61"/>
    <p:sldId id="319" r:id="rId62"/>
    <p:sldId id="318" r:id="rId63"/>
    <p:sldId id="322" r:id="rId64"/>
    <p:sldId id="316" r:id="rId65"/>
    <p:sldId id="321" r:id="rId66"/>
    <p:sldId id="287" r:id="rId67"/>
    <p:sldId id="32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137" d="100"/>
          <a:sy n="137" d="100"/>
        </p:scale>
        <p:origin x="714"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7E918-CE81-4207-9262-F7BD4D34F145}"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3B6A0-F9DD-431C-98AE-3B52266F120C}" type="slidenum">
              <a:rPr lang="en-GB" smtClean="0"/>
              <a:t>‹#›</a:t>
            </a:fld>
            <a:endParaRPr lang="en-GB"/>
          </a:p>
        </p:txBody>
      </p:sp>
    </p:spTree>
    <p:extLst>
      <p:ext uri="{BB962C8B-B14F-4D97-AF65-F5344CB8AC3E}">
        <p14:creationId xmlns:p14="http://schemas.microsoft.com/office/powerpoint/2010/main" val="289565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Economies are how we relate to each other and how we exchange goods and services. Not inevitable – what we have currently is not the only way of doing this. The economic systems we currently have were developed and iterated over many years and centuries by people. What that means is that we can collectively make the decision to do things differently, if the current way of doing things doesn’t work for us anymore.</a:t>
            </a:r>
          </a:p>
          <a:p>
            <a:endParaRPr lang="en-GB" dirty="0"/>
          </a:p>
          <a:p>
            <a:r>
              <a:rPr lang="en-GB" dirty="0"/>
              <a:t>People are not subject to economies; economies are subject to people.</a:t>
            </a:r>
          </a:p>
          <a:p>
            <a:endParaRPr lang="en-GB" dirty="0"/>
          </a:p>
          <a:p>
            <a:r>
              <a:rPr lang="en-GB" dirty="0"/>
              <a:t>Growth is not the end; growth is one potential means to an end.  Need to consider whether we need growth to meet our goals and, if so, what kind of growth and where.</a:t>
            </a:r>
          </a:p>
          <a:p>
            <a:endParaRPr lang="en-GB" dirty="0"/>
          </a:p>
          <a:p>
            <a:r>
              <a:rPr lang="en-GB" dirty="0"/>
              <a:t>https://www.yhphnetwork.co.uk/links-and-resources/adph-priorities/inclusive-wellbeing-economies/</a:t>
            </a:r>
          </a:p>
        </p:txBody>
      </p:sp>
      <p:sp>
        <p:nvSpPr>
          <p:cNvPr id="4" name="Slide Number Placeholder 3"/>
          <p:cNvSpPr>
            <a:spLocks noGrp="1"/>
          </p:cNvSpPr>
          <p:nvPr>
            <p:ph type="sldNum" sz="quarter" idx="5"/>
          </p:nvPr>
        </p:nvSpPr>
        <p:spPr/>
        <p:txBody>
          <a:bodyPr/>
          <a:lstStyle/>
          <a:p>
            <a:fld id="{F123B6A0-F9DD-431C-98AE-3B52266F120C}" type="slidenum">
              <a:rPr lang="en-GB" smtClean="0"/>
              <a:t>5</a:t>
            </a:fld>
            <a:endParaRPr lang="en-GB"/>
          </a:p>
        </p:txBody>
      </p:sp>
    </p:spTree>
    <p:extLst>
      <p:ext uri="{BB962C8B-B14F-4D97-AF65-F5344CB8AC3E}">
        <p14:creationId xmlns:p14="http://schemas.microsoft.com/office/powerpoint/2010/main" val="146561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8B1B-FE34-C774-3E29-652411F6A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0B54A-5AEB-19B5-D7AB-2F95F6D33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A09D4-779C-EE4E-1F5F-CDC84C6651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Despite this, there are some important distinctions between models too (in terms of emphasis, scope, etc) and places should consider which model(s) are right for them and their local places, based on which ones most resonate and align with their values and priorities and those of </a:t>
            </a:r>
            <a:r>
              <a:rPr lang="en-GB"/>
              <a:t>local communities, </a:t>
            </a:r>
            <a:r>
              <a:rPr lang="en-GB" sz="1800">
                <a:effectLst/>
                <a:latin typeface="Arial" panose="020B0604020202020204" pitchFamily="34" charset="0"/>
                <a:ea typeface="Arial" panose="020B0604020202020204" pitchFamily="34" charset="0"/>
              </a:rPr>
              <a:t>as well as which ones are more likely to generate traction and shared purpose amongst a range of key partners and stakeholders.</a:t>
            </a:r>
            <a:r>
              <a:rPr lang="en-GB"/>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more than one model is adopted (a ‘pick and mix’ approach), places will need to be mindful of to what extent these models are compatible and how any tensions or necessary trade-offs will be resolved.</a:t>
            </a:r>
          </a:p>
        </p:txBody>
      </p:sp>
      <p:sp>
        <p:nvSpPr>
          <p:cNvPr id="4" name="Slide Number Placeholder 3">
            <a:extLst>
              <a:ext uri="{FF2B5EF4-FFF2-40B4-BE49-F238E27FC236}">
                <a16:creationId xmlns:a16="http://schemas.microsoft.com/office/drawing/2014/main" id="{71BE2673-B7EC-C1EF-396E-335306019206}"/>
              </a:ext>
            </a:extLst>
          </p:cNvPr>
          <p:cNvSpPr>
            <a:spLocks noGrp="1"/>
          </p:cNvSpPr>
          <p:nvPr>
            <p:ph type="sldNum" sz="quarter" idx="5"/>
          </p:nvPr>
        </p:nvSpPr>
        <p:spPr/>
        <p:txBody>
          <a:bodyPr/>
          <a:lstStyle/>
          <a:p>
            <a:fld id="{F123B6A0-F9DD-431C-98AE-3B52266F120C}" type="slidenum">
              <a:rPr lang="en-GB" smtClean="0"/>
              <a:t>15</a:t>
            </a:fld>
            <a:endParaRPr lang="en-GB"/>
          </a:p>
        </p:txBody>
      </p:sp>
    </p:spTree>
    <p:extLst>
      <p:ext uri="{BB962C8B-B14F-4D97-AF65-F5344CB8AC3E}">
        <p14:creationId xmlns:p14="http://schemas.microsoft.com/office/powerpoint/2010/main" val="213662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4D91-CB17-1B4B-68CB-AE6E38EA7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E4B15-AEC0-6C44-B661-306A2A156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B6ED6-9DA4-3C24-F3EE-AC01E8BCC2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4041384-D424-27C0-E47A-33AA16CDFCEA}"/>
              </a:ext>
            </a:extLst>
          </p:cNvPr>
          <p:cNvSpPr>
            <a:spLocks noGrp="1"/>
          </p:cNvSpPr>
          <p:nvPr>
            <p:ph type="sldNum" sz="quarter" idx="5"/>
          </p:nvPr>
        </p:nvSpPr>
        <p:spPr/>
        <p:txBody>
          <a:bodyPr/>
          <a:lstStyle/>
          <a:p>
            <a:fld id="{F123B6A0-F9DD-431C-98AE-3B52266F120C}" type="slidenum">
              <a:rPr lang="en-GB" smtClean="0"/>
              <a:t>17</a:t>
            </a:fld>
            <a:endParaRPr lang="en-GB"/>
          </a:p>
        </p:txBody>
      </p:sp>
    </p:spTree>
    <p:extLst>
      <p:ext uri="{BB962C8B-B14F-4D97-AF65-F5344CB8AC3E}">
        <p14:creationId xmlns:p14="http://schemas.microsoft.com/office/powerpoint/2010/main" val="113043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43F0-D3DA-7F67-768D-3CEA92131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9F3D9-B1FC-15BA-A3D4-B16FFC022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02F70-B672-8D91-59A3-B4DFCC4CBB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7C41463-1644-A967-B22F-A355335DE417}"/>
              </a:ext>
            </a:extLst>
          </p:cNvPr>
          <p:cNvSpPr>
            <a:spLocks noGrp="1"/>
          </p:cNvSpPr>
          <p:nvPr>
            <p:ph type="sldNum" sz="quarter" idx="5"/>
          </p:nvPr>
        </p:nvSpPr>
        <p:spPr/>
        <p:txBody>
          <a:bodyPr/>
          <a:lstStyle/>
          <a:p>
            <a:fld id="{F123B6A0-F9DD-431C-98AE-3B52266F120C}" type="slidenum">
              <a:rPr lang="en-GB" smtClean="0"/>
              <a:t>18</a:t>
            </a:fld>
            <a:endParaRPr lang="en-GB"/>
          </a:p>
        </p:txBody>
      </p:sp>
    </p:spTree>
    <p:extLst>
      <p:ext uri="{BB962C8B-B14F-4D97-AF65-F5344CB8AC3E}">
        <p14:creationId xmlns:p14="http://schemas.microsoft.com/office/powerpoint/2010/main" val="309733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FC3B-AEA0-2886-B076-2E6019505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98050-62A0-6E01-103F-EBCCB533C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B3595-154A-E332-0A03-5A7E86EC6D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Wealth and health two sides of the same coin.</a:t>
            </a:r>
          </a:p>
        </p:txBody>
      </p:sp>
      <p:sp>
        <p:nvSpPr>
          <p:cNvPr id="4" name="Slide Number Placeholder 3">
            <a:extLst>
              <a:ext uri="{FF2B5EF4-FFF2-40B4-BE49-F238E27FC236}">
                <a16:creationId xmlns:a16="http://schemas.microsoft.com/office/drawing/2014/main" id="{A0C8F1E4-0E5A-633D-CCB5-BDCBAD8DF6ED}"/>
              </a:ext>
            </a:extLst>
          </p:cNvPr>
          <p:cNvSpPr>
            <a:spLocks noGrp="1"/>
          </p:cNvSpPr>
          <p:nvPr>
            <p:ph type="sldNum" sz="quarter" idx="5"/>
          </p:nvPr>
        </p:nvSpPr>
        <p:spPr/>
        <p:txBody>
          <a:bodyPr/>
          <a:lstStyle/>
          <a:p>
            <a:fld id="{F123B6A0-F9DD-431C-98AE-3B52266F120C}" type="slidenum">
              <a:rPr lang="en-GB" smtClean="0"/>
              <a:t>19</a:t>
            </a:fld>
            <a:endParaRPr lang="en-GB"/>
          </a:p>
        </p:txBody>
      </p:sp>
    </p:spTree>
    <p:extLst>
      <p:ext uri="{BB962C8B-B14F-4D97-AF65-F5344CB8AC3E}">
        <p14:creationId xmlns:p14="http://schemas.microsoft.com/office/powerpoint/2010/main" val="125032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E3BC7-D1AB-0357-C73C-57755B5B6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773F5-ED01-F3F9-65CD-7BDD1DAC6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FFC8B-EA52-748C-904A-0884085E98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87E5ACA-F108-6300-76D4-3ADA88518CEF}"/>
              </a:ext>
            </a:extLst>
          </p:cNvPr>
          <p:cNvSpPr>
            <a:spLocks noGrp="1"/>
          </p:cNvSpPr>
          <p:nvPr>
            <p:ph type="sldNum" sz="quarter" idx="5"/>
          </p:nvPr>
        </p:nvSpPr>
        <p:spPr/>
        <p:txBody>
          <a:bodyPr/>
          <a:lstStyle/>
          <a:p>
            <a:fld id="{F123B6A0-F9DD-431C-98AE-3B52266F120C}" type="slidenum">
              <a:rPr lang="en-GB" smtClean="0"/>
              <a:t>20</a:t>
            </a:fld>
            <a:endParaRPr lang="en-GB"/>
          </a:p>
        </p:txBody>
      </p:sp>
    </p:spTree>
    <p:extLst>
      <p:ext uri="{BB962C8B-B14F-4D97-AF65-F5344CB8AC3E}">
        <p14:creationId xmlns:p14="http://schemas.microsoft.com/office/powerpoint/2010/main" val="315621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69642-990F-ADF0-BA89-7A5C33F57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A8B14-3DF3-1F84-837E-E7E5DDC3A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B2DD4-E628-EFDD-6AF3-0B9533BDE2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FA180D6-B216-E1B0-7A67-827A1EFC1CC1}"/>
              </a:ext>
            </a:extLst>
          </p:cNvPr>
          <p:cNvSpPr>
            <a:spLocks noGrp="1"/>
          </p:cNvSpPr>
          <p:nvPr>
            <p:ph type="sldNum" sz="quarter" idx="5"/>
          </p:nvPr>
        </p:nvSpPr>
        <p:spPr/>
        <p:txBody>
          <a:bodyPr/>
          <a:lstStyle/>
          <a:p>
            <a:fld id="{F123B6A0-F9DD-431C-98AE-3B52266F120C}" type="slidenum">
              <a:rPr lang="en-GB" smtClean="0"/>
              <a:t>21</a:t>
            </a:fld>
            <a:endParaRPr lang="en-GB"/>
          </a:p>
        </p:txBody>
      </p:sp>
    </p:spTree>
    <p:extLst>
      <p:ext uri="{BB962C8B-B14F-4D97-AF65-F5344CB8AC3E}">
        <p14:creationId xmlns:p14="http://schemas.microsoft.com/office/powerpoint/2010/main" val="237167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610B-5036-046F-68A9-D79C36132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C6C2D-2AA9-87AD-C054-BCC55F14A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EB2E5-6827-3433-AE47-56A9825F1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work to do around comms and framing – this is just a starter.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FF5B82A-B284-6DA4-39F3-EA48EB56C8F1}"/>
              </a:ext>
            </a:extLst>
          </p:cNvPr>
          <p:cNvSpPr>
            <a:spLocks noGrp="1"/>
          </p:cNvSpPr>
          <p:nvPr>
            <p:ph type="sldNum" sz="quarter" idx="5"/>
          </p:nvPr>
        </p:nvSpPr>
        <p:spPr/>
        <p:txBody>
          <a:bodyPr/>
          <a:lstStyle/>
          <a:p>
            <a:fld id="{F123B6A0-F9DD-431C-98AE-3B52266F120C}" type="slidenum">
              <a:rPr lang="en-GB" smtClean="0"/>
              <a:t>22</a:t>
            </a:fld>
            <a:endParaRPr lang="en-GB"/>
          </a:p>
        </p:txBody>
      </p:sp>
    </p:spTree>
    <p:extLst>
      <p:ext uri="{BB962C8B-B14F-4D97-AF65-F5344CB8AC3E}">
        <p14:creationId xmlns:p14="http://schemas.microsoft.com/office/powerpoint/2010/main" val="362691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5E46-E9E3-144B-DC45-F4BBBF63C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B238C-483C-679D-D81E-752D48CFB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C23EA-3B34-66A2-8610-2EF168841E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https://weall.org/failure-demand-counting-the-true-costs-of-an-unjust-and-unsustainable-economic-system</a:t>
            </a:r>
          </a:p>
        </p:txBody>
      </p:sp>
      <p:sp>
        <p:nvSpPr>
          <p:cNvPr id="4" name="Slide Number Placeholder 3">
            <a:extLst>
              <a:ext uri="{FF2B5EF4-FFF2-40B4-BE49-F238E27FC236}">
                <a16:creationId xmlns:a16="http://schemas.microsoft.com/office/drawing/2014/main" id="{02F27CE2-D619-8A69-13A3-34A4303032C7}"/>
              </a:ext>
            </a:extLst>
          </p:cNvPr>
          <p:cNvSpPr>
            <a:spLocks noGrp="1"/>
          </p:cNvSpPr>
          <p:nvPr>
            <p:ph type="sldNum" sz="quarter" idx="5"/>
          </p:nvPr>
        </p:nvSpPr>
        <p:spPr/>
        <p:txBody>
          <a:bodyPr/>
          <a:lstStyle/>
          <a:p>
            <a:fld id="{F123B6A0-F9DD-431C-98AE-3B52266F120C}" type="slidenum">
              <a:rPr lang="en-GB" smtClean="0"/>
              <a:t>23</a:t>
            </a:fld>
            <a:endParaRPr lang="en-GB"/>
          </a:p>
        </p:txBody>
      </p:sp>
    </p:spTree>
    <p:extLst>
      <p:ext uri="{BB962C8B-B14F-4D97-AF65-F5344CB8AC3E}">
        <p14:creationId xmlns:p14="http://schemas.microsoft.com/office/powerpoint/2010/main" val="75027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328E-ABEB-298A-8BBB-1B5AB13EB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8119B-39FA-B24F-AF1D-FD8A35D3D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A6C3-C628-AEC9-983A-958F0E84B7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2393A36-D230-6035-7BB7-7C03FA74DE3F}"/>
              </a:ext>
            </a:extLst>
          </p:cNvPr>
          <p:cNvSpPr>
            <a:spLocks noGrp="1"/>
          </p:cNvSpPr>
          <p:nvPr>
            <p:ph type="sldNum" sz="quarter" idx="5"/>
          </p:nvPr>
        </p:nvSpPr>
        <p:spPr/>
        <p:txBody>
          <a:bodyPr/>
          <a:lstStyle/>
          <a:p>
            <a:fld id="{F123B6A0-F9DD-431C-98AE-3B52266F120C}" type="slidenum">
              <a:rPr lang="en-GB" smtClean="0"/>
              <a:t>25</a:t>
            </a:fld>
            <a:endParaRPr lang="en-GB"/>
          </a:p>
        </p:txBody>
      </p:sp>
    </p:spTree>
    <p:extLst>
      <p:ext uri="{BB962C8B-B14F-4D97-AF65-F5344CB8AC3E}">
        <p14:creationId xmlns:p14="http://schemas.microsoft.com/office/powerpoint/2010/main" val="2367447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EB88-749E-7421-2DC2-8802438AB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B0EBC-4DED-8AE3-392D-E9A472D43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4A020-9CC3-71E9-B774-9DA2BBC57C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https://www.sfu.ca/complex-systems-frameworks/frameworks/strategies/two-loop-model.html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https://weall.org/what-is-wellbeing-economy#b3</a:t>
            </a:r>
          </a:p>
        </p:txBody>
      </p:sp>
      <p:sp>
        <p:nvSpPr>
          <p:cNvPr id="4" name="Slide Number Placeholder 3">
            <a:extLst>
              <a:ext uri="{FF2B5EF4-FFF2-40B4-BE49-F238E27FC236}">
                <a16:creationId xmlns:a16="http://schemas.microsoft.com/office/drawing/2014/main" id="{C386E2B9-542F-4338-EEAF-F2A06431CE8C}"/>
              </a:ext>
            </a:extLst>
          </p:cNvPr>
          <p:cNvSpPr>
            <a:spLocks noGrp="1"/>
          </p:cNvSpPr>
          <p:nvPr>
            <p:ph type="sldNum" sz="quarter" idx="5"/>
          </p:nvPr>
        </p:nvSpPr>
        <p:spPr/>
        <p:txBody>
          <a:bodyPr/>
          <a:lstStyle/>
          <a:p>
            <a:fld id="{F123B6A0-F9DD-431C-98AE-3B52266F120C}" type="slidenum">
              <a:rPr lang="en-GB" smtClean="0"/>
              <a:t>26</a:t>
            </a:fld>
            <a:endParaRPr lang="en-GB"/>
          </a:p>
        </p:txBody>
      </p:sp>
    </p:spTree>
    <p:extLst>
      <p:ext uri="{BB962C8B-B14F-4D97-AF65-F5344CB8AC3E}">
        <p14:creationId xmlns:p14="http://schemas.microsoft.com/office/powerpoint/2010/main" val="268531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B50B-6711-DAEF-E66C-A2F049AD9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3A362-0796-1F69-AC88-CC3F31DFF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69676-8655-EAB9-F822-6462C3E2FC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https://www.publichealth.ie/sites/default/files/resources/Sustainable%20Wellbeing%20Economy%20report%20final.pdf</a:t>
            </a:r>
          </a:p>
        </p:txBody>
      </p:sp>
      <p:sp>
        <p:nvSpPr>
          <p:cNvPr id="4" name="Slide Number Placeholder 3">
            <a:extLst>
              <a:ext uri="{FF2B5EF4-FFF2-40B4-BE49-F238E27FC236}">
                <a16:creationId xmlns:a16="http://schemas.microsoft.com/office/drawing/2014/main" id="{F50D4DBC-5902-05CE-3E82-CF600E27C3A4}"/>
              </a:ext>
            </a:extLst>
          </p:cNvPr>
          <p:cNvSpPr>
            <a:spLocks noGrp="1"/>
          </p:cNvSpPr>
          <p:nvPr>
            <p:ph type="sldNum" sz="quarter" idx="5"/>
          </p:nvPr>
        </p:nvSpPr>
        <p:spPr/>
        <p:txBody>
          <a:bodyPr/>
          <a:lstStyle/>
          <a:p>
            <a:fld id="{F123B6A0-F9DD-431C-98AE-3B52266F120C}" type="slidenum">
              <a:rPr lang="en-GB" smtClean="0"/>
              <a:t>6</a:t>
            </a:fld>
            <a:endParaRPr lang="en-GB"/>
          </a:p>
        </p:txBody>
      </p:sp>
    </p:spTree>
    <p:extLst>
      <p:ext uri="{BB962C8B-B14F-4D97-AF65-F5344CB8AC3E}">
        <p14:creationId xmlns:p14="http://schemas.microsoft.com/office/powerpoint/2010/main" val="144112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1099E-A36B-952E-1812-7657D4F9D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888FC-ADBF-E77C-0949-80F3FAFA9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BA195-DA3B-25AE-E0D0-CA29D6A13EDF}"/>
              </a:ext>
            </a:extLst>
          </p:cNvPr>
          <p:cNvSpPr>
            <a:spLocks noGrp="1"/>
          </p:cNvSpPr>
          <p:nvPr>
            <p:ph type="body" idx="1"/>
          </p:nvPr>
        </p:nvSpPr>
        <p:spPr/>
        <p:txBody>
          <a:bodyPr/>
          <a:lstStyle/>
          <a:p>
            <a:pPr rtl="0"/>
            <a:r>
              <a:rPr lang="en-GB" sz="1800" b="0" i="0" u="none" strike="noStrike" dirty="0">
                <a:solidFill>
                  <a:srgbClr val="000000"/>
                </a:solidFill>
                <a:effectLst/>
                <a:latin typeface="Arial" panose="020B0604020202020204" pitchFamily="34" charset="0"/>
              </a:rPr>
              <a:t>This framework can be used to talk about both ‘what we need less’ (the </a:t>
            </a:r>
            <a:r>
              <a:rPr lang="en-GB" sz="1800" b="0" i="0" u="none" strike="noStrike" dirty="0" err="1">
                <a:solidFill>
                  <a:srgbClr val="000000"/>
                </a:solidFill>
                <a:effectLst/>
                <a:latin typeface="Arial" panose="020B0604020202020204" pitchFamily="34" charset="0"/>
              </a:rPr>
              <a:t>hospicing</a:t>
            </a:r>
            <a:r>
              <a:rPr lang="en-GB" sz="1800" b="0" i="0" u="none" strike="noStrike" dirty="0">
                <a:solidFill>
                  <a:srgbClr val="000000"/>
                </a:solidFill>
                <a:effectLst/>
                <a:latin typeface="Arial" panose="020B0604020202020204" pitchFamily="34" charset="0"/>
              </a:rPr>
              <a:t> of a dominant system that no longer works for us) as well as ‘what we need more of’ (supporting a new inclusive wellbeing economy system). </a:t>
            </a:r>
          </a:p>
          <a:p>
            <a:pPr rtl="0"/>
            <a:endParaRPr lang="en-GB" sz="1800" b="0" i="0" u="none" strike="noStrike" dirty="0">
              <a:solidFill>
                <a:srgbClr val="000000"/>
              </a:solidFill>
              <a:effectLst/>
              <a:latin typeface="Arial" panose="020B0604020202020204" pitchFamily="34" charset="0"/>
            </a:endParaRPr>
          </a:p>
          <a:p>
            <a:pPr rtl="0"/>
            <a:r>
              <a:rPr lang="en-GB" sz="1800" b="0" i="0" u="none" strike="noStrike" dirty="0">
                <a:solidFill>
                  <a:srgbClr val="000000"/>
                </a:solidFill>
                <a:effectLst/>
                <a:latin typeface="Arial" panose="020B0604020202020204" pitchFamily="34" charset="0"/>
              </a:rPr>
              <a:t>Potential questions for exploration might be: -</a:t>
            </a:r>
            <a:endParaRPr lang="en-GB" b="0" dirty="0">
              <a:effectLst/>
            </a:endParaRPr>
          </a:p>
          <a:p>
            <a:pPr rtl="0"/>
            <a:br>
              <a:rPr lang="en-GB" b="0" dirty="0">
                <a:effectLst/>
              </a:rPr>
            </a:br>
            <a:r>
              <a:rPr lang="en-GB" sz="1800" b="1" i="0" u="none" strike="noStrike" dirty="0">
                <a:solidFill>
                  <a:srgbClr val="000000"/>
                </a:solidFill>
                <a:effectLst/>
                <a:latin typeface="Arial" panose="020B0604020202020204" pitchFamily="34" charset="0"/>
              </a:rPr>
              <a:t>The dominant system:</a:t>
            </a:r>
            <a:endParaRPr lang="en-GB" b="0" dirty="0">
              <a:effectLst/>
            </a:endParaRPr>
          </a:p>
          <a:p>
            <a:pPr rtl="0" fontAlgn="base">
              <a:spcBef>
                <a:spcPts val="600"/>
              </a:spcBef>
              <a:buFont typeface="Arial" panose="020B0604020202020204" pitchFamily="34" charset="0"/>
              <a:buChar char="•"/>
            </a:pPr>
            <a:r>
              <a:rPr lang="en-GB" sz="1800" b="0" i="0" u="none" strike="noStrike" dirty="0">
                <a:solidFill>
                  <a:srgbClr val="000000"/>
                </a:solidFill>
                <a:effectLst/>
                <a:latin typeface="Roboto" panose="02000000000000000000" pitchFamily="2" charset="0"/>
              </a:rPr>
              <a:t>What challenges are we facing that our existing economic system struggles to address?</a:t>
            </a:r>
          </a:p>
          <a:p>
            <a:pPr rtl="0" fontAlgn="base">
              <a:buFont typeface="Arial" panose="020B0604020202020204" pitchFamily="34" charset="0"/>
              <a:buChar char="•"/>
            </a:pPr>
            <a:r>
              <a:rPr lang="en-GB" sz="1800" b="0" i="0" u="none" strike="noStrike" dirty="0">
                <a:solidFill>
                  <a:srgbClr val="000000"/>
                </a:solidFill>
                <a:effectLst/>
                <a:latin typeface="Roboto" panose="02000000000000000000" pitchFamily="2" charset="0"/>
              </a:rPr>
              <a:t>What are the practices, structures, or policies in our organisation that keep the current economic system in place?</a:t>
            </a:r>
          </a:p>
          <a:p>
            <a:pPr rtl="0" fontAlgn="base">
              <a:buFont typeface="Arial" panose="020B0604020202020204" pitchFamily="34" charset="0"/>
              <a:buChar char="•"/>
            </a:pPr>
            <a:r>
              <a:rPr lang="en-GB" sz="1800" b="0" i="0" u="none" strike="noStrike" dirty="0">
                <a:solidFill>
                  <a:srgbClr val="000000"/>
                </a:solidFill>
                <a:effectLst/>
                <a:latin typeface="Roboto" panose="02000000000000000000" pitchFamily="2" charset="0"/>
              </a:rPr>
              <a:t>How can these practices, structures, or policies be replaced with ones that are better aligned with our goals of becoming an inclusive wellbeing economy. </a:t>
            </a:r>
          </a:p>
          <a:p>
            <a:pPr rtl="0" fontAlgn="base">
              <a:spcAft>
                <a:spcPts val="600"/>
              </a:spcAft>
              <a:buFont typeface="Arial" panose="020B0604020202020204" pitchFamily="34" charset="0"/>
              <a:buChar char="•"/>
            </a:pPr>
            <a:r>
              <a:rPr lang="en-GB" sz="1800" b="0" i="0" u="none" strike="noStrike" dirty="0">
                <a:solidFill>
                  <a:srgbClr val="000000"/>
                </a:solidFill>
                <a:effectLst/>
                <a:latin typeface="Roboto" panose="02000000000000000000" pitchFamily="2" charset="0"/>
              </a:rPr>
              <a:t>Who will this transition be hard for? How can they be acknowledged and supported?</a:t>
            </a:r>
          </a:p>
          <a:p>
            <a:pPr rtl="0">
              <a:spcBef>
                <a:spcPts val="600"/>
              </a:spcBef>
              <a:spcAft>
                <a:spcPts val="600"/>
              </a:spcAft>
            </a:pPr>
            <a:br>
              <a:rPr lang="en-GB" b="0" dirty="0">
                <a:effectLst/>
              </a:rPr>
            </a:br>
            <a:r>
              <a:rPr lang="en-GB" sz="1800" b="1" i="0" u="none" strike="noStrike" dirty="0">
                <a:solidFill>
                  <a:srgbClr val="000000"/>
                </a:solidFill>
                <a:effectLst/>
                <a:latin typeface="Roboto" panose="02000000000000000000" pitchFamily="2" charset="0"/>
              </a:rPr>
              <a:t>The emerging system:</a:t>
            </a:r>
            <a:endParaRPr lang="en-GB" b="0" dirty="0">
              <a:effectLst/>
            </a:endParaRPr>
          </a:p>
          <a:p>
            <a:pPr rtl="0" fontAlgn="base">
              <a:spcBef>
                <a:spcPts val="600"/>
              </a:spcBef>
              <a:buFont typeface="Arial" panose="020B0604020202020204" pitchFamily="34" charset="0"/>
              <a:buChar char="•"/>
            </a:pPr>
            <a:r>
              <a:rPr lang="en-GB" sz="1800" b="0" i="0" u="none" strike="noStrike" dirty="0">
                <a:solidFill>
                  <a:srgbClr val="000000"/>
                </a:solidFill>
                <a:effectLst/>
                <a:latin typeface="Roboto" panose="02000000000000000000" pitchFamily="2" charset="0"/>
              </a:rPr>
              <a:t>What new ideas or practices are starting to emerge within our organisation or sector that symbolise an emerging wellbeing economy system?</a:t>
            </a:r>
          </a:p>
          <a:p>
            <a:pPr rtl="0" fontAlgn="base">
              <a:buFont typeface="Arial" panose="020B0604020202020204" pitchFamily="34" charset="0"/>
              <a:buChar char="•"/>
            </a:pPr>
            <a:r>
              <a:rPr lang="en-GB" sz="1800" b="0" i="0" u="none" strike="noStrike" dirty="0">
                <a:solidFill>
                  <a:srgbClr val="000000"/>
                </a:solidFill>
                <a:effectLst/>
                <a:latin typeface="Roboto" panose="02000000000000000000" pitchFamily="2" charset="0"/>
              </a:rPr>
              <a:t>What examples of such activities and processes already exist in the local context and embody the desired ways of working and outcomes?</a:t>
            </a:r>
          </a:p>
          <a:p>
            <a:pPr rtl="0" fontAlgn="base">
              <a:buFont typeface="Arial" panose="020B0604020202020204" pitchFamily="34" charset="0"/>
              <a:buChar char="•"/>
            </a:pPr>
            <a:r>
              <a:rPr lang="en-GB" sz="1800" b="0" i="0" u="none" strike="noStrike" dirty="0">
                <a:solidFill>
                  <a:srgbClr val="000000"/>
                </a:solidFill>
                <a:effectLst/>
                <a:latin typeface="Roboto" panose="02000000000000000000" pitchFamily="2" charset="0"/>
              </a:rPr>
              <a:t>How can these (emerging) initiatives be nurtured, supported and scaled up?</a:t>
            </a:r>
          </a:p>
          <a:p>
            <a:pPr rtl="0" fontAlgn="base">
              <a:buFont typeface="Arial" panose="020B0604020202020204" pitchFamily="34" charset="0"/>
              <a:buChar char="•"/>
            </a:pPr>
            <a:endParaRPr lang="en-GB" sz="1800" b="0" i="0" u="none" strike="noStrike" dirty="0">
              <a:solidFill>
                <a:srgbClr val="000000"/>
              </a:solidFill>
              <a:effectLst/>
              <a:latin typeface="Roboto" panose="02000000000000000000" pitchFamily="2" charset="0"/>
            </a:endParaRPr>
          </a:p>
          <a:p>
            <a:pPr rtl="0" fontAlgn="base">
              <a:buFont typeface="Arial" panose="020B0604020202020204" pitchFamily="34" charset="0"/>
              <a:buNone/>
            </a:pPr>
            <a:r>
              <a:rPr lang="en-GB" sz="1800" b="0" i="0" u="none" strike="noStrike" dirty="0">
                <a:solidFill>
                  <a:srgbClr val="000000"/>
                </a:solidFill>
                <a:effectLst/>
                <a:latin typeface="Roboto" panose="02000000000000000000" pitchFamily="2" charset="0"/>
              </a:rPr>
              <a:t>Credit to Margreet Freeling, Wellbeing Economies Alliance, for this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95510AF-AD0B-2119-DEDD-3D702ADF5166}"/>
              </a:ext>
            </a:extLst>
          </p:cNvPr>
          <p:cNvSpPr>
            <a:spLocks noGrp="1"/>
          </p:cNvSpPr>
          <p:nvPr>
            <p:ph type="sldNum" sz="quarter" idx="5"/>
          </p:nvPr>
        </p:nvSpPr>
        <p:spPr/>
        <p:txBody>
          <a:bodyPr/>
          <a:lstStyle/>
          <a:p>
            <a:fld id="{F123B6A0-F9DD-431C-98AE-3B52266F120C}" type="slidenum">
              <a:rPr lang="en-GB" smtClean="0"/>
              <a:t>27</a:t>
            </a:fld>
            <a:endParaRPr lang="en-GB"/>
          </a:p>
        </p:txBody>
      </p:sp>
    </p:spTree>
    <p:extLst>
      <p:ext uri="{BB962C8B-B14F-4D97-AF65-F5344CB8AC3E}">
        <p14:creationId xmlns:p14="http://schemas.microsoft.com/office/powerpoint/2010/main" val="200271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FF9D-80B0-72EE-B9CF-5AB13D9A6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D06D3-F307-0A42-1B17-2C8070EB0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527A6-7E72-4866-C1AF-2A5C417FAB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Pre-distribution: </a:t>
            </a:r>
            <a:r>
              <a:rPr lang="en-GB" b="0" i="0" dirty="0">
                <a:solidFill>
                  <a:srgbClr val="000000"/>
                </a:solidFill>
                <a:effectLst/>
                <a:latin typeface="pt-mono"/>
              </a:rPr>
              <a:t>We don’t leave it to people to fend for themselves or rely on limited redistributive mechanisms, but </a:t>
            </a:r>
            <a:r>
              <a:rPr lang="en-GB" b="1" i="0" dirty="0" err="1">
                <a:solidFill>
                  <a:srgbClr val="000000"/>
                </a:solidFill>
                <a:effectLst/>
                <a:latin typeface="pt-mono"/>
              </a:rPr>
              <a:t>predistribute</a:t>
            </a:r>
            <a:r>
              <a:rPr lang="en-GB" b="1" i="0" dirty="0">
                <a:solidFill>
                  <a:srgbClr val="000000"/>
                </a:solidFill>
                <a:effectLst/>
                <a:latin typeface="pt-mono"/>
              </a:rPr>
              <a:t> power, wealth, time</a:t>
            </a:r>
            <a:r>
              <a:rPr lang="en-GB" b="0" i="0" dirty="0">
                <a:solidFill>
                  <a:srgbClr val="000000"/>
                </a:solidFill>
                <a:effectLst/>
                <a:latin typeface="pt-mono"/>
              </a:rPr>
              <a:t>,</a:t>
            </a:r>
            <a:r>
              <a:rPr lang="en-GB" b="1" i="0" dirty="0">
                <a:solidFill>
                  <a:srgbClr val="000000"/>
                </a:solidFill>
                <a:effectLst/>
                <a:latin typeface="pt-mono"/>
              </a:rPr>
              <a:t> and income</a:t>
            </a:r>
            <a:r>
              <a:rPr lang="en-GB" b="0" i="0" dirty="0">
                <a:solidFill>
                  <a:srgbClr val="000000"/>
                </a:solidFill>
                <a:effectLst/>
                <a:latin typeface="pt-mono"/>
              </a:rPr>
              <a:t> so that the heavy lifting is done by the economy itself. Example: social enterprises and businesses owned by their workers, community wealth building and living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t-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pt-mono"/>
              </a:rPr>
              <a:t>Purpose: </a:t>
            </a:r>
            <a:r>
              <a:rPr lang="en-GB" b="0" i="0" dirty="0">
                <a:solidFill>
                  <a:srgbClr val="000000"/>
                </a:solidFill>
                <a:effectLst/>
                <a:latin typeface="pt-mono"/>
              </a:rPr>
              <a:t>The </a:t>
            </a:r>
            <a:r>
              <a:rPr lang="en-GB" b="1" i="0" dirty="0">
                <a:solidFill>
                  <a:srgbClr val="000000"/>
                </a:solidFill>
                <a:effectLst/>
                <a:latin typeface="pt-mono"/>
              </a:rPr>
              <a:t>purpose of the economy</a:t>
            </a:r>
            <a:r>
              <a:rPr lang="en-GB" b="0" i="0" dirty="0">
                <a:solidFill>
                  <a:srgbClr val="000000"/>
                </a:solidFill>
                <a:effectLst/>
                <a:latin typeface="pt-mono"/>
              </a:rPr>
              <a:t> becomes exclusively to deliver human and ecological wellbeing. Example: adopting a wider suite of success measures Beyond GDP, and visionary national development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00000"/>
              </a:solidFill>
              <a:effectLst/>
              <a:latin typeface="pt-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pt-mono"/>
              </a:rPr>
              <a:t>Prevention: </a:t>
            </a:r>
            <a:r>
              <a:rPr lang="en-GB" b="0" i="0" dirty="0">
                <a:solidFill>
                  <a:srgbClr val="000000"/>
                </a:solidFill>
                <a:effectLst/>
                <a:latin typeface="pt-mono"/>
              </a:rPr>
              <a:t>Rather than being content just fixing the harm we do to nature and people, we adopt </a:t>
            </a:r>
            <a:r>
              <a:rPr lang="en-GB" b="1" i="0" dirty="0">
                <a:solidFill>
                  <a:srgbClr val="000000"/>
                </a:solidFill>
                <a:effectLst/>
                <a:latin typeface="pt-mono"/>
              </a:rPr>
              <a:t>preventive measures</a:t>
            </a:r>
            <a:r>
              <a:rPr lang="en-GB" b="0" i="0" dirty="0">
                <a:solidFill>
                  <a:srgbClr val="000000"/>
                </a:solidFill>
                <a:effectLst/>
                <a:latin typeface="pt-mono"/>
              </a:rPr>
              <a:t> that stop harm from happening in the first place. Example: Outcome budgeting and circular production and consumption.</a:t>
            </a:r>
            <a:endParaRPr lang="en-GB" b="1" i="0" dirty="0">
              <a:solidFill>
                <a:srgbClr val="000000"/>
              </a:solidFill>
              <a:effectLst/>
              <a:latin typeface="pt-mon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00000"/>
              </a:solidFill>
              <a:effectLst/>
              <a:latin typeface="pt-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pt-mono"/>
              </a:rPr>
              <a:t>People-powered: </a:t>
            </a:r>
            <a:r>
              <a:rPr lang="en-GB" b="0" i="0" dirty="0">
                <a:solidFill>
                  <a:srgbClr val="000000"/>
                </a:solidFill>
                <a:effectLst/>
                <a:latin typeface="pt-mono"/>
              </a:rPr>
              <a:t>Economic decisions are </a:t>
            </a:r>
            <a:r>
              <a:rPr lang="en-GB" b="1" i="0" dirty="0">
                <a:solidFill>
                  <a:srgbClr val="000000"/>
                </a:solidFill>
                <a:effectLst/>
                <a:latin typeface="pt-mono"/>
              </a:rPr>
              <a:t>powered by the people</a:t>
            </a:r>
            <a:r>
              <a:rPr lang="en-GB" b="0" i="0" dirty="0">
                <a:solidFill>
                  <a:srgbClr val="000000"/>
                </a:solidFill>
                <a:effectLst/>
                <a:latin typeface="pt-mono"/>
              </a:rPr>
              <a:t>, who become directly involved in decision making and agenda setting. Example: Citizen assemblies and participatory budgeting.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t-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Roboto" panose="02000000000000000000" pitchFamily="2" charset="0"/>
              </a:rPr>
              <a:t>Credit to Margreet Freeling, Wellbeing Economies Alliance, for this content.</a:t>
            </a:r>
          </a:p>
        </p:txBody>
      </p:sp>
      <p:sp>
        <p:nvSpPr>
          <p:cNvPr id="4" name="Slide Number Placeholder 3">
            <a:extLst>
              <a:ext uri="{FF2B5EF4-FFF2-40B4-BE49-F238E27FC236}">
                <a16:creationId xmlns:a16="http://schemas.microsoft.com/office/drawing/2014/main" id="{2A7B875D-8A1A-1980-38D4-CDD06BB508CC}"/>
              </a:ext>
            </a:extLst>
          </p:cNvPr>
          <p:cNvSpPr>
            <a:spLocks noGrp="1"/>
          </p:cNvSpPr>
          <p:nvPr>
            <p:ph type="sldNum" sz="quarter" idx="5"/>
          </p:nvPr>
        </p:nvSpPr>
        <p:spPr/>
        <p:txBody>
          <a:bodyPr/>
          <a:lstStyle/>
          <a:p>
            <a:fld id="{F123B6A0-F9DD-431C-98AE-3B52266F120C}" type="slidenum">
              <a:rPr lang="en-GB" smtClean="0"/>
              <a:t>28</a:t>
            </a:fld>
            <a:endParaRPr lang="en-GB"/>
          </a:p>
        </p:txBody>
      </p:sp>
    </p:spTree>
    <p:extLst>
      <p:ext uri="{BB962C8B-B14F-4D97-AF65-F5344CB8AC3E}">
        <p14:creationId xmlns:p14="http://schemas.microsoft.com/office/powerpoint/2010/main" val="133789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2724-D518-6C2D-2BE3-AF8E4C020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814AC-73B2-A766-FB92-6A00605B9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4373C-E9C0-E4F8-9B7B-46D9422E8F36}"/>
              </a:ext>
            </a:extLst>
          </p:cNvPr>
          <p:cNvSpPr>
            <a:spLocks noGrp="1"/>
          </p:cNvSpPr>
          <p:nvPr>
            <p:ph type="body" idx="1"/>
          </p:nvPr>
        </p:nvSpPr>
        <p:spPr/>
        <p:txBody>
          <a:bodyPr/>
          <a:lstStyle/>
          <a:p>
            <a:pPr marL="342900" indent="-342900" algn="l">
              <a:buFont typeface="Arial" panose="020B0604020202020204" pitchFamily="34" charset="0"/>
              <a:buChar char="•"/>
            </a:pPr>
            <a:r>
              <a:rPr lang="en-GB" altLang="en-US" dirty="0">
                <a:ea typeface="ＭＳ Ｐゴシック" pitchFamily="34" charset="-128"/>
              </a:rPr>
              <a:t>Work and health – building a fairer and more inclusive labour market that supports good work and better population health and wellbeing</a:t>
            </a:r>
          </a:p>
          <a:p>
            <a:pPr marL="342900" indent="-342900" algn="l">
              <a:buFont typeface="Arial" panose="020B0604020202020204" pitchFamily="34" charset="0"/>
              <a:buChar char="•"/>
            </a:pPr>
            <a:r>
              <a:rPr lang="en-GB" altLang="en-US" dirty="0">
                <a:ea typeface="ＭＳ Ｐゴシック" pitchFamily="34" charset="-128"/>
              </a:rPr>
              <a:t>Circular economies – reducing the environmental impact of the way in which our economies use and dispose of resources</a:t>
            </a:r>
          </a:p>
          <a:p>
            <a:pPr marL="342900" indent="-342900" algn="l">
              <a:buFont typeface="Arial" panose="020B0604020202020204" pitchFamily="34" charset="0"/>
              <a:buChar char="•"/>
            </a:pPr>
            <a:r>
              <a:rPr lang="en-GB" altLang="en-US" dirty="0">
                <a:ea typeface="ＭＳ Ｐゴシック" pitchFamily="34" charset="-128"/>
              </a:rPr>
              <a:t>Community wealth building – increasing the amount of wealth and resources that are retained in and that benefit local people and communities</a:t>
            </a:r>
          </a:p>
          <a:p>
            <a:pPr marL="342900" indent="-342900" algn="l">
              <a:buFont typeface="Arial" panose="020B0604020202020204" pitchFamily="34" charset="0"/>
              <a:buChar char="•"/>
            </a:pPr>
            <a:r>
              <a:rPr lang="en-GB" altLang="en-US" dirty="0">
                <a:ea typeface="ＭＳ Ｐゴシック" pitchFamily="34" charset="-128"/>
              </a:rPr>
              <a:t>Anchor organisations – increasing the capacity of large organisations embedded in our local places to use their assets and resources for social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682711D-9A5D-3C07-BB80-BF9B9B9B8DB4}"/>
              </a:ext>
            </a:extLst>
          </p:cNvPr>
          <p:cNvSpPr>
            <a:spLocks noGrp="1"/>
          </p:cNvSpPr>
          <p:nvPr>
            <p:ph type="sldNum" sz="quarter" idx="5"/>
          </p:nvPr>
        </p:nvSpPr>
        <p:spPr/>
        <p:txBody>
          <a:bodyPr/>
          <a:lstStyle/>
          <a:p>
            <a:fld id="{F123B6A0-F9DD-431C-98AE-3B52266F120C}" type="slidenum">
              <a:rPr lang="en-GB" smtClean="0"/>
              <a:t>29</a:t>
            </a:fld>
            <a:endParaRPr lang="en-GB"/>
          </a:p>
        </p:txBody>
      </p:sp>
    </p:spTree>
    <p:extLst>
      <p:ext uri="{BB962C8B-B14F-4D97-AF65-F5344CB8AC3E}">
        <p14:creationId xmlns:p14="http://schemas.microsoft.com/office/powerpoint/2010/main" val="187218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0EF8-B8CB-5B6A-6A54-A2361975D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17500-8550-6CC2-7D80-411F0BE58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10372-0477-607D-B8D9-452DA4298E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561AEB0-5090-046F-62AD-B21BB5CBF19F}"/>
              </a:ext>
            </a:extLst>
          </p:cNvPr>
          <p:cNvSpPr>
            <a:spLocks noGrp="1"/>
          </p:cNvSpPr>
          <p:nvPr>
            <p:ph type="sldNum" sz="quarter" idx="5"/>
          </p:nvPr>
        </p:nvSpPr>
        <p:spPr/>
        <p:txBody>
          <a:bodyPr/>
          <a:lstStyle/>
          <a:p>
            <a:fld id="{F123B6A0-F9DD-431C-98AE-3B52266F120C}" type="slidenum">
              <a:rPr lang="en-GB" smtClean="0"/>
              <a:t>30</a:t>
            </a:fld>
            <a:endParaRPr lang="en-GB"/>
          </a:p>
        </p:txBody>
      </p:sp>
    </p:spTree>
    <p:extLst>
      <p:ext uri="{BB962C8B-B14F-4D97-AF65-F5344CB8AC3E}">
        <p14:creationId xmlns:p14="http://schemas.microsoft.com/office/powerpoint/2010/main" val="344900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F745-5589-E2B1-1E1B-C9AB2C810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55657-F467-4C3E-2019-84731C1BF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8360E-CBD1-376E-2586-ABDEAC8D90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9D79285-1A4B-C2C2-8DE7-4605D8235E79}"/>
              </a:ext>
            </a:extLst>
          </p:cNvPr>
          <p:cNvSpPr>
            <a:spLocks noGrp="1"/>
          </p:cNvSpPr>
          <p:nvPr>
            <p:ph type="sldNum" sz="quarter" idx="5"/>
          </p:nvPr>
        </p:nvSpPr>
        <p:spPr/>
        <p:txBody>
          <a:bodyPr/>
          <a:lstStyle/>
          <a:p>
            <a:fld id="{F123B6A0-F9DD-431C-98AE-3B52266F120C}" type="slidenum">
              <a:rPr lang="en-GB" smtClean="0"/>
              <a:t>31</a:t>
            </a:fld>
            <a:endParaRPr lang="en-GB"/>
          </a:p>
        </p:txBody>
      </p:sp>
    </p:spTree>
    <p:extLst>
      <p:ext uri="{BB962C8B-B14F-4D97-AF65-F5344CB8AC3E}">
        <p14:creationId xmlns:p14="http://schemas.microsoft.com/office/powerpoint/2010/main" val="176969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2900-F3FB-E314-855F-A0A0A5ED2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BCFFF-A604-0314-EF4F-A2783281B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78092-4300-1933-C56B-90A52687C2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Rich pictures - https://www.open.edu/openlearn/science-maths-technology/engineering-technology/rich-pictures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Community-centred approaches - https://www.gov.uk/government/publications/health-and-wellbeing-a-guide-to-community-centred-approaches</a:t>
            </a:r>
          </a:p>
        </p:txBody>
      </p:sp>
      <p:sp>
        <p:nvSpPr>
          <p:cNvPr id="4" name="Slide Number Placeholder 3">
            <a:extLst>
              <a:ext uri="{FF2B5EF4-FFF2-40B4-BE49-F238E27FC236}">
                <a16:creationId xmlns:a16="http://schemas.microsoft.com/office/drawing/2014/main" id="{4270037A-28EA-1841-D0E0-53B6A0579DD3}"/>
              </a:ext>
            </a:extLst>
          </p:cNvPr>
          <p:cNvSpPr>
            <a:spLocks noGrp="1"/>
          </p:cNvSpPr>
          <p:nvPr>
            <p:ph type="sldNum" sz="quarter" idx="5"/>
          </p:nvPr>
        </p:nvSpPr>
        <p:spPr/>
        <p:txBody>
          <a:bodyPr/>
          <a:lstStyle/>
          <a:p>
            <a:fld id="{F123B6A0-F9DD-431C-98AE-3B52266F120C}" type="slidenum">
              <a:rPr lang="en-GB" smtClean="0"/>
              <a:t>32</a:t>
            </a:fld>
            <a:endParaRPr lang="en-GB"/>
          </a:p>
        </p:txBody>
      </p:sp>
    </p:spTree>
    <p:extLst>
      <p:ext uri="{BB962C8B-B14F-4D97-AF65-F5344CB8AC3E}">
        <p14:creationId xmlns:p14="http://schemas.microsoft.com/office/powerpoint/2010/main" val="2093408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6BCC-6C0E-1C69-14FC-327C58FA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4B99D-8701-C0A9-3D0B-944F43455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8AF9D-DB55-EF04-179A-585D606311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itchFamily="34" charset="-128"/>
                <a:cs typeface="Arial" panose="020B0604020202020204" pitchFamily="34" charset="0"/>
              </a:rPr>
              <a:t>‘</a:t>
            </a:r>
            <a:r>
              <a:rPr lang="en-GB" altLang="en-US" i="1" dirty="0">
                <a:latin typeface="Arial" panose="020B0604020202020204" pitchFamily="34" charset="0"/>
                <a:ea typeface="ＭＳ Ｐゴシック" pitchFamily="34" charset="-128"/>
                <a:cs typeface="Arial" panose="020B0604020202020204" pitchFamily="34" charset="0"/>
              </a:rPr>
              <a:t>To develop an effective partnership, the following elements are key: strong, championing, connected leadership; committed partner engagement; appropriate long-term resourcing (including funding); a strong partner co-produced vision and strategy; flexible fit for purpose governance and structures; trust between partners; and a focus on pre-existing assets within place, to drive inclusive and sustainable local economic development</a:t>
            </a:r>
            <a:r>
              <a:rPr lang="en-GB" altLang="en-US" dirty="0">
                <a:latin typeface="Arial" panose="020B0604020202020204" pitchFamily="34" charset="0"/>
                <a:ea typeface="ＭＳ Ｐゴシック"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itchFamily="34" charset="-128"/>
                <a:cs typeface="Arial" panose="020B0604020202020204" pitchFamily="34" charset="0"/>
              </a:rPr>
              <a:t>https://blog.bham.ac.uk/lpip/2024/11/06/inclusive-and-sustainable-local-economic-performance/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itchFamily="34" charset="-128"/>
                <a:cs typeface="Arial" panose="020B0604020202020204" pitchFamily="34" charset="0"/>
              </a:rPr>
              <a:t>https://lpiphub.bham.ac.uk/inclusive-and-sustainable-local-economic-performance-evidence-review/</a:t>
            </a:r>
          </a:p>
        </p:txBody>
      </p:sp>
      <p:sp>
        <p:nvSpPr>
          <p:cNvPr id="4" name="Slide Number Placeholder 3">
            <a:extLst>
              <a:ext uri="{FF2B5EF4-FFF2-40B4-BE49-F238E27FC236}">
                <a16:creationId xmlns:a16="http://schemas.microsoft.com/office/drawing/2014/main" id="{EF184AAE-FAC2-7C4A-E0D2-04488EB541AA}"/>
              </a:ext>
            </a:extLst>
          </p:cNvPr>
          <p:cNvSpPr>
            <a:spLocks noGrp="1"/>
          </p:cNvSpPr>
          <p:nvPr>
            <p:ph type="sldNum" sz="quarter" idx="5"/>
          </p:nvPr>
        </p:nvSpPr>
        <p:spPr/>
        <p:txBody>
          <a:bodyPr/>
          <a:lstStyle/>
          <a:p>
            <a:fld id="{F123B6A0-F9DD-431C-98AE-3B52266F120C}" type="slidenum">
              <a:rPr lang="en-GB" smtClean="0"/>
              <a:t>33</a:t>
            </a:fld>
            <a:endParaRPr lang="en-GB"/>
          </a:p>
        </p:txBody>
      </p:sp>
    </p:spTree>
    <p:extLst>
      <p:ext uri="{BB962C8B-B14F-4D97-AF65-F5344CB8AC3E}">
        <p14:creationId xmlns:p14="http://schemas.microsoft.com/office/powerpoint/2010/main" val="1421915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5D11-87DA-B0DB-64E8-0CA79203B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8CAB1-15D8-D1FB-C7F0-32F5BD37E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F7DC5-1A72-00FD-C374-E4E304FF93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Asset mapping - https://qi.elft.nhs.uk/wp-content/uploads/2018/11/Community-Mapping-Toolkit-3.pdf</a:t>
            </a:r>
          </a:p>
        </p:txBody>
      </p:sp>
      <p:sp>
        <p:nvSpPr>
          <p:cNvPr id="4" name="Slide Number Placeholder 3">
            <a:extLst>
              <a:ext uri="{FF2B5EF4-FFF2-40B4-BE49-F238E27FC236}">
                <a16:creationId xmlns:a16="http://schemas.microsoft.com/office/drawing/2014/main" id="{926041E8-8A4E-DEE1-D3B4-5B95B70077C1}"/>
              </a:ext>
            </a:extLst>
          </p:cNvPr>
          <p:cNvSpPr>
            <a:spLocks noGrp="1"/>
          </p:cNvSpPr>
          <p:nvPr>
            <p:ph type="sldNum" sz="quarter" idx="5"/>
          </p:nvPr>
        </p:nvSpPr>
        <p:spPr/>
        <p:txBody>
          <a:bodyPr/>
          <a:lstStyle/>
          <a:p>
            <a:fld id="{F123B6A0-F9DD-431C-98AE-3B52266F120C}" type="slidenum">
              <a:rPr lang="en-GB" smtClean="0"/>
              <a:t>34</a:t>
            </a:fld>
            <a:endParaRPr lang="en-GB"/>
          </a:p>
        </p:txBody>
      </p:sp>
    </p:spTree>
    <p:extLst>
      <p:ext uri="{BB962C8B-B14F-4D97-AF65-F5344CB8AC3E}">
        <p14:creationId xmlns:p14="http://schemas.microsoft.com/office/powerpoint/2010/main" val="10641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AFF8-1376-06AB-5872-51754AB9B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CA306-F203-B526-005B-CD351AF7C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76837-F4B3-A12D-9034-0754DA88CF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https://cles.org.uk/community-wealth-building/what-is-community-wealth-building/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Plural ownership of the economy</a:t>
            </a:r>
            <a:endParaRPr lang="en-GB" b="0" dirty="0"/>
          </a:p>
          <a:p>
            <a:pPr algn="l" fontAlgn="base"/>
            <a:r>
              <a:rPr lang="en-GB" b="0" i="0" dirty="0">
                <a:solidFill>
                  <a:srgbClr val="4D5557"/>
                </a:solidFill>
                <a:effectLst/>
                <a:latin typeface="Open Sans" panose="020B0606030504020204" pitchFamily="34" charset="0"/>
              </a:rPr>
              <a:t>Rebuilding the connection between the people and the places that create wealth and those who benefit from it is at the heart of community wealth building. We know that locally owned or socially minded enterprises are more likely to employ, buy and invest locally. This means that rather than extracting wealth they contribute to local economic development. For this reason, community wealth building seeks to promote locally owned and socially minded enterprises.</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To further strengthen the link, community wealth building promotes various models of enterprise ownership. These include public sector insourcing, municipal enterprises, worker ownership, co-operatives, community ownership and local private ownership. These models enable wealth created by users, workers and local communities to be held by them, rather than flowing out as profits to shareholders.</a:t>
            </a:r>
          </a:p>
          <a:p>
            <a:pPr algn="l" fontAlgn="base"/>
            <a:endParaRPr lang="en-GB" b="0" i="0" dirty="0">
              <a:solidFill>
                <a:srgbClr val="4D5557"/>
              </a:solidFill>
              <a:effectLst/>
              <a:latin typeface="Open Sans" panose="020B0606030504020204" pitchFamily="34" charset="0"/>
            </a:endParaRPr>
          </a:p>
          <a:p>
            <a:pPr algn="l" fontAlgn="base"/>
            <a:r>
              <a:rPr lang="en-GB" b="1" i="0" dirty="0">
                <a:solidFill>
                  <a:srgbClr val="4D5557"/>
                </a:solidFill>
                <a:effectLst/>
                <a:latin typeface="Open Sans" panose="020B0606030504020204" pitchFamily="34" charset="0"/>
              </a:rPr>
              <a:t>Making financial power work for local places</a:t>
            </a:r>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Community wealth building seeks to increase flows of investment within local economies. It does this by harnessing the wealth that exists locally, rather than by seeking to attract national or international capital. For example, local authority pension funds are encouraged to redirect investment from global markets to local schemes. Mutually owned banks are supported to grow, and regional banking charged with enabling local economic development are established.</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All of these are ideally placed to channel investment to local communities while still delivering a steady financial return for investors.</a:t>
            </a:r>
          </a:p>
          <a:p>
            <a:pPr algn="l" fontAlgn="base"/>
            <a:endParaRPr lang="en-GB" b="1" i="0" dirty="0">
              <a:solidFill>
                <a:srgbClr val="4D555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Fair employment and just labour markets</a:t>
            </a:r>
            <a:endParaRPr lang="en-GB" b="0" dirty="0"/>
          </a:p>
          <a:p>
            <a:pPr algn="l" fontAlgn="base"/>
            <a:r>
              <a:rPr lang="en-GB" b="0" i="0" dirty="0">
                <a:solidFill>
                  <a:srgbClr val="4D5557"/>
                </a:solidFill>
                <a:effectLst/>
                <a:latin typeface="Open Sans" panose="020B0606030504020204" pitchFamily="34" charset="0"/>
              </a:rPr>
              <a:t>Community wealth building not only aims to improve employment opportunities but also worker rights by, for example, promoting recruitment from lower income areas, inclusive employment practices, committing employers to paying living wage and building progression routes for employees.</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Often the biggest employers in a place, the approach anchor institutions take to employment can have a defining effect on the employment prospects and incomes of local people. Working with human resource departments within anchor institutions to stimulate the local economy through progressive employment and local labour market activities has proved a powerful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Progressive procurement of goods and services</a:t>
            </a:r>
          </a:p>
          <a:p>
            <a:pPr algn="l" fontAlgn="base"/>
            <a:r>
              <a:rPr lang="en-GB" b="0" i="0" dirty="0">
                <a:solidFill>
                  <a:srgbClr val="4D5557"/>
                </a:solidFill>
                <a:effectLst/>
                <a:latin typeface="Open Sans" panose="020B0606030504020204" pitchFamily="34" charset="0"/>
              </a:rPr>
              <a:t>Community wealth building promotes the progressive procurement of goods and services, as this spending power can be a means through which greater economic, social and environmental benefits can be achieved.</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By adapting their procurement processes and decision making, anchor institutions can create dense local supply chains and ecosystems of local enterprises, SMEs, employee owned businesses, social enterprises, cooperatives and other forms of community ownership. This is important because these types of businesses are more likely to support local employment and have a greater tendency to recirculate wealth and surplus locally.</a:t>
            </a:r>
          </a:p>
          <a:p>
            <a:pPr algn="l" fontAlgn="base"/>
            <a:endParaRPr lang="en-GB" b="0" i="0" dirty="0">
              <a:solidFill>
                <a:srgbClr val="4D5557"/>
              </a:solidFill>
              <a:effectLst/>
              <a:latin typeface="Open Sans" panose="020B0606030504020204" pitchFamily="34" charset="0"/>
            </a:endParaRPr>
          </a:p>
          <a:p>
            <a:pPr algn="l" fontAlgn="base"/>
            <a:r>
              <a:rPr lang="en-GB" b="1" i="0" dirty="0">
                <a:solidFill>
                  <a:srgbClr val="4D5557"/>
                </a:solidFill>
                <a:effectLst/>
                <a:latin typeface="Open Sans" panose="020B0606030504020204" pitchFamily="34" charset="0"/>
              </a:rPr>
              <a:t>Socially productive use of land and property</a:t>
            </a:r>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Local land and property assets represent a base from which local wealth can be accrued through equitable forms of ownership, management, and development. Through a community wealth building approach , these assets are owned and managed in ways which ensure that they generate wealth for local citizens, rather than enclosed by private interests.</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The goal here is not simply for a local authority or anchor institution to ‘own more land’, but instead to ensure that they land they do own is run by and for the people. This can be understood through the concept of ‘the commons’- the idea that the land held by public institutions is owned by all of us, together. To achieve this, public land owners should develop governance and management structures where communities can take direct control of common assets, for example through transferring under-utilised assets to Community Land Trusts, or working through Public-Commons Partnerships. The local state should engage citizen groups to get involved in the governance and management of municipal assets at every level.</a:t>
            </a:r>
          </a:p>
          <a:p>
            <a:pPr algn="l" fontAlgn="base"/>
            <a:endParaRPr lang="en-GB" b="0" i="0" dirty="0">
              <a:solidFill>
                <a:srgbClr val="4D5557"/>
              </a:solidFill>
              <a:effectLst/>
              <a:latin typeface="Open Sans" panose="020B0606030504020204" pitchFamily="34" charset="0"/>
            </a:endParaRPr>
          </a:p>
          <a:p>
            <a:pPr algn="l" fontAlgn="base"/>
            <a:r>
              <a:rPr lang="en-GB" b="0" i="0" dirty="0">
                <a:solidFill>
                  <a:srgbClr val="4D5557"/>
                </a:solidFill>
                <a:effectLst/>
                <a:latin typeface="Open Sans" panose="020B0606030504020204" pitchFamily="34" charset="0"/>
              </a:rPr>
              <a:t>By advancing a ‘commons’ approach to public land and assets, anchors can ensure that our shared buildings, parks, and other land holdings helps to create good local economies, ensure sensible environmental stewardship, and advance social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4B353E56-F100-F1B0-FC15-88CDAA1A2B39}"/>
              </a:ext>
            </a:extLst>
          </p:cNvPr>
          <p:cNvSpPr>
            <a:spLocks noGrp="1"/>
          </p:cNvSpPr>
          <p:nvPr>
            <p:ph type="sldNum" sz="quarter" idx="5"/>
          </p:nvPr>
        </p:nvSpPr>
        <p:spPr/>
        <p:txBody>
          <a:bodyPr/>
          <a:lstStyle/>
          <a:p>
            <a:fld id="{F123B6A0-F9DD-431C-98AE-3B52266F120C}" type="slidenum">
              <a:rPr lang="en-GB" smtClean="0"/>
              <a:t>35</a:t>
            </a:fld>
            <a:endParaRPr lang="en-GB"/>
          </a:p>
        </p:txBody>
      </p:sp>
    </p:spTree>
    <p:extLst>
      <p:ext uri="{BB962C8B-B14F-4D97-AF65-F5344CB8AC3E}">
        <p14:creationId xmlns:p14="http://schemas.microsoft.com/office/powerpoint/2010/main" val="2059858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CD75-FED0-0CC4-77A4-086B4CF98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CF9D9-595A-E49A-A919-FCAF56C67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42F27-D705-E304-5BC5-9A9B74CF0A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1EA8D771-8029-5FDB-7404-F57D3CF036AA}"/>
              </a:ext>
            </a:extLst>
          </p:cNvPr>
          <p:cNvSpPr>
            <a:spLocks noGrp="1"/>
          </p:cNvSpPr>
          <p:nvPr>
            <p:ph type="sldNum" sz="quarter" idx="5"/>
          </p:nvPr>
        </p:nvSpPr>
        <p:spPr/>
        <p:txBody>
          <a:bodyPr/>
          <a:lstStyle/>
          <a:p>
            <a:fld id="{F123B6A0-F9DD-431C-98AE-3B52266F120C}" type="slidenum">
              <a:rPr lang="en-GB" smtClean="0"/>
              <a:t>36</a:t>
            </a:fld>
            <a:endParaRPr lang="en-GB"/>
          </a:p>
        </p:txBody>
      </p:sp>
    </p:spTree>
    <p:extLst>
      <p:ext uri="{BB962C8B-B14F-4D97-AF65-F5344CB8AC3E}">
        <p14:creationId xmlns:p14="http://schemas.microsoft.com/office/powerpoint/2010/main" val="8903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C491-EDA5-24E4-3380-B0564752F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B93D2-FEA8-5DC9-BC35-A011F4D8B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32C6F-BC20-AF95-9B34-5786DB6CD8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GDP (formerly GNP) doesn’t even measure economic output that well (not taking into account more informal parts of the economy, such as caregiving, volunteering, etc) and it was never intended to be used in the way it’s being used now, i.e., as a benchmark figure for a country’s prosperity and success. It doesn’t account for the quality of economic activity or how the benefits of that activity are distributed amongst a population. It also doesn’t account for the wider impacts of that activity, e.g., on health, wellbeing or the natural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https://www.weforum.org/stories/2021/12/stakeholder-capitalism-episode-1-a-brief-history-of-gdp/</a:t>
            </a:r>
          </a:p>
        </p:txBody>
      </p:sp>
      <p:sp>
        <p:nvSpPr>
          <p:cNvPr id="4" name="Slide Number Placeholder 3">
            <a:extLst>
              <a:ext uri="{FF2B5EF4-FFF2-40B4-BE49-F238E27FC236}">
                <a16:creationId xmlns:a16="http://schemas.microsoft.com/office/drawing/2014/main" id="{3CE06D9A-330F-6306-9310-2425FBD69247}"/>
              </a:ext>
            </a:extLst>
          </p:cNvPr>
          <p:cNvSpPr>
            <a:spLocks noGrp="1"/>
          </p:cNvSpPr>
          <p:nvPr>
            <p:ph type="sldNum" sz="quarter" idx="5"/>
          </p:nvPr>
        </p:nvSpPr>
        <p:spPr/>
        <p:txBody>
          <a:bodyPr/>
          <a:lstStyle/>
          <a:p>
            <a:fld id="{F123B6A0-F9DD-431C-98AE-3B52266F120C}" type="slidenum">
              <a:rPr lang="en-GB" smtClean="0"/>
              <a:t>7</a:t>
            </a:fld>
            <a:endParaRPr lang="en-GB"/>
          </a:p>
        </p:txBody>
      </p:sp>
    </p:spTree>
    <p:extLst>
      <p:ext uri="{BB962C8B-B14F-4D97-AF65-F5344CB8AC3E}">
        <p14:creationId xmlns:p14="http://schemas.microsoft.com/office/powerpoint/2010/main" val="231423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CBA4-4595-F2DD-DF41-122F1E69D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F6A79-7D40-B08F-9786-6EAF2BB8B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BB9CF-9B4C-C44B-727D-C9D6894022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C71FF58C-8852-5A9B-FACC-7A2E3B410629}"/>
              </a:ext>
            </a:extLst>
          </p:cNvPr>
          <p:cNvSpPr>
            <a:spLocks noGrp="1"/>
          </p:cNvSpPr>
          <p:nvPr>
            <p:ph type="sldNum" sz="quarter" idx="5"/>
          </p:nvPr>
        </p:nvSpPr>
        <p:spPr/>
        <p:txBody>
          <a:bodyPr/>
          <a:lstStyle/>
          <a:p>
            <a:fld id="{F123B6A0-F9DD-431C-98AE-3B52266F120C}" type="slidenum">
              <a:rPr lang="en-GB" smtClean="0"/>
              <a:t>37</a:t>
            </a:fld>
            <a:endParaRPr lang="en-GB"/>
          </a:p>
        </p:txBody>
      </p:sp>
    </p:spTree>
    <p:extLst>
      <p:ext uri="{BB962C8B-B14F-4D97-AF65-F5344CB8AC3E}">
        <p14:creationId xmlns:p14="http://schemas.microsoft.com/office/powerpoint/2010/main" val="1832456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AAA56-9F98-0744-E0F9-8122E3F8D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7118F-34A3-82ED-CE73-A93C16B36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4EB33-D97C-F03F-CAC7-1353FAF44D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041AA82-0E8D-55FC-5B0E-12CDA4CE5CB9}"/>
              </a:ext>
            </a:extLst>
          </p:cNvPr>
          <p:cNvSpPr>
            <a:spLocks noGrp="1"/>
          </p:cNvSpPr>
          <p:nvPr>
            <p:ph type="sldNum" sz="quarter" idx="5"/>
          </p:nvPr>
        </p:nvSpPr>
        <p:spPr/>
        <p:txBody>
          <a:bodyPr/>
          <a:lstStyle/>
          <a:p>
            <a:fld id="{F123B6A0-F9DD-431C-98AE-3B52266F120C}" type="slidenum">
              <a:rPr lang="en-GB" smtClean="0"/>
              <a:t>38</a:t>
            </a:fld>
            <a:endParaRPr lang="en-GB"/>
          </a:p>
        </p:txBody>
      </p:sp>
    </p:spTree>
    <p:extLst>
      <p:ext uri="{BB962C8B-B14F-4D97-AF65-F5344CB8AC3E}">
        <p14:creationId xmlns:p14="http://schemas.microsoft.com/office/powerpoint/2010/main" val="2573084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79FC-60A4-A9BE-53EF-BF4ECF1E4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C6D26-47DA-2628-DC2D-EF7D6E956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10839-D105-DA28-7EB8-85A187A7AE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75E6A4F-7CD9-47FD-D0A6-5E50A409CCEE}"/>
              </a:ext>
            </a:extLst>
          </p:cNvPr>
          <p:cNvSpPr>
            <a:spLocks noGrp="1"/>
          </p:cNvSpPr>
          <p:nvPr>
            <p:ph type="sldNum" sz="quarter" idx="5"/>
          </p:nvPr>
        </p:nvSpPr>
        <p:spPr/>
        <p:txBody>
          <a:bodyPr/>
          <a:lstStyle/>
          <a:p>
            <a:fld id="{F123B6A0-F9DD-431C-98AE-3B52266F120C}" type="slidenum">
              <a:rPr lang="en-GB" smtClean="0"/>
              <a:t>40</a:t>
            </a:fld>
            <a:endParaRPr lang="en-GB"/>
          </a:p>
        </p:txBody>
      </p:sp>
    </p:spTree>
    <p:extLst>
      <p:ext uri="{BB962C8B-B14F-4D97-AF65-F5344CB8AC3E}">
        <p14:creationId xmlns:p14="http://schemas.microsoft.com/office/powerpoint/2010/main" val="3281637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7BDF-C070-EF65-3227-78A552405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FB50C-8EB9-FE9A-A78E-D8AAC10C5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E6089-FB4F-F887-B157-181E2A45C9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C55BFAC-9186-CD77-F6CE-B97F4D99307A}"/>
              </a:ext>
            </a:extLst>
          </p:cNvPr>
          <p:cNvSpPr>
            <a:spLocks noGrp="1"/>
          </p:cNvSpPr>
          <p:nvPr>
            <p:ph type="sldNum" sz="quarter" idx="5"/>
          </p:nvPr>
        </p:nvSpPr>
        <p:spPr/>
        <p:txBody>
          <a:bodyPr/>
          <a:lstStyle/>
          <a:p>
            <a:fld id="{F123B6A0-F9DD-431C-98AE-3B52266F120C}" type="slidenum">
              <a:rPr lang="en-GB" smtClean="0"/>
              <a:t>41</a:t>
            </a:fld>
            <a:endParaRPr lang="en-GB"/>
          </a:p>
        </p:txBody>
      </p:sp>
    </p:spTree>
    <p:extLst>
      <p:ext uri="{BB962C8B-B14F-4D97-AF65-F5344CB8AC3E}">
        <p14:creationId xmlns:p14="http://schemas.microsoft.com/office/powerpoint/2010/main" val="48347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83FF-E587-F8AE-E433-F6F747AB5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BE554-8D9D-FF71-7444-63ADF1CE1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0C757-2C84-ABB2-01D8-04416E1B47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elvetica Neue"/>
              </a:rPr>
              <a:t>Santos, L. A., Voelkel, J. G., Willer, R., &amp; Zaki, J. (2022). Belief in the utility of cross-partisan empathy reduces partisan animosity and facilitates political persuasion. Psychological Science, 33(9), 1557-1573. https://doi.org/10.1177/09567976221098594</a:t>
            </a:r>
            <a:endParaRPr lang="en-GB" dirty="0"/>
          </a:p>
        </p:txBody>
      </p:sp>
      <p:sp>
        <p:nvSpPr>
          <p:cNvPr id="4" name="Slide Number Placeholder 3">
            <a:extLst>
              <a:ext uri="{FF2B5EF4-FFF2-40B4-BE49-F238E27FC236}">
                <a16:creationId xmlns:a16="http://schemas.microsoft.com/office/drawing/2014/main" id="{A17798B0-4C8C-DBFB-2EEC-1BFA1A5557FE}"/>
              </a:ext>
            </a:extLst>
          </p:cNvPr>
          <p:cNvSpPr>
            <a:spLocks noGrp="1"/>
          </p:cNvSpPr>
          <p:nvPr>
            <p:ph type="sldNum" sz="quarter" idx="5"/>
          </p:nvPr>
        </p:nvSpPr>
        <p:spPr/>
        <p:txBody>
          <a:bodyPr/>
          <a:lstStyle/>
          <a:p>
            <a:fld id="{F123B6A0-F9DD-431C-98AE-3B52266F120C}" type="slidenum">
              <a:rPr lang="en-GB" smtClean="0"/>
              <a:t>42</a:t>
            </a:fld>
            <a:endParaRPr lang="en-GB"/>
          </a:p>
        </p:txBody>
      </p:sp>
    </p:spTree>
    <p:extLst>
      <p:ext uri="{BB962C8B-B14F-4D97-AF65-F5344CB8AC3E}">
        <p14:creationId xmlns:p14="http://schemas.microsoft.com/office/powerpoint/2010/main" val="1919198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A079-09AE-B0A7-685B-956A8A971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8EED4-02A7-290D-4E80-6FD0179A4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1ED19-E641-7B47-5041-9E55FC3AA3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5445613-0D70-6343-A370-9A82D938B035}"/>
              </a:ext>
            </a:extLst>
          </p:cNvPr>
          <p:cNvSpPr>
            <a:spLocks noGrp="1"/>
          </p:cNvSpPr>
          <p:nvPr>
            <p:ph type="sldNum" sz="quarter" idx="5"/>
          </p:nvPr>
        </p:nvSpPr>
        <p:spPr/>
        <p:txBody>
          <a:bodyPr/>
          <a:lstStyle/>
          <a:p>
            <a:fld id="{F123B6A0-F9DD-431C-98AE-3B52266F120C}" type="slidenum">
              <a:rPr lang="en-GB" smtClean="0"/>
              <a:t>43</a:t>
            </a:fld>
            <a:endParaRPr lang="en-GB"/>
          </a:p>
        </p:txBody>
      </p:sp>
    </p:spTree>
    <p:extLst>
      <p:ext uri="{BB962C8B-B14F-4D97-AF65-F5344CB8AC3E}">
        <p14:creationId xmlns:p14="http://schemas.microsoft.com/office/powerpoint/2010/main" val="931216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C5E9-54F6-C72C-71A1-50F9BD946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B927D-42A9-1226-BF1C-ACDCBCAFE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033E0-CA9E-BEA0-6F37-2B3625988F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Failure demand – fixing things retrospectively rather than getting things right in the first place</a:t>
            </a:r>
          </a:p>
        </p:txBody>
      </p:sp>
      <p:sp>
        <p:nvSpPr>
          <p:cNvPr id="4" name="Slide Number Placeholder 3">
            <a:extLst>
              <a:ext uri="{FF2B5EF4-FFF2-40B4-BE49-F238E27FC236}">
                <a16:creationId xmlns:a16="http://schemas.microsoft.com/office/drawing/2014/main" id="{357BA048-D67C-75CF-01D7-CE4D1BA32B98}"/>
              </a:ext>
            </a:extLst>
          </p:cNvPr>
          <p:cNvSpPr>
            <a:spLocks noGrp="1"/>
          </p:cNvSpPr>
          <p:nvPr>
            <p:ph type="sldNum" sz="quarter" idx="5"/>
          </p:nvPr>
        </p:nvSpPr>
        <p:spPr/>
        <p:txBody>
          <a:bodyPr/>
          <a:lstStyle/>
          <a:p>
            <a:fld id="{F123B6A0-F9DD-431C-98AE-3B52266F120C}" type="slidenum">
              <a:rPr lang="en-GB" smtClean="0"/>
              <a:t>44</a:t>
            </a:fld>
            <a:endParaRPr lang="en-GB"/>
          </a:p>
        </p:txBody>
      </p:sp>
    </p:spTree>
    <p:extLst>
      <p:ext uri="{BB962C8B-B14F-4D97-AF65-F5344CB8AC3E}">
        <p14:creationId xmlns:p14="http://schemas.microsoft.com/office/powerpoint/2010/main" val="290694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1186-5F78-3B6F-40F5-462568951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C0247-BB68-CE7C-DD25-DC967CC1D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9E7BF-DDAC-EA41-8725-F7855B5CEB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https://narrativearts.org/article/public-narrative/</a:t>
            </a:r>
          </a:p>
        </p:txBody>
      </p:sp>
      <p:sp>
        <p:nvSpPr>
          <p:cNvPr id="4" name="Slide Number Placeholder 3">
            <a:extLst>
              <a:ext uri="{FF2B5EF4-FFF2-40B4-BE49-F238E27FC236}">
                <a16:creationId xmlns:a16="http://schemas.microsoft.com/office/drawing/2014/main" id="{B1DE909E-567F-C219-9FBD-3541E846B085}"/>
              </a:ext>
            </a:extLst>
          </p:cNvPr>
          <p:cNvSpPr>
            <a:spLocks noGrp="1"/>
          </p:cNvSpPr>
          <p:nvPr>
            <p:ph type="sldNum" sz="quarter" idx="5"/>
          </p:nvPr>
        </p:nvSpPr>
        <p:spPr/>
        <p:txBody>
          <a:bodyPr/>
          <a:lstStyle/>
          <a:p>
            <a:fld id="{F123B6A0-F9DD-431C-98AE-3B52266F120C}" type="slidenum">
              <a:rPr lang="en-GB" smtClean="0"/>
              <a:t>45</a:t>
            </a:fld>
            <a:endParaRPr lang="en-GB"/>
          </a:p>
        </p:txBody>
      </p:sp>
    </p:spTree>
    <p:extLst>
      <p:ext uri="{BB962C8B-B14F-4D97-AF65-F5344CB8AC3E}">
        <p14:creationId xmlns:p14="http://schemas.microsoft.com/office/powerpoint/2010/main" val="4240197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1C702-4D58-3074-EBEB-343C597BF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A8389-AD74-BD73-DC44-934384005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3E89E-FAD7-D142-CD03-BB7F23A3B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3232552-D43A-C1D0-58B2-796106E5E6ED}"/>
              </a:ext>
            </a:extLst>
          </p:cNvPr>
          <p:cNvSpPr>
            <a:spLocks noGrp="1"/>
          </p:cNvSpPr>
          <p:nvPr>
            <p:ph type="sldNum" sz="quarter" idx="5"/>
          </p:nvPr>
        </p:nvSpPr>
        <p:spPr/>
        <p:txBody>
          <a:bodyPr/>
          <a:lstStyle/>
          <a:p>
            <a:fld id="{F123B6A0-F9DD-431C-98AE-3B52266F120C}" type="slidenum">
              <a:rPr lang="en-GB" smtClean="0"/>
              <a:t>46</a:t>
            </a:fld>
            <a:endParaRPr lang="en-GB"/>
          </a:p>
        </p:txBody>
      </p:sp>
    </p:spTree>
    <p:extLst>
      <p:ext uri="{BB962C8B-B14F-4D97-AF65-F5344CB8AC3E}">
        <p14:creationId xmlns:p14="http://schemas.microsoft.com/office/powerpoint/2010/main" val="218142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725C-7430-2B1C-0038-F74977328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4F66D-361A-FC57-3D9B-C8C4E3CD4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21898-104B-5BFD-E275-B9ECA1468C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423B0C0-F5F8-FD62-0B81-61547D53A3D4}"/>
              </a:ext>
            </a:extLst>
          </p:cNvPr>
          <p:cNvSpPr>
            <a:spLocks noGrp="1"/>
          </p:cNvSpPr>
          <p:nvPr>
            <p:ph type="sldNum" sz="quarter" idx="5"/>
          </p:nvPr>
        </p:nvSpPr>
        <p:spPr/>
        <p:txBody>
          <a:bodyPr/>
          <a:lstStyle/>
          <a:p>
            <a:fld id="{F123B6A0-F9DD-431C-98AE-3B52266F120C}" type="slidenum">
              <a:rPr lang="en-GB" smtClean="0"/>
              <a:t>47</a:t>
            </a:fld>
            <a:endParaRPr lang="en-GB"/>
          </a:p>
        </p:txBody>
      </p:sp>
    </p:spTree>
    <p:extLst>
      <p:ext uri="{BB962C8B-B14F-4D97-AF65-F5344CB8AC3E}">
        <p14:creationId xmlns:p14="http://schemas.microsoft.com/office/powerpoint/2010/main" val="314321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6970-27F4-F862-9FDF-80D090664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C5C93-CBC2-4967-8239-3CF1687A6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BC1E4-23C4-8DD9-3A6F-7E432CA95D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Brief video from Wellbeing Economies Alliance (</a:t>
            </a:r>
            <a:r>
              <a:rPr lang="en-GB" dirty="0" err="1"/>
              <a:t>WEAll</a:t>
            </a:r>
            <a:r>
              <a:rPr lang="en-GB" dirty="0"/>
              <a:t>) – ‘A Wellbeing Economy is Possible’</a:t>
            </a:r>
          </a:p>
        </p:txBody>
      </p:sp>
      <p:sp>
        <p:nvSpPr>
          <p:cNvPr id="4" name="Slide Number Placeholder 3">
            <a:extLst>
              <a:ext uri="{FF2B5EF4-FFF2-40B4-BE49-F238E27FC236}">
                <a16:creationId xmlns:a16="http://schemas.microsoft.com/office/drawing/2014/main" id="{978A63FC-1329-1E64-8BE2-0E6AB30974E4}"/>
              </a:ext>
            </a:extLst>
          </p:cNvPr>
          <p:cNvSpPr>
            <a:spLocks noGrp="1"/>
          </p:cNvSpPr>
          <p:nvPr>
            <p:ph type="sldNum" sz="quarter" idx="5"/>
          </p:nvPr>
        </p:nvSpPr>
        <p:spPr/>
        <p:txBody>
          <a:bodyPr/>
          <a:lstStyle/>
          <a:p>
            <a:fld id="{F123B6A0-F9DD-431C-98AE-3B52266F120C}" type="slidenum">
              <a:rPr lang="en-GB" smtClean="0"/>
              <a:t>8</a:t>
            </a:fld>
            <a:endParaRPr lang="en-GB"/>
          </a:p>
        </p:txBody>
      </p:sp>
    </p:spTree>
    <p:extLst>
      <p:ext uri="{BB962C8B-B14F-4D97-AF65-F5344CB8AC3E}">
        <p14:creationId xmlns:p14="http://schemas.microsoft.com/office/powerpoint/2010/main" val="2761534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D75E-216C-51F3-9856-0A7A75148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0C6CF-F6C9-431D-4CF4-7B34B304C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E7708-CF45-05EB-BA43-DD8B94023819}"/>
              </a:ext>
            </a:extLst>
          </p:cNvPr>
          <p:cNvSpPr>
            <a:spLocks noGrp="1"/>
          </p:cNvSpPr>
          <p:nvPr>
            <p:ph type="body" idx="1"/>
          </p:nvPr>
        </p:nvSpPr>
        <p:spPr/>
        <p:txBody>
          <a:bodyPr/>
          <a:lstStyle/>
          <a:p>
            <a:pPr algn="l"/>
            <a:r>
              <a:rPr lang="en-GB" b="1" i="0" dirty="0">
                <a:effectLst/>
                <a:latin typeface="Helvetica Neue"/>
              </a:rPr>
              <a:t>GDP is not a good measure of societal wellbeing</a:t>
            </a:r>
          </a:p>
          <a:p>
            <a:pPr marL="171450" indent="-171450" algn="l">
              <a:buFontTx/>
              <a:buChar char="-"/>
            </a:pPr>
            <a:r>
              <a:rPr lang="en-GB" b="0" i="0" dirty="0">
                <a:solidFill>
                  <a:srgbClr val="000000"/>
                </a:solidFill>
                <a:effectLst/>
                <a:latin typeface="Helvetica Neue"/>
              </a:rPr>
              <a:t>GDP is a useful indicator to measure the extent of economic activities in a country, but it is not a good measure of human wellbeing or societal progress. This is a fact that was already understood by Simon Kuznets, one of the intellectual fathers of the metric. </a:t>
            </a:r>
          </a:p>
          <a:p>
            <a:pPr marL="171450" indent="-171450" algn="l">
              <a:buFontTx/>
              <a:buChar char="-"/>
            </a:pPr>
            <a:r>
              <a:rPr lang="en-GB" b="0" i="0" dirty="0">
                <a:solidFill>
                  <a:srgbClr val="000000"/>
                </a:solidFill>
                <a:effectLst/>
                <a:latin typeface="Helvetica Neue"/>
              </a:rPr>
              <a:t>GDP fails to accurately capture wellbeing, as it disregards important aspects of wellbeing such as social inequalities, environmental sustainability, as well as non-monetary exchanges and unpaid work, such as care work. </a:t>
            </a:r>
          </a:p>
          <a:p>
            <a:pPr marL="171450" indent="-171450" algn="l">
              <a:buFontTx/>
              <a:buChar char="-"/>
            </a:pPr>
            <a:r>
              <a:rPr lang="en-GB" b="0" i="0" dirty="0">
                <a:solidFill>
                  <a:srgbClr val="000000"/>
                </a:solidFill>
                <a:effectLst/>
                <a:latin typeface="Helvetica Neue"/>
              </a:rPr>
              <a:t>GDP measures the quantity, not the quality, of economic activity. Expenditures that increase GDP, such as the cost of cleaning up environmental damage or increased health expenditures due to accidents and disease, do not necessarily reflect positive economic development. </a:t>
            </a:r>
          </a:p>
          <a:p>
            <a:pPr marL="171450" indent="-171450" algn="l">
              <a:buFontTx/>
              <a:buChar char="-"/>
            </a:pPr>
            <a:r>
              <a:rPr lang="en-GB" b="0" i="0" dirty="0">
                <a:solidFill>
                  <a:srgbClr val="000000"/>
                </a:solidFill>
                <a:effectLst/>
                <a:latin typeface="Helvetica Neue"/>
              </a:rPr>
              <a:t>The disconnect between wellbeing and economic growth is further supported by research on alternative metrics of societal wellbeing and progress. While global GDP per capita has been rising since the 1980s, the Genuine Progress Indicator has decreased in the same time period.</a:t>
            </a:r>
          </a:p>
          <a:p>
            <a:pPr algn="l"/>
            <a:endParaRPr lang="en-GB" b="0" i="0" dirty="0">
              <a:solidFill>
                <a:srgbClr val="000000"/>
              </a:solidFill>
              <a:effectLst/>
              <a:latin typeface="Helvetica Neue"/>
            </a:endParaRPr>
          </a:p>
          <a:p>
            <a:pPr algn="l"/>
            <a:r>
              <a:rPr lang="en-GB" b="1" i="0" dirty="0">
                <a:effectLst/>
                <a:latin typeface="Helvetica Neue"/>
              </a:rPr>
              <a:t>A rising tide does not lift all boats equally</a:t>
            </a:r>
          </a:p>
          <a:p>
            <a:pPr marL="171450" indent="-171450" algn="l">
              <a:buFontTx/>
              <a:buChar char="-"/>
            </a:pPr>
            <a:r>
              <a:rPr lang="en-GB" b="0" i="0" dirty="0">
                <a:solidFill>
                  <a:srgbClr val="000000"/>
                </a:solidFill>
                <a:effectLst/>
                <a:latin typeface="Helvetica Neue"/>
              </a:rPr>
              <a:t>The socioeconomic benefits related to a growing economy are often very unequally distributed in society as well as between societies. In 2021, the richest 10% of the global population received 52% of total income and owned 76% of all wealth, respectively. At the same time, the poorer half of the global population only earned 8,5% of total income and owned 2% of global wealth.</a:t>
            </a:r>
          </a:p>
          <a:p>
            <a:pPr marL="171450" indent="-171450" algn="l">
              <a:buFontTx/>
              <a:buChar char="-"/>
            </a:pPr>
            <a:r>
              <a:rPr lang="en-GB" b="0" i="0" dirty="0">
                <a:solidFill>
                  <a:srgbClr val="000000"/>
                </a:solidFill>
                <a:effectLst/>
                <a:latin typeface="Helvetica Neue"/>
              </a:rPr>
              <a:t>Since the 1980s, the share of GDP going to labour in the form of wages has been declining in comparison with the share of GDP that goes to owners of capital.</a:t>
            </a:r>
          </a:p>
          <a:p>
            <a:pPr marL="171450" indent="-171450" algn="l">
              <a:buFontTx/>
              <a:buChar char="-"/>
            </a:pPr>
            <a:r>
              <a:rPr lang="en-GB" b="0" i="0" dirty="0">
                <a:solidFill>
                  <a:srgbClr val="000000"/>
                </a:solidFill>
                <a:effectLst/>
                <a:latin typeface="Helvetica Neue"/>
              </a:rPr>
              <a:t>These trends point towards the fact that workers benefit less from economic growth when compared to owners of capital, an issue that raises concerns of social justice and fairness.</a:t>
            </a:r>
          </a:p>
          <a:p>
            <a:pPr marL="171450" indent="-171450" algn="l">
              <a:buFontTx/>
              <a:buChar char="-"/>
            </a:pPr>
            <a:r>
              <a:rPr lang="en-GB" b="0" i="0" dirty="0">
                <a:solidFill>
                  <a:srgbClr val="000000"/>
                </a:solidFill>
                <a:effectLst/>
                <a:latin typeface="Helvetica Neue"/>
              </a:rPr>
              <a:t>High levels of inequalities are problematic for wellbeing, even in a growing economy. Evidence suggests that countries with higher inequalities perform worse in a wide range of domains crucial for wellbeing, including physical and mental health, education, trust, as well as violence and crime. Similarly, global inequalities exacerbate environmental challenges and hamper collective efforts to address these.</a:t>
            </a:r>
          </a:p>
          <a:p>
            <a:pPr algn="l"/>
            <a:endParaRPr lang="en-GB" b="0" i="0" dirty="0">
              <a:solidFill>
                <a:srgbClr val="000000"/>
              </a:solidFill>
              <a:effectLst/>
              <a:latin typeface="Helvetica Neue"/>
            </a:endParaRPr>
          </a:p>
          <a:p>
            <a:pPr algn="l"/>
            <a:r>
              <a:rPr lang="en-GB" b="1" i="0" dirty="0">
                <a:effectLst/>
                <a:latin typeface="Helvetica Neue"/>
              </a:rPr>
              <a:t>More is not always better</a:t>
            </a:r>
          </a:p>
          <a:p>
            <a:pPr marL="171450" indent="-171450" algn="l">
              <a:buFontTx/>
              <a:buChar char="-"/>
            </a:pPr>
            <a:r>
              <a:rPr lang="en-GB" b="0" i="0" dirty="0">
                <a:solidFill>
                  <a:srgbClr val="000000"/>
                </a:solidFill>
                <a:effectLst/>
                <a:latin typeface="Helvetica Neue"/>
              </a:rPr>
              <a:t>Empirically, economic growth and associated increases in income are not linked to happiness in the long-term, especially in high-income countries. This has become known as the </a:t>
            </a:r>
            <a:r>
              <a:rPr lang="en-GB" b="0" i="0" dirty="0" err="1">
                <a:solidFill>
                  <a:srgbClr val="000000"/>
                </a:solidFill>
                <a:effectLst/>
                <a:latin typeface="Helvetica Neue"/>
              </a:rPr>
              <a:t>Easterlin</a:t>
            </a:r>
            <a:r>
              <a:rPr lang="en-GB" b="0" i="0" dirty="0">
                <a:solidFill>
                  <a:srgbClr val="000000"/>
                </a:solidFill>
                <a:effectLst/>
                <a:latin typeface="Helvetica Neue"/>
              </a:rPr>
              <a:t> paradox.  </a:t>
            </a:r>
          </a:p>
          <a:p>
            <a:pPr marL="171450" indent="-171450" algn="l">
              <a:buFontTx/>
              <a:buChar char="-"/>
            </a:pPr>
            <a:r>
              <a:rPr lang="en-GB" b="0" i="0" dirty="0">
                <a:solidFill>
                  <a:srgbClr val="000000"/>
                </a:solidFill>
                <a:effectLst/>
                <a:latin typeface="Helvetica Neue"/>
              </a:rPr>
              <a:t>Consumerism as a central pillar of current economic growth has negative effects on wellbeing due to its close association with materialist values. Psychological research shows that people whose values centre around materialism experience lower wellbeing, reflected in lower life satisfaction, worse physical health, poorer quality social relations, as well as higher susceptibility to depression and anxiety.</a:t>
            </a:r>
          </a:p>
          <a:p>
            <a:pPr marL="171450" indent="-171450" algn="l">
              <a:buFontTx/>
              <a:buChar char="-"/>
            </a:pPr>
            <a:r>
              <a:rPr lang="en-GB" b="0" i="0" dirty="0">
                <a:solidFill>
                  <a:srgbClr val="000000"/>
                </a:solidFill>
                <a:effectLst/>
                <a:latin typeface="Helvetica Neue"/>
              </a:rPr>
              <a:t>Instead, findings from the world’s longest scientific study of happiness, the Harvard Study of Adult Development, show that rather than money or material things, it is the quality of our relationships with others that is the most important in influencing people’s happiness.</a:t>
            </a:r>
          </a:p>
        </p:txBody>
      </p:sp>
      <p:sp>
        <p:nvSpPr>
          <p:cNvPr id="4" name="Slide Number Placeholder 3">
            <a:extLst>
              <a:ext uri="{FF2B5EF4-FFF2-40B4-BE49-F238E27FC236}">
                <a16:creationId xmlns:a16="http://schemas.microsoft.com/office/drawing/2014/main" id="{8EEEDD5A-3467-6F0B-E513-50E51CD08DE5}"/>
              </a:ext>
            </a:extLst>
          </p:cNvPr>
          <p:cNvSpPr>
            <a:spLocks noGrp="1"/>
          </p:cNvSpPr>
          <p:nvPr>
            <p:ph type="sldNum" sz="quarter" idx="5"/>
          </p:nvPr>
        </p:nvSpPr>
        <p:spPr/>
        <p:txBody>
          <a:bodyPr/>
          <a:lstStyle/>
          <a:p>
            <a:fld id="{F123B6A0-F9DD-431C-98AE-3B52266F120C}" type="slidenum">
              <a:rPr lang="en-GB" smtClean="0"/>
              <a:t>48</a:t>
            </a:fld>
            <a:endParaRPr lang="en-GB"/>
          </a:p>
        </p:txBody>
      </p:sp>
    </p:spTree>
    <p:extLst>
      <p:ext uri="{BB962C8B-B14F-4D97-AF65-F5344CB8AC3E}">
        <p14:creationId xmlns:p14="http://schemas.microsoft.com/office/powerpoint/2010/main" val="555091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84B9-8799-EFAB-270F-E855CDBEB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5399A-5D75-EF47-0964-89DEBBA12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B630-6C98-F8BF-8090-B2BB67DFB7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Helvetica Neue"/>
              </a:rPr>
              <a:t>Using</a:t>
            </a:r>
            <a:r>
              <a:rPr lang="en-GB" b="0" i="0" dirty="0">
                <a:solidFill>
                  <a:srgbClr val="000000"/>
                </a:solidFill>
                <a:effectLst/>
                <a:latin typeface="Helvetica Neue"/>
              </a:rPr>
              <a:t> </a:t>
            </a:r>
            <a:r>
              <a:rPr lang="en-GB" b="1" i="0" dirty="0">
                <a:solidFill>
                  <a:srgbClr val="000000"/>
                </a:solidFill>
                <a:effectLst/>
                <a:latin typeface="Helvetica Neue"/>
              </a:rPr>
              <a:t>holistic measures of societal progress</a:t>
            </a:r>
            <a:r>
              <a:rPr lang="en-GB" b="0" i="0" dirty="0">
                <a:solidFill>
                  <a:srgbClr val="000000"/>
                </a:solidFill>
                <a:effectLst/>
                <a:latin typeface="Helvetica Neue"/>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Helvetica Neue"/>
              </a:rPr>
              <a:t>For example, many governments have developed dashboards of wellbeing indicators to assess progress in society that capture a wide array of economic, social, and environmental wellbeing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Valuing economic activities and behaviours by their contribution to social and ecological wellbeing.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Distinguishing between economic activities that highly contribute to wellbeing with limited environmental resources (</a:t>
            </a:r>
            <a:r>
              <a:rPr lang="en-GB" dirty="0" err="1"/>
              <a:t>e.g</a:t>
            </a:r>
            <a:r>
              <a:rPr lang="en-GB" dirty="0"/>
              <a:t>,. care work) and other activities that add little to wellbeing while consuming unsustainable amounts of resources (e.g., luxury goods and activities). A starting point for this is the development of green taxonomies for environmentally sustainable activities in places like Brazil, Indonesia, China (the Green Industry Guidance Catalogue), Colombia and the European Union.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rPr>
              <a:t>Implementing more progressive systems of taxation that tax economic activities according to their impact on societal and environmental wellbeing</a:t>
            </a:r>
            <a:r>
              <a:rPr lang="en-GB" sz="120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that economic activities that reduce social and environmental wellbeing are taxed more, and eventually phased out, while those that contribute to wellbeing are provided with incentives and are taxed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Reorienting government policies to foster human wellbeing and basic needs satisfaction in line with justice principles and environmental limits</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example, 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introducing universal basic services or universal basic incomes to ensure everyone’s basic needs are satisfied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decreasing inequalities in income and wealth through a focus on </a:t>
            </a:r>
            <a:r>
              <a:rPr lang="en-GB" b="0" dirty="0" err="1"/>
              <a:t>predistribution</a:t>
            </a:r>
            <a:r>
              <a:rPr lang="en-GB" b="0" dirty="0"/>
              <a:t>, caps on excessive income and wealth, and redistributive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reducing overconsumption through sustainable pricing of goods and services and regulations on advertising in public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enabling regenerative and redistributive businesses to thrive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working towards a caring society in which care for human and non-human life is valued and given status as the foundation for wellbeing, care is shared fairly, and care activities are supported with time and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establishing deliberative forums that engage diverse communities to discuss and determine what is necessary for a good life, what a life in balance would look like, and what is needed to achieve this</a:t>
            </a:r>
          </a:p>
        </p:txBody>
      </p:sp>
      <p:sp>
        <p:nvSpPr>
          <p:cNvPr id="4" name="Slide Number Placeholder 3">
            <a:extLst>
              <a:ext uri="{FF2B5EF4-FFF2-40B4-BE49-F238E27FC236}">
                <a16:creationId xmlns:a16="http://schemas.microsoft.com/office/drawing/2014/main" id="{7F1522FC-0DA5-DA9F-69B7-960E8E541A4F}"/>
              </a:ext>
            </a:extLst>
          </p:cNvPr>
          <p:cNvSpPr>
            <a:spLocks noGrp="1"/>
          </p:cNvSpPr>
          <p:nvPr>
            <p:ph type="sldNum" sz="quarter" idx="5"/>
          </p:nvPr>
        </p:nvSpPr>
        <p:spPr/>
        <p:txBody>
          <a:bodyPr/>
          <a:lstStyle/>
          <a:p>
            <a:fld id="{F123B6A0-F9DD-431C-98AE-3B52266F120C}" type="slidenum">
              <a:rPr lang="en-GB" smtClean="0"/>
              <a:t>49</a:t>
            </a:fld>
            <a:endParaRPr lang="en-GB"/>
          </a:p>
        </p:txBody>
      </p:sp>
    </p:spTree>
    <p:extLst>
      <p:ext uri="{BB962C8B-B14F-4D97-AF65-F5344CB8AC3E}">
        <p14:creationId xmlns:p14="http://schemas.microsoft.com/office/powerpoint/2010/main" val="513216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2419-159C-8FFF-BA08-ADE2141EC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A3BE8-D8E8-FA3A-23EC-36A545B2A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B5B6F-4C35-65EA-3989-488AE2ABB14B}"/>
              </a:ext>
            </a:extLst>
          </p:cNvPr>
          <p:cNvSpPr>
            <a:spLocks noGrp="1"/>
          </p:cNvSpPr>
          <p:nvPr>
            <p:ph type="body" idx="1"/>
          </p:nvPr>
        </p:nvSpPr>
        <p:spPr/>
        <p:txBody>
          <a:bodyPr/>
          <a:lstStyle/>
          <a:p>
            <a:pPr algn="l"/>
            <a:r>
              <a:rPr lang="en-GB" b="1" i="0" dirty="0">
                <a:effectLst/>
                <a:latin typeface="Helvetica Neue"/>
              </a:rPr>
              <a:t>The composition of government revenues matters</a:t>
            </a:r>
          </a:p>
          <a:p>
            <a:pPr marL="171450" indent="-171450" algn="l">
              <a:buFontTx/>
              <a:buChar char="-"/>
            </a:pPr>
            <a:r>
              <a:rPr lang="en-GB" b="0" i="0" dirty="0">
                <a:solidFill>
                  <a:srgbClr val="000000"/>
                </a:solidFill>
                <a:effectLst/>
                <a:latin typeface="Helvetica Neue"/>
              </a:rPr>
              <a:t>Many governments generate a substantial part of their revenues via taxes on labour or consumption. For example, in the United States as well as in the European Union, more than half of all tax revenues come from employment. Employment-related taxes also make up a substantial portion of the total tax revenue in many Latin-American and Asian nations. African countries tend to rely more on consumption taxes, including Value-Added Tax (VAT). In the Middle East and North Africa (MENA region) Value-Added Tax are also an important source of government revenue, as is revenue from natural sources like oil and gas.  </a:t>
            </a:r>
          </a:p>
          <a:p>
            <a:pPr marL="171450" indent="-171450" algn="l">
              <a:buFontTx/>
              <a:buChar char="-"/>
            </a:pPr>
            <a:r>
              <a:rPr lang="en-GB" b="0" i="0" dirty="0">
                <a:solidFill>
                  <a:srgbClr val="000000"/>
                </a:solidFill>
                <a:effectLst/>
                <a:latin typeface="Helvetica Neue"/>
              </a:rPr>
              <a:t>Since employment, consumption, and oil and gas production are so closely linked to – and indeed often driven by – economic growth, an expansion of economic activities is often seen as essential to maintain stable government revenues. The composition of government revenues is, however, not set in stone. Decreasing the reliance on labour taxes, consumption, and oil and gas production and diversifying government revenues can enable societies to effectively fund the transition towards a wellbeing economy, even in the absence of economic growth.</a:t>
            </a:r>
          </a:p>
          <a:p>
            <a:pPr algn="l"/>
            <a:endParaRPr lang="en-GB" b="0" i="0" dirty="0">
              <a:solidFill>
                <a:srgbClr val="000000"/>
              </a:solidFill>
              <a:effectLst/>
              <a:latin typeface="Helvetica Neue"/>
            </a:endParaRPr>
          </a:p>
          <a:p>
            <a:pPr algn="l"/>
            <a:r>
              <a:rPr lang="en-GB" b="1" dirty="0"/>
              <a:t>Strategic public investment is key</a:t>
            </a:r>
          </a:p>
          <a:p>
            <a:pPr marL="171450" indent="-171450" algn="l">
              <a:buFontTx/>
              <a:buChar char="-"/>
            </a:pPr>
            <a:r>
              <a:rPr lang="en-GB" b="0" dirty="0"/>
              <a:t>Currently, governments are spending a lot of money and resources on fixing the harm done by our profit-driven economic systems. The associated costs - often called ‘failure demand’ - are very large.</a:t>
            </a:r>
          </a:p>
          <a:p>
            <a:pPr marL="171450" indent="-171450" algn="l">
              <a:buFontTx/>
              <a:buChar char="-"/>
            </a:pPr>
            <a:r>
              <a:rPr lang="en-GB" b="0" dirty="0"/>
              <a:t>For example, governments still heavily subsidise fossil fuel industries, despite their exceedingly harmful impacts on the natural environment and human health. In 2022, worldwide fossil fuel subsidies reached $7 trillion, approximately 7.1 percent of global GDP.</a:t>
            </a:r>
          </a:p>
          <a:p>
            <a:pPr marL="171450" indent="-171450" algn="l">
              <a:buFontTx/>
              <a:buChar char="-"/>
            </a:pPr>
            <a:r>
              <a:rPr lang="en-GB" b="0" dirty="0"/>
              <a:t>At the same time, governments are spending hundreds of billions a year dealing with the impacts of extreme weather events that are caused by greenhouse gas emissions, with the drain on public expenditure likely to increase as those weather events get more extreme and frequent.</a:t>
            </a:r>
          </a:p>
          <a:p>
            <a:pPr marL="171450" indent="-171450" algn="l">
              <a:buFontTx/>
              <a:buChar char="-"/>
            </a:pPr>
            <a:r>
              <a:rPr lang="en-GB" b="0" dirty="0"/>
              <a:t>There exists great potential in redirecting government expenditures towards environmentally and socially meaningful purposes, such as climate investments and social policies. </a:t>
            </a:r>
          </a:p>
          <a:p>
            <a:pPr marL="171450" indent="-171450" algn="l">
              <a:buFontTx/>
              <a:buChar char="-"/>
            </a:pPr>
            <a:endParaRPr lang="en-GB" b="0" dirty="0"/>
          </a:p>
          <a:p>
            <a:pPr marL="0" indent="0" algn="l">
              <a:buFontTx/>
              <a:buNone/>
            </a:pPr>
            <a:r>
              <a:rPr lang="en-GB" b="1" dirty="0"/>
              <a:t>A wellbeing economy will save government money in the long-term</a:t>
            </a:r>
          </a:p>
          <a:p>
            <a:pPr marL="171450" indent="-171450" algn="l">
              <a:buFontTx/>
              <a:buChar char="-"/>
            </a:pPr>
            <a:r>
              <a:rPr lang="en-GB" b="0" dirty="0"/>
              <a:t>In the current economic system, the welfare state largely focuses on relieving socio-economic harms such as poverty and unemployment.</a:t>
            </a:r>
          </a:p>
          <a:p>
            <a:pPr marL="171450" indent="-171450" algn="l">
              <a:buFontTx/>
              <a:buChar char="-"/>
            </a:pPr>
            <a:r>
              <a:rPr lang="en-GB" b="0" dirty="0"/>
              <a:t>In a wellbeing economy, the need for the welfare state to repair socio-economic harms can be significantly reduced, as the focus shifts to preventing these harms from occurring in the first place.</a:t>
            </a:r>
          </a:p>
        </p:txBody>
      </p:sp>
      <p:sp>
        <p:nvSpPr>
          <p:cNvPr id="4" name="Slide Number Placeholder 3">
            <a:extLst>
              <a:ext uri="{FF2B5EF4-FFF2-40B4-BE49-F238E27FC236}">
                <a16:creationId xmlns:a16="http://schemas.microsoft.com/office/drawing/2014/main" id="{98C39BF7-659A-0815-67A2-E40BA16B3873}"/>
              </a:ext>
            </a:extLst>
          </p:cNvPr>
          <p:cNvSpPr>
            <a:spLocks noGrp="1"/>
          </p:cNvSpPr>
          <p:nvPr>
            <p:ph type="sldNum" sz="quarter" idx="5"/>
          </p:nvPr>
        </p:nvSpPr>
        <p:spPr/>
        <p:txBody>
          <a:bodyPr/>
          <a:lstStyle/>
          <a:p>
            <a:fld id="{F123B6A0-F9DD-431C-98AE-3B52266F120C}" type="slidenum">
              <a:rPr lang="en-GB" smtClean="0"/>
              <a:t>50</a:t>
            </a:fld>
            <a:endParaRPr lang="en-GB"/>
          </a:p>
        </p:txBody>
      </p:sp>
    </p:spTree>
    <p:extLst>
      <p:ext uri="{BB962C8B-B14F-4D97-AF65-F5344CB8AC3E}">
        <p14:creationId xmlns:p14="http://schemas.microsoft.com/office/powerpoint/2010/main" val="1536223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39A7-ECFA-7B76-348F-FCAC5C6D6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BD95B-9BFF-1B7C-698E-CF8CE00A2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E3E0F-C647-0EDB-91DC-4CBC0DAE4E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ea typeface="ＭＳ Ｐゴシック" pitchFamily="34" charset="-128"/>
              </a:rPr>
              <a:t>We currently waste a lot of resources on harmful activities, which could be repurposed to more productive and beneficial ends. As a result, we spend a LOT of money fixing the problems (e.g., increased welfare demand) caused by our current economic systems, which is an incredibly inefficient use of our resources in the long run. Better use of resources would eliminate this ‘failure demand’ and so the need for economic growth to fund responses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ea typeface="ＭＳ Ｐゴシック" pitchFamily="34" charset="-128"/>
              </a:rPr>
              <a:t>Use preventative approaches to reduce the demand for welfare expenditure</a:t>
            </a:r>
            <a:r>
              <a:rPr lang="en-GB" altLang="en-US" sz="1200" dirty="0">
                <a:ea typeface="ＭＳ Ｐゴシック" pitchFamily="34" charset="-128"/>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dirty="0">
                <a:ea typeface="ＭＳ Ｐゴシック" pitchFamily="34" charset="-128"/>
              </a:rPr>
              <a:t>Invest in reducing poverty, unemployment, ill health, homelessness,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dirty="0">
                <a:ea typeface="ＭＳ Ｐゴシック" pitchFamily="34" charset="-128"/>
              </a:rPr>
              <a:t>Reorganise economies so that they fulfil people’s needs and support health and wellbeing better than they currently do. E.g., make necessities (housing, energy, food) more accessible and affordable, reduce working times and redistribute work to reduce unemployment.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dirty="0">
                <a:ea typeface="ＭＳ Ｐゴシック" pitchFamily="34" charset="-128"/>
              </a:rPr>
              <a:t>Better equity in all of these things leads to less need for expenditure – more equitable societies are healthier and happier societies.</a:t>
            </a:r>
          </a:p>
          <a:p>
            <a:pPr algn="l"/>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ea typeface="ＭＳ Ｐゴシック" pitchFamily="34" charset="-128"/>
              </a:rPr>
              <a:t>Reorganise the funding of social expenditure.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b="0" dirty="0">
                <a:ea typeface="ＭＳ Ｐゴシック" pitchFamily="34" charset="-128"/>
              </a:rPr>
              <a:t>Implement more progressive systems of taxation that tax economic activities according to their impact on societal and environmental wellbeing, so that economic activities that reduce social and environmental wellbeing are taxed more, and eventually phased out, while those that contribute to wellbeing are provided with incentives and are taxed less.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b="0" dirty="0">
                <a:ea typeface="ＭＳ Ｐゴシック" pitchFamily="34" charset="-128"/>
              </a:rPr>
              <a:t>Production of money should be democratised and brought into the public sphere so that it can better fulfil social and ecological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ea typeface="ＭＳ Ｐゴシック" pitchFamily="34" charset="-128"/>
              </a:rPr>
              <a:t>Redistribute resources towards needs satisfaction and wellbeing in the economy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dirty="0">
                <a:ea typeface="ＭＳ Ｐゴシック" pitchFamily="34" charset="-128"/>
              </a:rPr>
              <a:t>Redistribute resources and investment away from socially and environmentally harmful activities to those that support the wellbeing of people and planet.</a:t>
            </a:r>
          </a:p>
          <a:p>
            <a:pPr algn="l"/>
            <a:endParaRPr lang="en-GB" b="1" dirty="0"/>
          </a:p>
          <a:p>
            <a:pPr algn="l"/>
            <a:endParaRPr lang="en-GB" b="1" dirty="0"/>
          </a:p>
        </p:txBody>
      </p:sp>
      <p:sp>
        <p:nvSpPr>
          <p:cNvPr id="4" name="Slide Number Placeholder 3">
            <a:extLst>
              <a:ext uri="{FF2B5EF4-FFF2-40B4-BE49-F238E27FC236}">
                <a16:creationId xmlns:a16="http://schemas.microsoft.com/office/drawing/2014/main" id="{D7D26D95-C519-F6BD-3AD2-FC1407A237D2}"/>
              </a:ext>
            </a:extLst>
          </p:cNvPr>
          <p:cNvSpPr>
            <a:spLocks noGrp="1"/>
          </p:cNvSpPr>
          <p:nvPr>
            <p:ph type="sldNum" sz="quarter" idx="5"/>
          </p:nvPr>
        </p:nvSpPr>
        <p:spPr/>
        <p:txBody>
          <a:bodyPr/>
          <a:lstStyle/>
          <a:p>
            <a:fld id="{F123B6A0-F9DD-431C-98AE-3B52266F120C}" type="slidenum">
              <a:rPr lang="en-GB" smtClean="0"/>
              <a:t>51</a:t>
            </a:fld>
            <a:endParaRPr lang="en-GB"/>
          </a:p>
        </p:txBody>
      </p:sp>
    </p:spTree>
    <p:extLst>
      <p:ext uri="{BB962C8B-B14F-4D97-AF65-F5344CB8AC3E}">
        <p14:creationId xmlns:p14="http://schemas.microsoft.com/office/powerpoint/2010/main" val="1832258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8ED0-7A9D-9E23-CA44-87F38D9BB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CEA5F-9CE2-6DEA-AF52-2F45914D4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B323F-1CF6-889F-AAC5-4E40B4FF25BA}"/>
              </a:ext>
            </a:extLst>
          </p:cNvPr>
          <p:cNvSpPr>
            <a:spLocks noGrp="1"/>
          </p:cNvSpPr>
          <p:nvPr>
            <p:ph type="body" idx="1"/>
          </p:nvPr>
        </p:nvSpPr>
        <p:spPr/>
        <p:txBody>
          <a:bodyPr/>
          <a:lstStyle/>
          <a:p>
            <a:pPr algn="l"/>
            <a:r>
              <a:rPr lang="en-GB" b="1" dirty="0"/>
              <a:t>Businesses play a crucial role in a wellbeing economy</a:t>
            </a:r>
          </a:p>
          <a:p>
            <a:pPr marL="171450" indent="-171450" algn="l">
              <a:buFontTx/>
              <a:buChar char="-"/>
            </a:pPr>
            <a:r>
              <a:rPr lang="en-GB" b="0" dirty="0"/>
              <a:t>A wellbeing economy is about recognising that there is more to the economy than ‘markets’ and rebalancing and revaluing the roles that the market, the state, the commons and households play in how we care and provide for one another.</a:t>
            </a:r>
          </a:p>
          <a:p>
            <a:pPr marL="171450" indent="-171450" algn="l">
              <a:buFontTx/>
              <a:buChar char="-"/>
            </a:pPr>
            <a:r>
              <a:rPr lang="en-GB" b="0" dirty="0"/>
              <a:t>That does not mean that a wellbeing economy is anti-business. Businesses play a crucial role in building a wellbeing economy, by extending their goals beyond the pursuit of short-term profit to include care for their workers, wider stakeholders and the environment.</a:t>
            </a:r>
          </a:p>
          <a:p>
            <a:pPr marL="171450" indent="-171450" algn="l">
              <a:buFontTx/>
              <a:buChar char="-"/>
            </a:pPr>
            <a:r>
              <a:rPr lang="en-GB" b="0" dirty="0"/>
              <a:t>Governments, in turn, can help shape markets so that they enable regenerative and redistributive businesses to thrive, as well as shaping the deep design of businesses so they are better able to pursue social and ecological goals.</a:t>
            </a:r>
          </a:p>
          <a:p>
            <a:pPr marL="171450" indent="-171450" algn="l">
              <a:buFontTx/>
              <a:buChar char="-"/>
            </a:pPr>
            <a:endParaRPr lang="en-GB" b="0" dirty="0"/>
          </a:p>
          <a:p>
            <a:pPr marL="0" indent="0" algn="l">
              <a:buFontTx/>
              <a:buNone/>
            </a:pPr>
            <a:r>
              <a:rPr lang="en-GB" b="1" dirty="0"/>
              <a:t>It is about changing government rules and incentives for businesses, not adding bureaucracy</a:t>
            </a:r>
          </a:p>
          <a:p>
            <a:pPr marL="171450" indent="-171450" algn="l">
              <a:buFontTx/>
              <a:buChar char="-"/>
            </a:pPr>
            <a:r>
              <a:rPr lang="en-GB" b="0" dirty="0"/>
              <a:t>Governments already guide business priorities in many ways, based on existing (dis)incentives and rules. A wellbeing economy approach would reorient existing rules and (dis)incentives, so that business success is redefined from being 'the best in the world' to being 'the best for the world’.</a:t>
            </a:r>
          </a:p>
          <a:p>
            <a:pPr marL="171450" indent="-171450" algn="l">
              <a:buFontTx/>
              <a:buChar char="-"/>
            </a:pPr>
            <a:r>
              <a:rPr lang="en-GB" b="0" dirty="0"/>
              <a:t>At present, businesses with a social or environmental purpose are often given a harder route to success than destructive, selfish businesses. That needs to change. This does not mean more bureaucracy that hinders innovation. There is good evidence that companies with a purpose outperform their peers, especially when sustainability principles are embedded in the deep design of businesses.</a:t>
            </a:r>
          </a:p>
          <a:p>
            <a:pPr marL="171450" indent="-171450" algn="l">
              <a:buFontTx/>
              <a:buChar char="-"/>
            </a:pPr>
            <a:endParaRPr lang="en-GB" b="0" dirty="0"/>
          </a:p>
          <a:p>
            <a:pPr marL="0" indent="0" algn="l">
              <a:buFontTx/>
              <a:buNone/>
            </a:pPr>
            <a:r>
              <a:rPr lang="en-GB" b="1" dirty="0"/>
              <a:t>Many businesses are calling for government actions to enable a broader transformation</a:t>
            </a:r>
          </a:p>
          <a:p>
            <a:pPr marL="171450" indent="-171450" algn="l">
              <a:buFontTx/>
              <a:buChar char="-"/>
            </a:pPr>
            <a:r>
              <a:rPr lang="en-GB" b="0" dirty="0"/>
              <a:t>An increasing number of companies are taking actions to become more ecologically and socially responsible. Many businesses recognise that they can’t do this alone and need government support in order to level the playing field for their businesses to prosper in the long-term. For example, in 2023, more than 1,400 companies spanning 70 countries with a total revenue of US$ 7 trillion called on their governments to adopt policies now to reverse nature loss in this decade.</a:t>
            </a:r>
          </a:p>
        </p:txBody>
      </p:sp>
      <p:sp>
        <p:nvSpPr>
          <p:cNvPr id="4" name="Slide Number Placeholder 3">
            <a:extLst>
              <a:ext uri="{FF2B5EF4-FFF2-40B4-BE49-F238E27FC236}">
                <a16:creationId xmlns:a16="http://schemas.microsoft.com/office/drawing/2014/main" id="{A8D5C2E8-FC4C-72F1-7977-9514E5713DFD}"/>
              </a:ext>
            </a:extLst>
          </p:cNvPr>
          <p:cNvSpPr>
            <a:spLocks noGrp="1"/>
          </p:cNvSpPr>
          <p:nvPr>
            <p:ph type="sldNum" sz="quarter" idx="5"/>
          </p:nvPr>
        </p:nvSpPr>
        <p:spPr/>
        <p:txBody>
          <a:bodyPr/>
          <a:lstStyle/>
          <a:p>
            <a:fld id="{F123B6A0-F9DD-431C-98AE-3B52266F120C}" type="slidenum">
              <a:rPr lang="en-GB" smtClean="0"/>
              <a:t>52</a:t>
            </a:fld>
            <a:endParaRPr lang="en-GB"/>
          </a:p>
        </p:txBody>
      </p:sp>
    </p:spTree>
    <p:extLst>
      <p:ext uri="{BB962C8B-B14F-4D97-AF65-F5344CB8AC3E}">
        <p14:creationId xmlns:p14="http://schemas.microsoft.com/office/powerpoint/2010/main" val="2346597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39BD-0406-3E71-05ED-F9A7CB622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0A3B3-3459-3BCE-0114-F1C73742C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93D44-AF81-CE59-E13B-4C63DEB65A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ea typeface="ＭＳ Ｐゴシック" pitchFamily="34" charset="-128"/>
              </a:rPr>
              <a:t>Thinking about how we shape start-ups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How can we influence their purpose, the design of their ownership models and their governance structures, the networks that they find themselves within and their relationships with finance and other stakeholders?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How can they be incentivised and supported to have a more positive impact on people and the environment?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E.g., allowing the use of publicly owned premises, setting up development funds, targeted assistance to emerging industries,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ea typeface="ＭＳ Ｐゴシック" pitchFamily="34" charset="-128"/>
              </a:rPr>
              <a:t>Transforming existing businesses</a:t>
            </a:r>
            <a:endParaRPr lang="en-GB" altLang="en-US" b="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Supporting businesses to transition into employee ownership, steward ownership or other purpose-led models and designing public policy to help accelerate this transition.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Regulate markets to ensure that businesses engaged in this transition are not at a disadvantage or are even incentivised to behave in this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E.g., tax exemptions for employee-owned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ea typeface="ＭＳ Ｐゴシック" pitchFamily="34" charset="-128"/>
              </a:rPr>
              <a:t>Recognising the role of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In particular, those businesses which are more regenerative or distributive in nature.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Constitutional recognition of cooperatives and other social and purpose-led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Legislative and logistical support for these kinds of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ea typeface="ＭＳ Ｐゴシック" pitchFamily="34" charset="-128"/>
              </a:rPr>
              <a:t>Looking at tax and procurement policy</a:t>
            </a:r>
            <a:endParaRPr lang="en-GB" altLang="en-US" b="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Public procurement that specifically supports purpose-led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Tax systems that support these kinds of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b="0" dirty="0">
                <a:ea typeface="ＭＳ Ｐゴシック" pitchFamily="34" charset="-128"/>
              </a:rPr>
              <a:t>Encouragement of investment into these kinds of businesses.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ea typeface="ＭＳ Ｐゴシック" pitchFamily="34" charset="-128"/>
              </a:rPr>
              <a:t>All of this underpinned by the central role of business design, e.g., support for more collective &amp; democratic ownership models and for businesses that have governance models that put nature, communities &amp; workers first. Innovation is key!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ltLang="en-US" b="0" dirty="0">
              <a:ea typeface="ＭＳ Ｐゴシック" pitchFamily="34" charset="-128"/>
            </a:endParaRPr>
          </a:p>
        </p:txBody>
      </p:sp>
      <p:sp>
        <p:nvSpPr>
          <p:cNvPr id="4" name="Slide Number Placeholder 3">
            <a:extLst>
              <a:ext uri="{FF2B5EF4-FFF2-40B4-BE49-F238E27FC236}">
                <a16:creationId xmlns:a16="http://schemas.microsoft.com/office/drawing/2014/main" id="{E81DC4FC-2265-2E77-7AED-3D5D83EA087D}"/>
              </a:ext>
            </a:extLst>
          </p:cNvPr>
          <p:cNvSpPr>
            <a:spLocks noGrp="1"/>
          </p:cNvSpPr>
          <p:nvPr>
            <p:ph type="sldNum" sz="quarter" idx="5"/>
          </p:nvPr>
        </p:nvSpPr>
        <p:spPr/>
        <p:txBody>
          <a:bodyPr/>
          <a:lstStyle/>
          <a:p>
            <a:fld id="{F123B6A0-F9DD-431C-98AE-3B52266F120C}" type="slidenum">
              <a:rPr lang="en-GB" smtClean="0"/>
              <a:t>53</a:t>
            </a:fld>
            <a:endParaRPr lang="en-GB"/>
          </a:p>
        </p:txBody>
      </p:sp>
    </p:spTree>
    <p:extLst>
      <p:ext uri="{BB962C8B-B14F-4D97-AF65-F5344CB8AC3E}">
        <p14:creationId xmlns:p14="http://schemas.microsoft.com/office/powerpoint/2010/main" val="271621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63BC-285A-677E-8C4E-566F2F64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59175-50E3-9BBC-84D6-0BAD3A688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10B47-A1B6-91DD-65E0-3023FB50DD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E821AB5-6CEB-568A-3AAB-FD97663EE84A}"/>
              </a:ext>
            </a:extLst>
          </p:cNvPr>
          <p:cNvSpPr>
            <a:spLocks noGrp="1"/>
          </p:cNvSpPr>
          <p:nvPr>
            <p:ph type="sldNum" sz="quarter" idx="5"/>
          </p:nvPr>
        </p:nvSpPr>
        <p:spPr/>
        <p:txBody>
          <a:bodyPr/>
          <a:lstStyle/>
          <a:p>
            <a:fld id="{F123B6A0-F9DD-431C-98AE-3B52266F120C}" type="slidenum">
              <a:rPr lang="en-GB" smtClean="0"/>
              <a:t>55</a:t>
            </a:fld>
            <a:endParaRPr lang="en-GB"/>
          </a:p>
        </p:txBody>
      </p:sp>
    </p:spTree>
    <p:extLst>
      <p:ext uri="{BB962C8B-B14F-4D97-AF65-F5344CB8AC3E}">
        <p14:creationId xmlns:p14="http://schemas.microsoft.com/office/powerpoint/2010/main" val="1898596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D8FCF-D55B-F2B0-9A2C-E9876DD90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D4283-9ED2-A512-4B18-1BA4A817F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84B90-2439-279D-E59D-335CDE6999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A9639F8-C6AD-DCAC-578A-59BA1AD30359}"/>
              </a:ext>
            </a:extLst>
          </p:cNvPr>
          <p:cNvSpPr>
            <a:spLocks noGrp="1"/>
          </p:cNvSpPr>
          <p:nvPr>
            <p:ph type="sldNum" sz="quarter" idx="5"/>
          </p:nvPr>
        </p:nvSpPr>
        <p:spPr/>
        <p:txBody>
          <a:bodyPr/>
          <a:lstStyle/>
          <a:p>
            <a:fld id="{F123B6A0-F9DD-431C-98AE-3B52266F120C}" type="slidenum">
              <a:rPr lang="en-GB" smtClean="0"/>
              <a:t>56</a:t>
            </a:fld>
            <a:endParaRPr lang="en-GB"/>
          </a:p>
        </p:txBody>
      </p:sp>
    </p:spTree>
    <p:extLst>
      <p:ext uri="{BB962C8B-B14F-4D97-AF65-F5344CB8AC3E}">
        <p14:creationId xmlns:p14="http://schemas.microsoft.com/office/powerpoint/2010/main" val="3122194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4000-C59E-CCDE-07BE-10DDAC4A0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18BA0-02A2-D28C-3E0C-45C73C2EB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745E1-D101-EA32-B661-1F2C54E72D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8C16BBB-2194-17E9-B217-D086074F4A02}"/>
              </a:ext>
            </a:extLst>
          </p:cNvPr>
          <p:cNvSpPr>
            <a:spLocks noGrp="1"/>
          </p:cNvSpPr>
          <p:nvPr>
            <p:ph type="sldNum" sz="quarter" idx="5"/>
          </p:nvPr>
        </p:nvSpPr>
        <p:spPr/>
        <p:txBody>
          <a:bodyPr/>
          <a:lstStyle/>
          <a:p>
            <a:fld id="{F123B6A0-F9DD-431C-98AE-3B52266F120C}" type="slidenum">
              <a:rPr lang="en-GB" smtClean="0"/>
              <a:t>57</a:t>
            </a:fld>
            <a:endParaRPr lang="en-GB"/>
          </a:p>
        </p:txBody>
      </p:sp>
    </p:spTree>
    <p:extLst>
      <p:ext uri="{BB962C8B-B14F-4D97-AF65-F5344CB8AC3E}">
        <p14:creationId xmlns:p14="http://schemas.microsoft.com/office/powerpoint/2010/main" val="3273353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3F7F-9B7A-AAF4-E798-A0BBE5308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39F8B-8E83-CD11-FBAC-F4B372E32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372F0-BA8B-80B9-3929-20BB1B5FC0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C8651B4-413C-D032-8E4D-4AD469E10070}"/>
              </a:ext>
            </a:extLst>
          </p:cNvPr>
          <p:cNvSpPr>
            <a:spLocks noGrp="1"/>
          </p:cNvSpPr>
          <p:nvPr>
            <p:ph type="sldNum" sz="quarter" idx="5"/>
          </p:nvPr>
        </p:nvSpPr>
        <p:spPr/>
        <p:txBody>
          <a:bodyPr/>
          <a:lstStyle/>
          <a:p>
            <a:fld id="{F123B6A0-F9DD-431C-98AE-3B52266F120C}" type="slidenum">
              <a:rPr lang="en-GB" smtClean="0"/>
              <a:t>58</a:t>
            </a:fld>
            <a:endParaRPr lang="en-GB"/>
          </a:p>
        </p:txBody>
      </p:sp>
    </p:spTree>
    <p:extLst>
      <p:ext uri="{BB962C8B-B14F-4D97-AF65-F5344CB8AC3E}">
        <p14:creationId xmlns:p14="http://schemas.microsoft.com/office/powerpoint/2010/main" val="315389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0362-D04B-C0B6-0406-77B8E92A9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A5FE4-2421-17E4-8CA9-39BCCBC43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6DECA-0399-66B5-5801-AEF4FB6227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IWE = inclusive wellbeing economies. BAU = business as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Embedded economy – recognises the importance of the state, commons and household and places it within the living world. Recognises the value of ‘non-economic’ activities to the economy. Much of this comes from Kate Raworth’s Doughnut Economic - https://doughnuteconomics.org/about-doughnut-economics. </a:t>
            </a:r>
          </a:p>
        </p:txBody>
      </p:sp>
      <p:sp>
        <p:nvSpPr>
          <p:cNvPr id="4" name="Slide Number Placeholder 3">
            <a:extLst>
              <a:ext uri="{FF2B5EF4-FFF2-40B4-BE49-F238E27FC236}">
                <a16:creationId xmlns:a16="http://schemas.microsoft.com/office/drawing/2014/main" id="{3D5ED58B-A129-F7F2-D293-AC52320F17DE}"/>
              </a:ext>
            </a:extLst>
          </p:cNvPr>
          <p:cNvSpPr>
            <a:spLocks noGrp="1"/>
          </p:cNvSpPr>
          <p:nvPr>
            <p:ph type="sldNum" sz="quarter" idx="5"/>
          </p:nvPr>
        </p:nvSpPr>
        <p:spPr/>
        <p:txBody>
          <a:bodyPr/>
          <a:lstStyle/>
          <a:p>
            <a:fld id="{F123B6A0-F9DD-431C-98AE-3B52266F120C}" type="slidenum">
              <a:rPr lang="en-GB" smtClean="0"/>
              <a:t>9</a:t>
            </a:fld>
            <a:endParaRPr lang="en-GB"/>
          </a:p>
        </p:txBody>
      </p:sp>
    </p:spTree>
    <p:extLst>
      <p:ext uri="{BB962C8B-B14F-4D97-AF65-F5344CB8AC3E}">
        <p14:creationId xmlns:p14="http://schemas.microsoft.com/office/powerpoint/2010/main" val="509079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92FB-3264-F140-EC43-758A9427B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96787-86BA-1964-5827-731ABF6AA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B6D9C-4BAA-4127-2DCF-02DF327E69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8317F74-250D-D2C0-A128-0F6AD9B3EC3D}"/>
              </a:ext>
            </a:extLst>
          </p:cNvPr>
          <p:cNvSpPr>
            <a:spLocks noGrp="1"/>
          </p:cNvSpPr>
          <p:nvPr>
            <p:ph type="sldNum" sz="quarter" idx="5"/>
          </p:nvPr>
        </p:nvSpPr>
        <p:spPr/>
        <p:txBody>
          <a:bodyPr/>
          <a:lstStyle/>
          <a:p>
            <a:fld id="{F123B6A0-F9DD-431C-98AE-3B52266F120C}" type="slidenum">
              <a:rPr lang="en-GB" smtClean="0"/>
              <a:t>59</a:t>
            </a:fld>
            <a:endParaRPr lang="en-GB"/>
          </a:p>
        </p:txBody>
      </p:sp>
    </p:spTree>
    <p:extLst>
      <p:ext uri="{BB962C8B-B14F-4D97-AF65-F5344CB8AC3E}">
        <p14:creationId xmlns:p14="http://schemas.microsoft.com/office/powerpoint/2010/main" val="2349267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215D-9F73-5B04-240D-1EFC3B4A8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A5354-DF62-6506-1D0D-C32212CAA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26253-613B-EB79-C7ED-1EEC076799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63161D5-BBD7-5AFD-6111-9CB2CC486BB6}"/>
              </a:ext>
            </a:extLst>
          </p:cNvPr>
          <p:cNvSpPr>
            <a:spLocks noGrp="1"/>
          </p:cNvSpPr>
          <p:nvPr>
            <p:ph type="sldNum" sz="quarter" idx="5"/>
          </p:nvPr>
        </p:nvSpPr>
        <p:spPr/>
        <p:txBody>
          <a:bodyPr/>
          <a:lstStyle/>
          <a:p>
            <a:fld id="{F123B6A0-F9DD-431C-98AE-3B52266F120C}" type="slidenum">
              <a:rPr lang="en-GB" smtClean="0"/>
              <a:t>60</a:t>
            </a:fld>
            <a:endParaRPr lang="en-GB"/>
          </a:p>
        </p:txBody>
      </p:sp>
    </p:spTree>
    <p:extLst>
      <p:ext uri="{BB962C8B-B14F-4D97-AF65-F5344CB8AC3E}">
        <p14:creationId xmlns:p14="http://schemas.microsoft.com/office/powerpoint/2010/main" val="2429207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0BFD-9CBA-9F8F-C21A-F6BF1C3AB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78388-2C46-7AB7-9AB6-0D63B99B5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2873B-D5CE-C628-D6F8-2F8F394B45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A3C26A6-E823-FBFD-FC53-62216C4BEAAC}"/>
              </a:ext>
            </a:extLst>
          </p:cNvPr>
          <p:cNvSpPr>
            <a:spLocks noGrp="1"/>
          </p:cNvSpPr>
          <p:nvPr>
            <p:ph type="sldNum" sz="quarter" idx="5"/>
          </p:nvPr>
        </p:nvSpPr>
        <p:spPr/>
        <p:txBody>
          <a:bodyPr/>
          <a:lstStyle/>
          <a:p>
            <a:fld id="{F123B6A0-F9DD-431C-98AE-3B52266F120C}" type="slidenum">
              <a:rPr lang="en-GB" smtClean="0"/>
              <a:t>61</a:t>
            </a:fld>
            <a:endParaRPr lang="en-GB"/>
          </a:p>
        </p:txBody>
      </p:sp>
    </p:spTree>
    <p:extLst>
      <p:ext uri="{BB962C8B-B14F-4D97-AF65-F5344CB8AC3E}">
        <p14:creationId xmlns:p14="http://schemas.microsoft.com/office/powerpoint/2010/main" val="3777962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D46F-EDD2-E9CE-857D-8E096A18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9BAC-5A96-602D-E57B-B477EDB58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3A54F-F9C7-83D5-C4CD-51FED1CC0C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34470E8-AB48-42E7-24D0-27234B5B27F2}"/>
              </a:ext>
            </a:extLst>
          </p:cNvPr>
          <p:cNvSpPr>
            <a:spLocks noGrp="1"/>
          </p:cNvSpPr>
          <p:nvPr>
            <p:ph type="sldNum" sz="quarter" idx="5"/>
          </p:nvPr>
        </p:nvSpPr>
        <p:spPr/>
        <p:txBody>
          <a:bodyPr/>
          <a:lstStyle/>
          <a:p>
            <a:fld id="{F123B6A0-F9DD-431C-98AE-3B52266F120C}" type="slidenum">
              <a:rPr lang="en-GB" smtClean="0"/>
              <a:t>62</a:t>
            </a:fld>
            <a:endParaRPr lang="en-GB"/>
          </a:p>
        </p:txBody>
      </p:sp>
    </p:spTree>
    <p:extLst>
      <p:ext uri="{BB962C8B-B14F-4D97-AF65-F5344CB8AC3E}">
        <p14:creationId xmlns:p14="http://schemas.microsoft.com/office/powerpoint/2010/main" val="3407226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24CF-6846-62E2-609C-5B5D5FC42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A92F8-9916-D711-2838-BED1C6736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D866F-71EA-6180-E7AE-DA9EAAFCA7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9FB1463-3B06-4002-A0F3-A438787882BC}"/>
              </a:ext>
            </a:extLst>
          </p:cNvPr>
          <p:cNvSpPr>
            <a:spLocks noGrp="1"/>
          </p:cNvSpPr>
          <p:nvPr>
            <p:ph type="sldNum" sz="quarter" idx="5"/>
          </p:nvPr>
        </p:nvSpPr>
        <p:spPr/>
        <p:txBody>
          <a:bodyPr/>
          <a:lstStyle/>
          <a:p>
            <a:fld id="{F123B6A0-F9DD-431C-98AE-3B52266F120C}" type="slidenum">
              <a:rPr lang="en-GB" smtClean="0"/>
              <a:t>63</a:t>
            </a:fld>
            <a:endParaRPr lang="en-GB"/>
          </a:p>
        </p:txBody>
      </p:sp>
    </p:spTree>
    <p:extLst>
      <p:ext uri="{BB962C8B-B14F-4D97-AF65-F5344CB8AC3E}">
        <p14:creationId xmlns:p14="http://schemas.microsoft.com/office/powerpoint/2010/main" val="430998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D03F0-3571-CCE5-4B7B-987C84535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F4706-D907-900B-9717-DE322AF3B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C05A6-CD23-15C3-580D-F51D2CA2C6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53A7F91-29A5-BACB-3B4F-D5BFD9C48C9D}"/>
              </a:ext>
            </a:extLst>
          </p:cNvPr>
          <p:cNvSpPr>
            <a:spLocks noGrp="1"/>
          </p:cNvSpPr>
          <p:nvPr>
            <p:ph type="sldNum" sz="quarter" idx="5"/>
          </p:nvPr>
        </p:nvSpPr>
        <p:spPr/>
        <p:txBody>
          <a:bodyPr/>
          <a:lstStyle/>
          <a:p>
            <a:fld id="{F123B6A0-F9DD-431C-98AE-3B52266F120C}" type="slidenum">
              <a:rPr lang="en-GB" smtClean="0"/>
              <a:t>64</a:t>
            </a:fld>
            <a:endParaRPr lang="en-GB"/>
          </a:p>
        </p:txBody>
      </p:sp>
    </p:spTree>
    <p:extLst>
      <p:ext uri="{BB962C8B-B14F-4D97-AF65-F5344CB8AC3E}">
        <p14:creationId xmlns:p14="http://schemas.microsoft.com/office/powerpoint/2010/main" val="2807684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C6903-7E74-2016-C49D-F59FC9DAF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02F8B-D7D6-333F-3EED-829211AC7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46914-F8D3-679E-7BE5-095418241E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8916620-5702-CF4B-48A5-F712D2445265}"/>
              </a:ext>
            </a:extLst>
          </p:cNvPr>
          <p:cNvSpPr>
            <a:spLocks noGrp="1"/>
          </p:cNvSpPr>
          <p:nvPr>
            <p:ph type="sldNum" sz="quarter" idx="5"/>
          </p:nvPr>
        </p:nvSpPr>
        <p:spPr/>
        <p:txBody>
          <a:bodyPr/>
          <a:lstStyle/>
          <a:p>
            <a:fld id="{F123B6A0-F9DD-431C-98AE-3B52266F120C}" type="slidenum">
              <a:rPr lang="en-GB" smtClean="0"/>
              <a:t>65</a:t>
            </a:fld>
            <a:endParaRPr lang="en-GB"/>
          </a:p>
        </p:txBody>
      </p:sp>
    </p:spTree>
    <p:extLst>
      <p:ext uri="{BB962C8B-B14F-4D97-AF65-F5344CB8AC3E}">
        <p14:creationId xmlns:p14="http://schemas.microsoft.com/office/powerpoint/2010/main" val="797779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90B4-BE97-95EB-810B-A672162D8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99887-5F13-FEF1-7923-FBC8D841D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EC100-7858-9F96-8FED-DAF46002E8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62D558C-9D43-B3D4-6519-D2947CBDFF67}"/>
              </a:ext>
            </a:extLst>
          </p:cNvPr>
          <p:cNvSpPr>
            <a:spLocks noGrp="1"/>
          </p:cNvSpPr>
          <p:nvPr>
            <p:ph type="sldNum" sz="quarter" idx="5"/>
          </p:nvPr>
        </p:nvSpPr>
        <p:spPr/>
        <p:txBody>
          <a:bodyPr/>
          <a:lstStyle/>
          <a:p>
            <a:fld id="{F123B6A0-F9DD-431C-98AE-3B52266F120C}" type="slidenum">
              <a:rPr lang="en-GB" smtClean="0"/>
              <a:t>66</a:t>
            </a:fld>
            <a:endParaRPr lang="en-GB"/>
          </a:p>
        </p:txBody>
      </p:sp>
    </p:spTree>
    <p:extLst>
      <p:ext uri="{BB962C8B-B14F-4D97-AF65-F5344CB8AC3E}">
        <p14:creationId xmlns:p14="http://schemas.microsoft.com/office/powerpoint/2010/main" val="2265457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B25C-5ECC-CA9F-12D3-B444CD00D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A6CBA-7120-8735-2E4A-2395F0622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34B93-D006-665C-BBA8-79333D293B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158980E-665C-5DCE-CC60-002FDCE864EB}"/>
              </a:ext>
            </a:extLst>
          </p:cNvPr>
          <p:cNvSpPr>
            <a:spLocks noGrp="1"/>
          </p:cNvSpPr>
          <p:nvPr>
            <p:ph type="sldNum" sz="quarter" idx="5"/>
          </p:nvPr>
        </p:nvSpPr>
        <p:spPr/>
        <p:txBody>
          <a:bodyPr/>
          <a:lstStyle/>
          <a:p>
            <a:fld id="{F123B6A0-F9DD-431C-98AE-3B52266F120C}" type="slidenum">
              <a:rPr lang="en-GB" smtClean="0"/>
              <a:t>67</a:t>
            </a:fld>
            <a:endParaRPr lang="en-GB"/>
          </a:p>
        </p:txBody>
      </p:sp>
    </p:spTree>
    <p:extLst>
      <p:ext uri="{BB962C8B-B14F-4D97-AF65-F5344CB8AC3E}">
        <p14:creationId xmlns:p14="http://schemas.microsoft.com/office/powerpoint/2010/main" val="25229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C6EFA-B33F-5A59-D96A-4B3123109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4CCFB-FFBC-47EF-926B-248B0BCD2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2E029-9429-C68B-42BF-76A0237F00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9208E40-C456-68CE-83B8-E0E7316481E8}"/>
              </a:ext>
            </a:extLst>
          </p:cNvPr>
          <p:cNvSpPr>
            <a:spLocks noGrp="1"/>
          </p:cNvSpPr>
          <p:nvPr>
            <p:ph type="sldNum" sz="quarter" idx="5"/>
          </p:nvPr>
        </p:nvSpPr>
        <p:spPr/>
        <p:txBody>
          <a:bodyPr/>
          <a:lstStyle/>
          <a:p>
            <a:fld id="{F123B6A0-F9DD-431C-98AE-3B52266F120C}" type="slidenum">
              <a:rPr lang="en-GB" smtClean="0"/>
              <a:t>10</a:t>
            </a:fld>
            <a:endParaRPr lang="en-GB"/>
          </a:p>
        </p:txBody>
      </p:sp>
    </p:spTree>
    <p:extLst>
      <p:ext uri="{BB962C8B-B14F-4D97-AF65-F5344CB8AC3E}">
        <p14:creationId xmlns:p14="http://schemas.microsoft.com/office/powerpoint/2010/main" val="274869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EC69-7077-4B73-EBBC-C5D5F5499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2B22D-87D6-214E-FEAC-0F88467D1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FE6F4-E34A-111E-3490-F23E85C0B2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SME = small to medium sized enterprise</a:t>
            </a:r>
          </a:p>
        </p:txBody>
      </p:sp>
      <p:sp>
        <p:nvSpPr>
          <p:cNvPr id="4" name="Slide Number Placeholder 3">
            <a:extLst>
              <a:ext uri="{FF2B5EF4-FFF2-40B4-BE49-F238E27FC236}">
                <a16:creationId xmlns:a16="http://schemas.microsoft.com/office/drawing/2014/main" id="{9E332C0D-DEEE-D3FE-2361-60444D1ED605}"/>
              </a:ext>
            </a:extLst>
          </p:cNvPr>
          <p:cNvSpPr>
            <a:spLocks noGrp="1"/>
          </p:cNvSpPr>
          <p:nvPr>
            <p:ph type="sldNum" sz="quarter" idx="5"/>
          </p:nvPr>
        </p:nvSpPr>
        <p:spPr/>
        <p:txBody>
          <a:bodyPr/>
          <a:lstStyle/>
          <a:p>
            <a:fld id="{F123B6A0-F9DD-431C-98AE-3B52266F120C}" type="slidenum">
              <a:rPr lang="en-GB" smtClean="0"/>
              <a:t>12</a:t>
            </a:fld>
            <a:endParaRPr lang="en-GB"/>
          </a:p>
        </p:txBody>
      </p:sp>
    </p:spTree>
    <p:extLst>
      <p:ext uri="{BB962C8B-B14F-4D97-AF65-F5344CB8AC3E}">
        <p14:creationId xmlns:p14="http://schemas.microsoft.com/office/powerpoint/2010/main" val="249115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1E99-E3D9-BD67-76C1-00C3B8071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DFD8A-4C82-0CBF-15D8-4A453F7D8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DA90B-D1AE-F28B-2F1D-D14EDD8E34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E16E988-C303-CD4E-117C-580735E2B555}"/>
              </a:ext>
            </a:extLst>
          </p:cNvPr>
          <p:cNvSpPr>
            <a:spLocks noGrp="1"/>
          </p:cNvSpPr>
          <p:nvPr>
            <p:ph type="sldNum" sz="quarter" idx="5"/>
          </p:nvPr>
        </p:nvSpPr>
        <p:spPr/>
        <p:txBody>
          <a:bodyPr/>
          <a:lstStyle/>
          <a:p>
            <a:fld id="{F123B6A0-F9DD-431C-98AE-3B52266F120C}" type="slidenum">
              <a:rPr lang="en-GB" smtClean="0"/>
              <a:t>13</a:t>
            </a:fld>
            <a:endParaRPr lang="en-GB"/>
          </a:p>
        </p:txBody>
      </p:sp>
    </p:spTree>
    <p:extLst>
      <p:ext uri="{BB962C8B-B14F-4D97-AF65-F5344CB8AC3E}">
        <p14:creationId xmlns:p14="http://schemas.microsoft.com/office/powerpoint/2010/main" val="36682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4F74E-F07C-620E-6F22-264127869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C5EA8-4BCC-DC43-28B8-0277C26DB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E4E8A-09E6-D4E1-0A47-103185D60A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Anchor institutions and networks - https://www.kingsfund.org.uk/insight-and-analysis/long-reads/anchor-institutions-and-peoples-health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Community wealth building - https://cles.org.uk/community-wealth-building/what-is-community-wealth-building/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Community banking - https://cles.org.uk/what-is-community-wealth-building/the-principles-of-community-wealth-building/making-financial-power-work-for-local-places/mutuals-and-community-banks/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work - https://www.local.gov.uk/topics/employment-and-skills/good-work-project</a:t>
            </a:r>
          </a:p>
        </p:txBody>
      </p:sp>
      <p:sp>
        <p:nvSpPr>
          <p:cNvPr id="4" name="Slide Number Placeholder 3">
            <a:extLst>
              <a:ext uri="{FF2B5EF4-FFF2-40B4-BE49-F238E27FC236}">
                <a16:creationId xmlns:a16="http://schemas.microsoft.com/office/drawing/2014/main" id="{D365F110-D33E-5607-8316-EAAD5D7FC6B0}"/>
              </a:ext>
            </a:extLst>
          </p:cNvPr>
          <p:cNvSpPr>
            <a:spLocks noGrp="1"/>
          </p:cNvSpPr>
          <p:nvPr>
            <p:ph type="sldNum" sz="quarter" idx="5"/>
          </p:nvPr>
        </p:nvSpPr>
        <p:spPr/>
        <p:txBody>
          <a:bodyPr/>
          <a:lstStyle/>
          <a:p>
            <a:fld id="{F123B6A0-F9DD-431C-98AE-3B52266F120C}" type="slidenum">
              <a:rPr lang="en-GB" smtClean="0"/>
              <a:t>14</a:t>
            </a:fld>
            <a:endParaRPr lang="en-GB"/>
          </a:p>
        </p:txBody>
      </p:sp>
    </p:spTree>
    <p:extLst>
      <p:ext uri="{BB962C8B-B14F-4D97-AF65-F5344CB8AC3E}">
        <p14:creationId xmlns:p14="http://schemas.microsoft.com/office/powerpoint/2010/main" val="2590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6">
            <a:extLst>
              <a:ext uri="{FF2B5EF4-FFF2-40B4-BE49-F238E27FC236}">
                <a16:creationId xmlns:a16="http://schemas.microsoft.com/office/drawing/2014/main" id="{6C7D7F7C-D39E-7CE2-4862-8CF6F74763DD}"/>
              </a:ext>
            </a:extLst>
          </p:cNvPr>
          <p:cNvSpPr>
            <a:spLocks noGrp="1"/>
          </p:cNvSpPr>
          <p:nvPr>
            <p:ph type="dt" sz="half" idx="10"/>
          </p:nvPr>
        </p:nvSpPr>
        <p:spPr/>
        <p:txBody>
          <a:bodyPr/>
          <a:lstStyle/>
          <a:p>
            <a:fld id="{A92F4910-B1D4-46F7-8E7F-FB2968D74E0F}" type="datetimeFigureOut">
              <a:rPr lang="en-GB" smtClean="0"/>
              <a:t>10/07/2025</a:t>
            </a:fld>
            <a:endParaRPr lang="en-GB"/>
          </a:p>
        </p:txBody>
      </p:sp>
      <p:sp>
        <p:nvSpPr>
          <p:cNvPr id="8" name="Footer Placeholder 7">
            <a:extLst>
              <a:ext uri="{FF2B5EF4-FFF2-40B4-BE49-F238E27FC236}">
                <a16:creationId xmlns:a16="http://schemas.microsoft.com/office/drawing/2014/main" id="{666A153E-499B-8CC1-9F2B-6DD7B5F421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B92798-FA22-DE72-1AE8-C9F2DCD944B0}"/>
              </a:ext>
            </a:extLst>
          </p:cNvPr>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5109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2F4910-B1D4-46F7-8E7F-FB2968D74E0F}"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41977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2F4910-B1D4-46F7-8E7F-FB2968D74E0F}"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200804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2F4910-B1D4-46F7-8E7F-FB2968D74E0F}"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130621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F4910-B1D4-46F7-8E7F-FB2968D74E0F}"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582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2F4910-B1D4-46F7-8E7F-FB2968D74E0F}"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116732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2F4910-B1D4-46F7-8E7F-FB2968D74E0F}"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237475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2F4910-B1D4-46F7-8E7F-FB2968D74E0F}" type="datetimeFigureOut">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398189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F4910-B1D4-46F7-8E7F-FB2968D74E0F}"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8299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F4910-B1D4-46F7-8E7F-FB2968D74E0F}"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302652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F4910-B1D4-46F7-8E7F-FB2968D74E0F}"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2CE3FA-AF2C-46BB-9D7A-9D544E052F0A}" type="slidenum">
              <a:rPr lang="en-GB" smtClean="0"/>
              <a:t>‹#›</a:t>
            </a:fld>
            <a:endParaRPr lang="en-GB"/>
          </a:p>
        </p:txBody>
      </p:sp>
    </p:spTree>
    <p:extLst>
      <p:ext uri="{BB962C8B-B14F-4D97-AF65-F5344CB8AC3E}">
        <p14:creationId xmlns:p14="http://schemas.microsoft.com/office/powerpoint/2010/main" val="229171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F4910-B1D4-46F7-8E7F-FB2968D74E0F}" type="datetimeFigureOut">
              <a:rPr lang="en-GB" smtClean="0"/>
              <a:t>10/07/2025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CE3FA-AF2C-46BB-9D7A-9D544E052F0A}" type="slidenum">
              <a:rPr lang="en-GB" smtClean="0"/>
              <a:t>‹#›</a:t>
            </a:fld>
            <a:endParaRPr lang="en-GB"/>
          </a:p>
        </p:txBody>
      </p:sp>
      <p:sp>
        <p:nvSpPr>
          <p:cNvPr id="9" name="TextBox 8">
            <a:extLst>
              <a:ext uri="{FF2B5EF4-FFF2-40B4-BE49-F238E27FC236}">
                <a16:creationId xmlns:a16="http://schemas.microsoft.com/office/drawing/2014/main" id="{0FF4FED1-BBDC-0B88-BE07-61F915AB796E}"/>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F64AF463-D58E-CE26-8D74-AF27888F2472}"/>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2811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om.mapplethorpeapf@kirklees.gov.uk"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hphnetwork.co.uk/links-and-resources/adph-priorities/inclusive-wellbeing-economies/inclusive-wellbeing-economy-in-yorkshire-and-humber/"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open.edu/openlearn/science-maths-technology/engineering-technology/rich-picture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gov.uk/government/publications/health-and-wellbeing-a-guide-to-community-centred-approach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qi.elft.nhs.uk/wp-content/uploads/2018/11/Community-Mapping-Toolkit-3.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org.uk/features-and-opinion/features/lets-talk-differently-about-health-why-framing-matter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ellbeingeconomycourse.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frameworksinstitute.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yhphnetwork.co.uk/links-and-resources/adph-priorities/inclusive-wellbeing-economies/policy-resource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future.nhs.uk/NationalAnchorInstitutionsNetwor/view?objectID=58308624"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health4growth.info/wp-content/uploads/sites/2/2020/08/Levelling-Up-Yorkshire-and-the-Humber_Report_13.07.20-compressed.pdf" TargetMode="External"/><Relationship Id="rId7" Type="http://schemas.openxmlformats.org/officeDocument/2006/relationships/hyperlink" Target="https://cles.org.uk/publications/the-manifesto-for-local-economies/"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www.health.org.uk/publications/reports/using-economic-development-to-improve-health-and-reduce-health-inequalities" TargetMode="External"/><Relationship Id="rId5" Type="http://schemas.openxmlformats.org/officeDocument/2006/relationships/hyperlink" Target="https://www.thenhsa.co.uk/app/uploads/2018/11/NHSA-REPORT-FINAL.pdf" TargetMode="External"/><Relationship Id="rId4" Type="http://schemas.openxmlformats.org/officeDocument/2006/relationships/hyperlink" Target="https://www.yhealth4growth.info/wp-content/uploads/sites/2/2024/02/Empowering_local_places.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publichealth.ie/sites/default/files/resources/Sustainable%20Wellbeing%20Economy%20report%20final.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iris.who.int/bitstream/handle/10665/373122/9789240080973-eng.pdf?sequence=1" TargetMode="External"/><Relationship Id="rId5" Type="http://schemas.openxmlformats.org/officeDocument/2006/relationships/hyperlink" Target="https://www.futuregenerations.wales/about-us/future-generations-act/" TargetMode="External"/><Relationship Id="rId4" Type="http://schemas.openxmlformats.org/officeDocument/2006/relationships/hyperlink" Target="https://www.improvementservice.org.uk/products-and-services/inequality-economy-and-climate-change/economic-outcomes-programme/wellbeing-economy"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local.gov.uk/publications/inclusive-economies-and-healthy-futures-supporting-place-based-action-reduce-health" TargetMode="External"/><Relationship Id="rId3" Type="http://schemas.openxmlformats.org/officeDocument/2006/relationships/hyperlink" Target="https://weall.org/designing-public-policy" TargetMode="External"/><Relationship Id="rId7" Type="http://schemas.openxmlformats.org/officeDocument/2006/relationships/hyperlink" Target="https://www.gov.uk/government/publications/inclusive-and-sustainable-economies-leaving-no-one-behind"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www.gla.ac.uk/research/az/sipher/supportingpolicydevelopment/inclusiveeconomies/#siphersupport-toolsandapproaches,relatedresources" TargetMode="External"/><Relationship Id="rId5" Type="http://schemas.openxmlformats.org/officeDocument/2006/relationships/hyperlink" Target="https://www.gov.scot/publications/wellbeing-economy-toolkit-supporting-place-based-economic-strategy-policy-development/pages/1/" TargetMode="External"/><Relationship Id="rId4" Type="http://schemas.openxmlformats.org/officeDocument/2006/relationships/hyperlink" Target="https://wellbeingeconomycourse.org/"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nhsconfed.org/publications/unleashing-health-and-prosperity-throughout-britain" TargetMode="External"/><Relationship Id="rId3" Type="http://schemas.openxmlformats.org/officeDocument/2006/relationships/hyperlink" Target="https://cles.org.uk/what-is-community-wealth-building/" TargetMode="External"/><Relationship Id="rId7" Type="http://schemas.openxmlformats.org/officeDocument/2006/relationships/hyperlink" Target="https://www.nhsconfed.org/topic/health-economic-partnerships/unlocking-nhss-social-and-economic-potential"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publication.cles.org.uk/building-anchor-networks" TargetMode="External"/><Relationship Id="rId5" Type="http://schemas.openxmlformats.org/officeDocument/2006/relationships/hyperlink" Target="https://cles.org.uk/publications/how-we-built-community-wealth-in-preston-achievements-and-lessons/" TargetMode="External"/><Relationship Id="rId4" Type="http://schemas.openxmlformats.org/officeDocument/2006/relationships/hyperlink" Target="https://www.powertochange.org.uk/wp-content/uploads/2024/09/Getting-it-right-on-Community-Right-to-Buy.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local.gov.uk/topics/employment-and-skills/good-work-project" TargetMode="External"/><Relationship Id="rId7" Type="http://schemas.openxmlformats.org/officeDocument/2006/relationships/hyperlink" Target="https://www.rsph.org.uk/static/d1c70f7d-2e4f-4999-abf70803041473d1/a509f8e2-744f-4245-958a8855cf8d7300/Healthy-workplaces-report.pdf"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nhsconfed.org/publications/improving-our-nations-health-whole-government-economic-inactivity" TargetMode="External"/><Relationship Id="rId5" Type="http://schemas.openxmlformats.org/officeDocument/2006/relationships/hyperlink" Target="https://www.health.org.uk/sites/default/files/upload/publications/2024/Towards%20a%20healthier%20workforce.pdf" TargetMode="External"/><Relationship Id="rId4" Type="http://schemas.openxmlformats.org/officeDocument/2006/relationships/hyperlink" Target="https://www.yhealth4growth.info/good-work-and-health/"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assets.publishing.service.gov.uk/media/5c2f65d3e5274a6599225de9/A_guide_to_community-centred_approaches_for_health_and_wellbeing__full_report_.pdf"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https://youngfoundation.b-cdn.net/wp-content/uploads/2024/07/Rewriting-the-rulebook.pdf?x18753"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thelancet.com/journals/lanplh/article/PIIS2542-5196(22)00063-8/fulltext" TargetMode="External"/><Relationship Id="rId7" Type="http://schemas.openxmlformats.org/officeDocument/2006/relationships/hyperlink" Target="https://www.thelancet.com/journals/lanplh/article/PIIS2542-5196(24)00147-5/fulltext?dgcid=raven_jbs_etoc_email"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s://warwick.ac.uk/fac/soc/ier/rewage/news-archive/full_report_-_building_a_business_case_for_good_jobs_-_16052024_revised.pdf" TargetMode="External"/><Relationship Id="rId5" Type="http://schemas.openxmlformats.org/officeDocument/2006/relationships/hyperlink" Target="https://www.sciencedirect.com/science/article/pii/S0140673624018737" TargetMode="External"/><Relationship Id="rId4" Type="http://schemas.openxmlformats.org/officeDocument/2006/relationships/hyperlink" Target="https://journals.sagepub.com/doi/10.1177/00420980231187884"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sciencedirect.com/science/article/pii/S0140673624018737"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hyperlink" Target="https://jech.bmj.com/content/75/11/1129" TargetMode="External"/><Relationship Id="rId4" Type="http://schemas.openxmlformats.org/officeDocument/2006/relationships/hyperlink" Target="https://pure-oai.bham.ac.uk/ws/portalfiles/portal/247039385/Inclusive_and_Sustainable_Economic_Performance_Evidence_Review_-_Oct_2024.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health.org.uk/features-and-opinion/blogs/creating-wealth-and-health" TargetMode="External"/><Relationship Id="rId7" Type="http://schemas.openxmlformats.org/officeDocument/2006/relationships/hyperlink" Target="https://www.inclusivegrowthleeds.com/leeds-social-progress-inde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ww.abs.gov.au/statistics/measuring-what-matters" TargetMode="External"/><Relationship Id="rId5" Type="http://schemas.openxmlformats.org/officeDocument/2006/relationships/hyperlink" Target="https://weall.org/wp-content/uploads/WEAll-BRIEFINGS-Measuring-the-Wellbeing-Economy_3Aug-1.pdf" TargetMode="External"/><Relationship Id="rId4" Type="http://schemas.openxmlformats.org/officeDocument/2006/relationships/hyperlink" Target="https://publichealthy.co.uk/addressing-the-causes-of-the-causes-through-a-wellbeing-economy/"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cles.org.uk/the-preston-model/" TargetMode="External"/><Relationship Id="rId3" Type="http://schemas.openxmlformats.org/officeDocument/2006/relationships/hyperlink" Target="https://www.barnsley.gov.uk/services/our-council/barnsley-2030/pathways-to-work-commission/" TargetMode="External"/><Relationship Id="rId7" Type="http://schemas.openxmlformats.org/officeDocument/2006/relationships/hyperlink" Target="https://www.climateactionleeds.org.uk/leedsdoughnut"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s://www.inclusivegrowthleeds.com/" TargetMode="External"/><Relationship Id="rId5" Type="http://schemas.openxmlformats.org/officeDocument/2006/relationships/hyperlink" Target="https://inclusivegrowthnetwork.org/resource-hub/greater-manchesters-good-employment-charter" TargetMode="External"/><Relationship Id="rId4" Type="http://schemas.openxmlformats.org/officeDocument/2006/relationships/hyperlink" Target="https://www.clacks.gov.uk/business/communitywealth/"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haln.org.uk/" TargetMode="External"/><Relationship Id="rId13" Type="http://schemas.openxmlformats.org/officeDocument/2006/relationships/hyperlink" Target="https://postgrowth.org/" TargetMode="External"/><Relationship Id="rId3" Type="http://schemas.openxmlformats.org/officeDocument/2006/relationships/hyperlink" Target="https://cles.org.uk/" TargetMode="External"/><Relationship Id="rId7" Type="http://schemas.openxmlformats.org/officeDocument/2006/relationships/hyperlink" Target="https://www.greeneconomycoalition.org/" TargetMode="External"/><Relationship Id="rId12" Type="http://schemas.openxmlformats.org/officeDocument/2006/relationships/hyperlink" Target="https://www.phiuk.org/" TargetMode="External"/><Relationship Id="rId2" Type="http://schemas.openxmlformats.org/officeDocument/2006/relationships/notesSlide" Target="../notesSlides/notesSlide57.xml"/><Relationship Id="rId16" Type="http://schemas.openxmlformats.org/officeDocument/2006/relationships/hyperlink" Target="https://weall.org/" TargetMode="External"/><Relationship Id="rId1" Type="http://schemas.openxmlformats.org/officeDocument/2006/relationships/slideLayout" Target="../slideLayouts/slideLayout1.xml"/><Relationship Id="rId6" Type="http://schemas.openxmlformats.org/officeDocument/2006/relationships/hyperlink" Target="https://www.finance-watch.org/" TargetMode="External"/><Relationship Id="rId11" Type="http://schemas.openxmlformats.org/officeDocument/2006/relationships/hyperlink" Target="https://neweconomics.org/" TargetMode="External"/><Relationship Id="rId5" Type="http://schemas.openxmlformats.org/officeDocument/2006/relationships/hyperlink" Target="https://www.ellenmacarthurfoundation.org/" TargetMode="External"/><Relationship Id="rId15" Type="http://schemas.openxmlformats.org/officeDocument/2006/relationships/hyperlink" Target="https://www.gla.ac.uk/research/az/sipher/" TargetMode="External"/><Relationship Id="rId10" Type="http://schemas.openxmlformats.org/officeDocument/2006/relationships/hyperlink" Target="https://www.localfutures.org/" TargetMode="External"/><Relationship Id="rId4" Type="http://schemas.openxmlformats.org/officeDocument/2006/relationships/hyperlink" Target="https://doughnuteconomics.org/" TargetMode="External"/><Relationship Id="rId9" Type="http://schemas.openxmlformats.org/officeDocument/2006/relationships/hyperlink" Target="https://www.ippr.org/" TargetMode="External"/><Relationship Id="rId14" Type="http://schemas.openxmlformats.org/officeDocument/2006/relationships/hyperlink" Target="https://www.rethinkeconomics.or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R8no2wZLKHc?start=174&amp;feature=oembed" TargetMode="External"/><Relationship Id="rId5" Type="http://schemas.openxmlformats.org/officeDocument/2006/relationships/image" Target="../media/image2.png"/><Relationship Id="rId4" Type="http://schemas.openxmlformats.org/officeDocument/2006/relationships/hyperlink" Target="https://www.youtube.com/watch?v=R8no2wZLKHc&amp;t=174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 Same Side Corner Rectangle 13"/>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p:cNvSpPr txBox="1">
            <a:spLocks noChangeArrowheads="1"/>
          </p:cNvSpPr>
          <p:nvPr/>
        </p:nvSpPr>
        <p:spPr>
          <a:xfrm>
            <a:off x="2399814" y="3319462"/>
            <a:ext cx="5957358" cy="112553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Inclusive Wellbeing Economies</a:t>
            </a:r>
          </a:p>
          <a:p>
            <a:pPr algn="l"/>
            <a:br>
              <a:rPr lang="en-GB" altLang="en-US" sz="3200" b="1" dirty="0">
                <a:solidFill>
                  <a:schemeClr val="bg1"/>
                </a:solidFill>
                <a:latin typeface="+mn-lt"/>
              </a:rPr>
            </a:br>
            <a:r>
              <a:rPr lang="en-GB" altLang="en-US" sz="3200" b="1" dirty="0">
                <a:solidFill>
                  <a:schemeClr val="bg1"/>
                </a:solidFill>
                <a:latin typeface="+mn-lt"/>
              </a:rPr>
              <a:t>Master Slide Deck</a:t>
            </a:r>
          </a:p>
        </p:txBody>
      </p:sp>
      <p:pic>
        <p:nvPicPr>
          <p:cNvPr id="3" name="Picture 2" descr="A green and white logo&#10;&#10;Description automatically generated">
            <a:extLst>
              <a:ext uri="{FF2B5EF4-FFF2-40B4-BE49-F238E27FC236}">
                <a16:creationId xmlns:a16="http://schemas.microsoft.com/office/drawing/2014/main" id="{E767B3D5-D6A9-338E-4AE9-D54C1C224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349848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9EADE9-A0DE-8648-3907-1803808B2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EB32F-E31F-A165-378B-82DCC2ED40D2}"/>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Economic growth – a more nuanced view</a:t>
            </a:r>
          </a:p>
        </p:txBody>
      </p:sp>
      <p:sp>
        <p:nvSpPr>
          <p:cNvPr id="5" name="Subtitle 2">
            <a:extLst>
              <a:ext uri="{FF2B5EF4-FFF2-40B4-BE49-F238E27FC236}">
                <a16:creationId xmlns:a16="http://schemas.microsoft.com/office/drawing/2014/main" id="{8E7E4F17-9A1A-D989-E106-31D0EF15AAB2}"/>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As you will have gathered from the previous slides, inclusive wellbeing economies contest the ‘economic growth at all costs’ narrative that is often dominant.</a:t>
            </a:r>
          </a:p>
          <a:p>
            <a:pPr marL="342900" indent="-342900" algn="l">
              <a:buFont typeface="Arial" panose="020B0604020202020204" pitchFamily="34" charset="0"/>
              <a:buChar char="•"/>
            </a:pPr>
            <a:r>
              <a:rPr lang="en-GB" altLang="en-US" dirty="0">
                <a:ea typeface="ＭＳ Ｐゴシック" pitchFamily="34" charset="-128"/>
              </a:rPr>
              <a:t>However, this does not mean that economic growth is bad in all circumstances. Rather it is the </a:t>
            </a:r>
            <a:r>
              <a:rPr lang="en-GB" altLang="en-US" b="1" dirty="0">
                <a:ea typeface="ＭＳ Ｐゴシック" pitchFamily="34" charset="-128"/>
              </a:rPr>
              <a:t>type of growth</a:t>
            </a:r>
            <a:r>
              <a:rPr lang="en-GB" altLang="en-US" dirty="0">
                <a:ea typeface="ＭＳ Ｐゴシック" pitchFamily="34" charset="-128"/>
              </a:rPr>
              <a:t> that matters in inclusive wellbeing economies.</a:t>
            </a:r>
          </a:p>
          <a:p>
            <a:pPr marL="342900" indent="-342900" algn="l">
              <a:buFont typeface="Arial" panose="020B0604020202020204" pitchFamily="34" charset="0"/>
              <a:buChar char="•"/>
            </a:pPr>
            <a:r>
              <a:rPr lang="en-GB" altLang="en-US" dirty="0">
                <a:ea typeface="ＭＳ Ｐゴシック" pitchFamily="34" charset="-128"/>
              </a:rPr>
              <a:t>For example, </a:t>
            </a:r>
            <a:r>
              <a:rPr lang="en-GB" altLang="en-US" b="1" dirty="0">
                <a:ea typeface="ＭＳ Ｐゴシック" pitchFamily="34" charset="-128"/>
              </a:rPr>
              <a:t>what kind of growth is it</a:t>
            </a:r>
            <a:r>
              <a:rPr lang="en-GB" altLang="en-US" dirty="0">
                <a:ea typeface="ＭＳ Ｐゴシック" pitchFamily="34" charset="-128"/>
              </a:rPr>
              <a:t>, </a:t>
            </a:r>
            <a:r>
              <a:rPr lang="en-GB" altLang="en-US" b="1" dirty="0">
                <a:ea typeface="ＭＳ Ｐゴシック" pitchFamily="34" charset="-128"/>
              </a:rPr>
              <a:t>where is it happening</a:t>
            </a:r>
            <a:r>
              <a:rPr lang="en-GB" altLang="en-US" dirty="0">
                <a:ea typeface="ＭＳ Ｐゴシック" pitchFamily="34" charset="-128"/>
              </a:rPr>
              <a:t> and </a:t>
            </a:r>
            <a:r>
              <a:rPr lang="en-GB" altLang="en-US" b="1" dirty="0">
                <a:ea typeface="ＭＳ Ｐゴシック" pitchFamily="34" charset="-128"/>
              </a:rPr>
              <a:t>who stands to benefit</a:t>
            </a:r>
            <a:r>
              <a:rPr lang="en-GB" altLang="en-US" dirty="0">
                <a:ea typeface="ＭＳ Ｐゴシック" pitchFamily="34" charset="-128"/>
              </a:rPr>
              <a:t> from it? Is it </a:t>
            </a:r>
            <a:r>
              <a:rPr lang="en-GB" altLang="en-US" b="1" dirty="0">
                <a:ea typeface="ＭＳ Ｐゴシック" pitchFamily="34" charset="-128"/>
              </a:rPr>
              <a:t>growth at all costs</a:t>
            </a:r>
            <a:r>
              <a:rPr lang="en-GB" altLang="en-US" dirty="0">
                <a:ea typeface="ＭＳ Ｐゴシック" pitchFamily="34" charset="-128"/>
              </a:rPr>
              <a:t> or </a:t>
            </a:r>
            <a:r>
              <a:rPr lang="en-GB" altLang="en-US" b="1" dirty="0">
                <a:ea typeface="ＭＳ Ｐゴシック" pitchFamily="34" charset="-128"/>
              </a:rPr>
              <a:t>growth for a purpose</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Economic growth focused in those places and for those communities where there are significant inequalities could help </a:t>
            </a:r>
            <a:r>
              <a:rPr lang="en-GB" altLang="en-US" b="1" dirty="0">
                <a:ea typeface="ＭＳ Ｐゴシック" pitchFamily="34" charset="-128"/>
              </a:rPr>
              <a:t>narrow the gap</a:t>
            </a:r>
            <a:r>
              <a:rPr lang="en-GB" altLang="en-US" dirty="0">
                <a:ea typeface="ＭＳ Ｐゴシック" pitchFamily="34" charset="-128"/>
              </a:rPr>
              <a:t> and ‘level up’.</a:t>
            </a:r>
          </a:p>
          <a:p>
            <a:pPr marL="342900" indent="-342900" algn="l">
              <a:buFont typeface="Arial" panose="020B0604020202020204" pitchFamily="34" charset="0"/>
              <a:buChar char="•"/>
            </a:pPr>
            <a:r>
              <a:rPr lang="en-GB" altLang="en-US" dirty="0">
                <a:ea typeface="ＭＳ Ｐゴシック" pitchFamily="34" charset="-128"/>
              </a:rPr>
              <a:t>BUT this depends on how this growth is achieved, what characteristics it has and who benefits from it. This is where IWE principles come in.</a:t>
            </a:r>
          </a:p>
          <a:p>
            <a:pPr marL="342900" indent="-342900" algn="l">
              <a:buFont typeface="Arial" panose="020B0604020202020204" pitchFamily="34" charset="0"/>
              <a:buChar char="•"/>
            </a:pPr>
            <a:r>
              <a:rPr lang="en-GB" altLang="en-US" dirty="0">
                <a:ea typeface="ＭＳ Ｐゴシック" pitchFamily="34" charset="-128"/>
              </a:rPr>
              <a:t>E.g., use of local suppliers and supply chains, employment opportunities for local people, development of local assets.</a:t>
            </a:r>
          </a:p>
        </p:txBody>
      </p:sp>
    </p:spTree>
    <p:extLst>
      <p:ext uri="{BB962C8B-B14F-4D97-AF65-F5344CB8AC3E}">
        <p14:creationId xmlns:p14="http://schemas.microsoft.com/office/powerpoint/2010/main" val="186890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3705D8-A9C9-6184-CA4C-0E39E0A498F7}"/>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60B60E55-C4B7-1166-F2EB-DF7331A63ADD}"/>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A51FD04-EE7C-C531-844F-AB6541F75A84}"/>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4F429337-CD26-62FB-16F2-40A9F6A67A3D}"/>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What do inclusive wellbeing economies look like in practice?</a:t>
            </a:r>
          </a:p>
        </p:txBody>
      </p:sp>
      <p:pic>
        <p:nvPicPr>
          <p:cNvPr id="3" name="Picture 2" descr="A green and white logo&#10;&#10;Description automatically generated">
            <a:extLst>
              <a:ext uri="{FF2B5EF4-FFF2-40B4-BE49-F238E27FC236}">
                <a16:creationId xmlns:a16="http://schemas.microsoft.com/office/drawing/2014/main" id="{FFB15820-1F22-6C78-1477-4208FCCB9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398140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6EDB94-176A-D9BA-678E-44AF4A98E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56C38-5098-D28C-2268-ED52EC1833FF}"/>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More circular local economies</a:t>
            </a:r>
          </a:p>
        </p:txBody>
      </p:sp>
      <p:sp>
        <p:nvSpPr>
          <p:cNvPr id="5" name="Subtitle 2">
            <a:extLst>
              <a:ext uri="{FF2B5EF4-FFF2-40B4-BE49-F238E27FC236}">
                <a16:creationId xmlns:a16="http://schemas.microsoft.com/office/drawing/2014/main" id="{F76C7D0B-86BF-DF8D-66CE-8CE08F46C3A2}"/>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To truly thrive and support local people to thrive, local economies needs lots of </a:t>
            </a:r>
            <a:r>
              <a:rPr lang="en-GB" altLang="en-US" b="1" dirty="0">
                <a:ea typeface="ＭＳ Ｐゴシック" pitchFamily="34" charset="-128"/>
              </a:rPr>
              <a:t>generative organisations</a:t>
            </a:r>
            <a:r>
              <a:rPr lang="en-GB" altLang="en-US" dirty="0">
                <a:ea typeface="ＭＳ Ｐゴシック" pitchFamily="34" charset="-128"/>
              </a:rPr>
              <a:t>, including: - </a:t>
            </a:r>
          </a:p>
          <a:p>
            <a:pPr marL="342900" indent="-342900" algn="l">
              <a:buFont typeface="Arial" panose="020B0604020202020204" pitchFamily="34" charset="0"/>
              <a:buChar char="•"/>
            </a:pPr>
            <a:r>
              <a:rPr lang="en-GB" altLang="en-US" dirty="0">
                <a:ea typeface="ＭＳ Ｐゴシック" pitchFamily="34" charset="-128"/>
              </a:rPr>
              <a:t>worker-owned businesses</a:t>
            </a:r>
          </a:p>
          <a:p>
            <a:pPr marL="342900" indent="-342900" algn="l">
              <a:buFont typeface="Arial" panose="020B0604020202020204" pitchFamily="34" charset="0"/>
              <a:buChar char="•"/>
            </a:pPr>
            <a:r>
              <a:rPr lang="en-GB" altLang="en-US" dirty="0">
                <a:ea typeface="ＭＳ Ｐゴシック" pitchFamily="34" charset="-128"/>
              </a:rPr>
              <a:t>community organisations</a:t>
            </a:r>
          </a:p>
          <a:p>
            <a:pPr marL="342900" indent="-342900" algn="l">
              <a:buFont typeface="Arial" panose="020B0604020202020204" pitchFamily="34" charset="0"/>
              <a:buChar char="•"/>
            </a:pPr>
            <a:r>
              <a:rPr lang="en-GB" altLang="en-US" dirty="0">
                <a:ea typeface="ＭＳ Ｐゴシック" pitchFamily="34" charset="-128"/>
              </a:rPr>
              <a:t>charities</a:t>
            </a:r>
          </a:p>
          <a:p>
            <a:pPr marL="342900" indent="-342900" algn="l">
              <a:buFont typeface="Arial" panose="020B0604020202020204" pitchFamily="34" charset="0"/>
              <a:buChar char="•"/>
            </a:pPr>
            <a:r>
              <a:rPr lang="en-GB" altLang="en-US" dirty="0">
                <a:ea typeface="ＭＳ Ｐゴシック" pitchFamily="34" charset="-128"/>
              </a:rPr>
              <a:t>social enterprises</a:t>
            </a:r>
          </a:p>
          <a:p>
            <a:pPr marL="342900" indent="-342900" algn="l">
              <a:buFont typeface="Arial" panose="020B0604020202020204" pitchFamily="34" charset="0"/>
              <a:buChar char="•"/>
            </a:pPr>
            <a:r>
              <a:rPr lang="en-GB" altLang="en-US" dirty="0">
                <a:ea typeface="ＭＳ Ｐゴシック" pitchFamily="34" charset="-128"/>
              </a:rPr>
              <a:t>locally rooted SMEs</a:t>
            </a:r>
          </a:p>
          <a:p>
            <a:pPr marL="342900" indent="-342900" algn="l">
              <a:buFont typeface="Arial" panose="020B0604020202020204" pitchFamily="34" charset="0"/>
              <a:buChar char="•"/>
            </a:pPr>
            <a:r>
              <a:rPr lang="en-GB" altLang="en-US" dirty="0">
                <a:ea typeface="ＭＳ Ｐゴシック" pitchFamily="34" charset="-128"/>
              </a:rPr>
              <a:t>municipal enterprises</a:t>
            </a:r>
          </a:p>
          <a:p>
            <a:pPr marL="342900" indent="-342900" algn="l">
              <a:buFont typeface="Arial" panose="020B0604020202020204" pitchFamily="34" charset="0"/>
              <a:buChar char="•"/>
            </a:pPr>
            <a:endParaRPr lang="en-GB" altLang="en-US" dirty="0">
              <a:ea typeface="ＭＳ Ｐゴシック" pitchFamily="34" charset="-128"/>
            </a:endParaRPr>
          </a:p>
          <a:p>
            <a:pPr algn="l"/>
            <a:r>
              <a:rPr lang="en-GB" altLang="en-US" dirty="0">
                <a:ea typeface="ＭＳ Ｐゴシック" pitchFamily="34" charset="-128"/>
              </a:rPr>
              <a:t>All these types of organisations allow the wealth they create to </a:t>
            </a:r>
            <a:r>
              <a:rPr lang="en-GB" altLang="en-US" b="1" dirty="0">
                <a:ea typeface="ＭＳ Ｐゴシック" pitchFamily="34" charset="-128"/>
              </a:rPr>
              <a:t>circulate around their local economies</a:t>
            </a:r>
            <a:r>
              <a:rPr lang="en-GB" altLang="en-US" dirty="0">
                <a:ea typeface="ＭＳ Ｐゴシック" pitchFamily="34" charset="-128"/>
              </a:rPr>
              <a:t>.</a:t>
            </a: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11325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062BAB-B061-ABE7-C598-C93ACB0CF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A6A49-1102-C068-DF79-3D2805CE934D}"/>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More circular local economies</a:t>
            </a:r>
          </a:p>
        </p:txBody>
      </p:sp>
      <p:sp>
        <p:nvSpPr>
          <p:cNvPr id="5" name="Subtitle 2">
            <a:extLst>
              <a:ext uri="{FF2B5EF4-FFF2-40B4-BE49-F238E27FC236}">
                <a16:creationId xmlns:a16="http://schemas.microsoft.com/office/drawing/2014/main" id="{DC14E01A-48AC-F8F7-3A06-42BA6F8EE456}"/>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400" dirty="0">
                <a:ea typeface="ＭＳ Ｐゴシック" pitchFamily="34" charset="-128"/>
              </a:rPr>
              <a:t>In addition to this, organisations with </a:t>
            </a:r>
            <a:r>
              <a:rPr lang="en-GB" altLang="en-US" sz="2400" b="1" dirty="0">
                <a:ea typeface="ＭＳ Ｐゴシック" pitchFamily="34" charset="-128"/>
              </a:rPr>
              <a:t>shared ownership structures</a:t>
            </a:r>
            <a:r>
              <a:rPr lang="en-GB" altLang="en-US" sz="2400" dirty="0">
                <a:ea typeface="ＭＳ Ｐゴシック" pitchFamily="34" charset="-128"/>
              </a:rPr>
              <a:t> have the added advantage of </a:t>
            </a:r>
            <a:r>
              <a:rPr lang="en-GB" altLang="en-US" sz="2400" b="1" dirty="0">
                <a:ea typeface="ＭＳ Ｐゴシック" pitchFamily="34" charset="-128"/>
              </a:rPr>
              <a:t>widening ownership of wealth</a:t>
            </a:r>
            <a:r>
              <a:rPr lang="en-GB" altLang="en-US" sz="2400" dirty="0">
                <a:ea typeface="ＭＳ Ｐゴシック" pitchFamily="34" charset="-128"/>
              </a:rPr>
              <a:t> even further, by </a:t>
            </a:r>
            <a:r>
              <a:rPr lang="en-GB" altLang="en-US" sz="2400" b="1" dirty="0">
                <a:ea typeface="ＭＳ Ｐゴシック" pitchFamily="34" charset="-128"/>
              </a:rPr>
              <a:t>passing profits directly on to workers, consumers or citizens</a:t>
            </a:r>
            <a:r>
              <a:rPr lang="en-GB" altLang="en-US" sz="2400" dirty="0">
                <a:ea typeface="ＭＳ Ｐゴシック" pitchFamily="34" charset="-128"/>
              </a:rPr>
              <a:t>.</a:t>
            </a:r>
          </a:p>
          <a:p>
            <a:pPr algn="l"/>
            <a:endParaRPr lang="en-GB" altLang="en-US" sz="2400" dirty="0">
              <a:ea typeface="ＭＳ Ｐゴシック" pitchFamily="34" charset="-128"/>
            </a:endParaRPr>
          </a:p>
          <a:p>
            <a:pPr algn="l"/>
            <a:r>
              <a:rPr lang="en-GB" altLang="en-US" sz="2400" dirty="0">
                <a:ea typeface="ＭＳ Ｐゴシック" pitchFamily="34" charset="-128"/>
              </a:rPr>
              <a:t>Examples of this include: -</a:t>
            </a:r>
          </a:p>
          <a:p>
            <a:pPr marL="342900" indent="-342900" algn="l">
              <a:buFont typeface="Arial" panose="020B0604020202020204" pitchFamily="34" charset="0"/>
              <a:buChar char="•"/>
            </a:pPr>
            <a:r>
              <a:rPr lang="en-GB" altLang="en-US" sz="2400" dirty="0">
                <a:ea typeface="ＭＳ Ｐゴシック" pitchFamily="34" charset="-128"/>
              </a:rPr>
              <a:t>worker-owned co-operatives</a:t>
            </a:r>
          </a:p>
          <a:p>
            <a:pPr marL="342900" indent="-342900" algn="l">
              <a:buFont typeface="Arial" panose="020B0604020202020204" pitchFamily="34" charset="0"/>
              <a:buChar char="•"/>
            </a:pPr>
            <a:r>
              <a:rPr lang="en-GB" altLang="en-US" sz="2400" dirty="0">
                <a:ea typeface="ＭＳ Ｐゴシック" pitchFamily="34" charset="-128"/>
              </a:rPr>
              <a:t>mutuals</a:t>
            </a:r>
          </a:p>
          <a:p>
            <a:pPr marL="342900" indent="-342900" algn="l">
              <a:buFont typeface="Arial" panose="020B0604020202020204" pitchFamily="34" charset="0"/>
              <a:buChar char="•"/>
            </a:pPr>
            <a:r>
              <a:rPr lang="en-GB" altLang="en-US" sz="2400" dirty="0">
                <a:ea typeface="ＭＳ Ｐゴシック" pitchFamily="34" charset="-128"/>
              </a:rPr>
              <a:t>community businesses</a:t>
            </a:r>
          </a:p>
          <a:p>
            <a:pPr marL="342900" indent="-342900" algn="l">
              <a:buFont typeface="Arial" panose="020B0604020202020204" pitchFamily="34" charset="0"/>
              <a:buChar char="•"/>
            </a:pPr>
            <a:endParaRPr lang="en-GB" altLang="en-US" dirty="0">
              <a:ea typeface="ＭＳ Ｐゴシック" pitchFamily="34" charset="-128"/>
            </a:endParaRPr>
          </a:p>
          <a:p>
            <a:pPr algn="l"/>
            <a:r>
              <a:rPr lang="en-GB" altLang="en-US" sz="2400" dirty="0">
                <a:ea typeface="ＭＳ Ｐゴシック" pitchFamily="34" charset="-128"/>
              </a:rPr>
              <a:t>By baking all of these elements and the following ones into our economies as early on as possible, we can mitigate the need for ‘failure demand’, e.g., spending a lot of money to fix problems created </a:t>
            </a:r>
            <a:r>
              <a:rPr lang="en-GB" altLang="en-US" dirty="0">
                <a:ea typeface="ＭＳ Ｐゴシック" pitchFamily="34" charset="-128"/>
              </a:rPr>
              <a:t>by inequality.</a:t>
            </a:r>
            <a:endParaRPr lang="en-GB" altLang="en-US" sz="2400" dirty="0">
              <a:ea typeface="ＭＳ Ｐゴシック" pitchFamily="34" charset="-128"/>
            </a:endParaRPr>
          </a:p>
        </p:txBody>
      </p:sp>
    </p:spTree>
    <p:extLst>
      <p:ext uri="{BB962C8B-B14F-4D97-AF65-F5344CB8AC3E}">
        <p14:creationId xmlns:p14="http://schemas.microsoft.com/office/powerpoint/2010/main" val="208238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9B576E-1F81-688A-9A47-0211CD537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B316E-65EE-B233-FD75-622828A6A046}"/>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Components of an inclusive wellbeing economy</a:t>
            </a:r>
          </a:p>
        </p:txBody>
      </p:sp>
      <p:sp>
        <p:nvSpPr>
          <p:cNvPr id="5" name="Subtitle 2">
            <a:extLst>
              <a:ext uri="{FF2B5EF4-FFF2-40B4-BE49-F238E27FC236}">
                <a16:creationId xmlns:a16="http://schemas.microsoft.com/office/drawing/2014/main" id="{EB172FC8-E246-FE48-6583-A4FDA1B7C56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ea typeface="ＭＳ Ｐゴシック" pitchFamily="34" charset="-128"/>
              </a:rPr>
              <a:t>There are many different ingredients that can help to support inclusive wellbeing economies. Which ones you focus on will depend on your local context.</a:t>
            </a:r>
          </a:p>
          <a:p>
            <a:pPr algn="l"/>
            <a:endParaRPr lang="en-GB" altLang="en-US" sz="2200" dirty="0">
              <a:ea typeface="ＭＳ Ｐゴシック" pitchFamily="34" charset="-128"/>
            </a:endParaRPr>
          </a:p>
          <a:p>
            <a:pPr marL="342900" indent="-342900" algn="l">
              <a:buFont typeface="Arial" panose="020B0604020202020204" pitchFamily="34" charset="0"/>
              <a:buChar char="•"/>
            </a:pPr>
            <a:r>
              <a:rPr lang="en-GB" altLang="en-US" sz="2200" dirty="0">
                <a:ea typeface="ＭＳ Ｐゴシック" pitchFamily="34" charset="-128"/>
              </a:rPr>
              <a:t>Strong anchor institutions and networks</a:t>
            </a:r>
          </a:p>
          <a:p>
            <a:pPr marL="342900" indent="-342900" algn="l">
              <a:buFont typeface="Arial" panose="020B0604020202020204" pitchFamily="34" charset="0"/>
              <a:buChar char="•"/>
            </a:pPr>
            <a:r>
              <a:rPr lang="en-GB" altLang="en-US" sz="2200" dirty="0">
                <a:ea typeface="ＭＳ Ｐゴシック" pitchFamily="34" charset="-128"/>
              </a:rPr>
              <a:t>Community wealth building</a:t>
            </a:r>
          </a:p>
          <a:p>
            <a:pPr marL="342900" indent="-342900" algn="l">
              <a:buFont typeface="Arial" panose="020B0604020202020204" pitchFamily="34" charset="0"/>
              <a:buChar char="•"/>
            </a:pPr>
            <a:r>
              <a:rPr lang="en-GB" altLang="en-US" sz="2200" dirty="0">
                <a:ea typeface="ＭＳ Ｐゴシック" pitchFamily="34" charset="-128"/>
              </a:rPr>
              <a:t>Community banking</a:t>
            </a:r>
          </a:p>
          <a:p>
            <a:pPr marL="342900" indent="-342900" algn="l">
              <a:buFont typeface="Arial" panose="020B0604020202020204" pitchFamily="34" charset="0"/>
              <a:buChar char="•"/>
            </a:pPr>
            <a:r>
              <a:rPr lang="en-GB" altLang="en-US" sz="2200" dirty="0">
                <a:ea typeface="ＭＳ Ｐゴシック" pitchFamily="34" charset="-128"/>
              </a:rPr>
              <a:t>Community safety</a:t>
            </a:r>
          </a:p>
          <a:p>
            <a:pPr marL="342900" indent="-342900" algn="l">
              <a:buFont typeface="Arial" panose="020B0604020202020204" pitchFamily="34" charset="0"/>
              <a:buChar char="•"/>
            </a:pPr>
            <a:r>
              <a:rPr lang="en-GB" altLang="en-US" sz="2200" dirty="0">
                <a:ea typeface="ＭＳ Ｐゴシック" pitchFamily="34" charset="-128"/>
              </a:rPr>
              <a:t>Diverse range of local institutions, organisations and businesses</a:t>
            </a:r>
          </a:p>
          <a:p>
            <a:pPr marL="342900" indent="-342900" algn="l">
              <a:buFont typeface="Arial" panose="020B0604020202020204" pitchFamily="34" charset="0"/>
              <a:buChar char="•"/>
            </a:pPr>
            <a:r>
              <a:rPr lang="en-GB" altLang="en-US" sz="2200" dirty="0">
                <a:ea typeface="ＭＳ Ｐゴシック" pitchFamily="34" charset="-128"/>
              </a:rPr>
              <a:t>Fair work schemes to support ‘good work’</a:t>
            </a:r>
          </a:p>
          <a:p>
            <a:pPr marL="342900" indent="-342900" algn="l">
              <a:buFont typeface="Arial" panose="020B0604020202020204" pitchFamily="34" charset="0"/>
              <a:buChar char="•"/>
            </a:pPr>
            <a:r>
              <a:rPr lang="en-GB" altLang="en-US" sz="2200" dirty="0">
                <a:ea typeface="ＭＳ Ｐゴシック" pitchFamily="34" charset="-128"/>
              </a:rPr>
              <a:t>Offers to support good workplace wellbeing</a:t>
            </a:r>
          </a:p>
          <a:p>
            <a:pPr marL="342900" indent="-342900" algn="l">
              <a:buFont typeface="Arial" panose="020B0604020202020204" pitchFamily="34" charset="0"/>
              <a:buChar char="•"/>
            </a:pPr>
            <a:r>
              <a:rPr lang="en-GB" altLang="en-US" sz="2200" dirty="0">
                <a:ea typeface="ＭＳ Ｐゴシック" pitchFamily="34" charset="-128"/>
              </a:rPr>
              <a:t>Focus on education and skills</a:t>
            </a:r>
          </a:p>
          <a:p>
            <a:pPr marL="342900" indent="-342900" algn="l">
              <a:buFont typeface="Arial" panose="020B0604020202020204" pitchFamily="34" charset="0"/>
              <a:buChar char="•"/>
            </a:pPr>
            <a:r>
              <a:rPr lang="en-GB" altLang="en-US" sz="2200" dirty="0">
                <a:ea typeface="ＭＳ Ｐゴシック" pitchFamily="34" charset="-128"/>
              </a:rPr>
              <a:t>Valuing and supporting volunteering</a:t>
            </a:r>
          </a:p>
          <a:p>
            <a:pPr algn="l"/>
            <a:endParaRPr lang="en-GB" altLang="en-US" sz="2400" dirty="0">
              <a:ea typeface="ＭＳ Ｐゴシック" pitchFamily="34" charset="-128"/>
            </a:endParaRPr>
          </a:p>
        </p:txBody>
      </p:sp>
    </p:spTree>
    <p:extLst>
      <p:ext uri="{BB962C8B-B14F-4D97-AF65-F5344CB8AC3E}">
        <p14:creationId xmlns:p14="http://schemas.microsoft.com/office/powerpoint/2010/main" val="187340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9CB6EA-56B6-590F-5403-5A8254A26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2D85D-BC57-BA43-6204-C70C5CA8A0F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Different models, same principles</a:t>
            </a:r>
          </a:p>
        </p:txBody>
      </p:sp>
      <p:pic>
        <p:nvPicPr>
          <p:cNvPr id="4" name="Picture 3">
            <a:extLst>
              <a:ext uri="{FF2B5EF4-FFF2-40B4-BE49-F238E27FC236}">
                <a16:creationId xmlns:a16="http://schemas.microsoft.com/office/drawing/2014/main" id="{880DE51A-1BC3-E26F-88A9-0AC2408DBD93}"/>
              </a:ext>
            </a:extLst>
          </p:cNvPr>
          <p:cNvPicPr>
            <a:picLocks noChangeAspect="1"/>
          </p:cNvPicPr>
          <p:nvPr/>
        </p:nvPicPr>
        <p:blipFill>
          <a:blip r:embed="rId3"/>
          <a:stretch>
            <a:fillRect/>
          </a:stretch>
        </p:blipFill>
        <p:spPr>
          <a:xfrm>
            <a:off x="6096000" y="939800"/>
            <a:ext cx="5708756" cy="5582480"/>
          </a:xfrm>
          <a:prstGeom prst="rect">
            <a:avLst/>
          </a:prstGeom>
        </p:spPr>
      </p:pic>
      <p:sp>
        <p:nvSpPr>
          <p:cNvPr id="6" name="TextBox 5">
            <a:extLst>
              <a:ext uri="{FF2B5EF4-FFF2-40B4-BE49-F238E27FC236}">
                <a16:creationId xmlns:a16="http://schemas.microsoft.com/office/drawing/2014/main" id="{37E5A816-E5A3-752F-DAAA-96930DCA47D2}"/>
              </a:ext>
            </a:extLst>
          </p:cNvPr>
          <p:cNvSpPr txBox="1"/>
          <p:nvPr/>
        </p:nvSpPr>
        <p:spPr>
          <a:xfrm>
            <a:off x="685799" y="1192194"/>
            <a:ext cx="4793673" cy="5262979"/>
          </a:xfrm>
          <a:prstGeom prst="rect">
            <a:avLst/>
          </a:prstGeom>
          <a:noFill/>
        </p:spPr>
        <p:txBody>
          <a:bodyPr wrap="square" rtlCol="0">
            <a:spAutoFit/>
          </a:bodyPr>
          <a:lstStyle/>
          <a:p>
            <a:r>
              <a:rPr lang="en-GB" sz="2400" dirty="0"/>
              <a:t>There are a multitude of different concepts and models that align with or are utilised by inclusive wellbeing economies.</a:t>
            </a:r>
          </a:p>
          <a:p>
            <a:endParaRPr lang="en-GB" sz="2400" dirty="0"/>
          </a:p>
          <a:p>
            <a:r>
              <a:rPr lang="en-GB" sz="2400" dirty="0"/>
              <a:t>This may seem confusing at first, but all of these models are largely complementary in terms of their values and there is significant overlap between them. </a:t>
            </a:r>
          </a:p>
          <a:p>
            <a:endParaRPr lang="en-GB" sz="2400" dirty="0"/>
          </a:p>
          <a:p>
            <a:r>
              <a:rPr lang="en-GB" sz="2400" dirty="0"/>
              <a:t>They are essentially </a:t>
            </a:r>
            <a:r>
              <a:rPr lang="en-GB" sz="2400" b="1" dirty="0"/>
              <a:t>slightly different ways of thinking about the same kinds of things</a:t>
            </a:r>
            <a:r>
              <a:rPr lang="en-GB" sz="2400" dirty="0"/>
              <a:t>.</a:t>
            </a:r>
          </a:p>
        </p:txBody>
      </p:sp>
    </p:spTree>
    <p:extLst>
      <p:ext uri="{BB962C8B-B14F-4D97-AF65-F5344CB8AC3E}">
        <p14:creationId xmlns:p14="http://schemas.microsoft.com/office/powerpoint/2010/main" val="226296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13096C-059D-F582-1526-007BA828829D}"/>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49F27B2F-9C1D-A701-AAF7-ADA5B64C906C}"/>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5B20F46-81C3-7C0E-5C45-0BF40F987AD7}"/>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0E018E46-1FCD-4AB8-0414-DCB0166E4E05}"/>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Why do inclusive wellbeing economies matter?</a:t>
            </a:r>
          </a:p>
        </p:txBody>
      </p:sp>
      <p:pic>
        <p:nvPicPr>
          <p:cNvPr id="3" name="Picture 2" descr="A green and white logo&#10;&#10;Description automatically generated">
            <a:extLst>
              <a:ext uri="{FF2B5EF4-FFF2-40B4-BE49-F238E27FC236}">
                <a16:creationId xmlns:a16="http://schemas.microsoft.com/office/drawing/2014/main" id="{243EB5FB-CB65-567D-27E5-6316DA7D7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29204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FE3832-0C44-A570-5405-DAA5899EC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C03B-D586-3A5E-6F62-312C669E8311}"/>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Why does it matter? So what?</a:t>
            </a:r>
          </a:p>
        </p:txBody>
      </p:sp>
      <p:sp>
        <p:nvSpPr>
          <p:cNvPr id="5" name="Subtitle 2">
            <a:extLst>
              <a:ext uri="{FF2B5EF4-FFF2-40B4-BE49-F238E27FC236}">
                <a16:creationId xmlns:a16="http://schemas.microsoft.com/office/drawing/2014/main" id="{6F00765C-6BAE-C910-F7F4-E6DE4E80C8B2}"/>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Our current economic systems </a:t>
            </a:r>
            <a:r>
              <a:rPr lang="en-GB" altLang="en-US" b="1" dirty="0">
                <a:ea typeface="ＭＳ Ｐゴシック" pitchFamily="34" charset="-128"/>
              </a:rPr>
              <a:t>distribute wealth and resources unequally</a:t>
            </a:r>
            <a:r>
              <a:rPr lang="en-GB" altLang="en-US" dirty="0">
                <a:ea typeface="ＭＳ Ｐゴシック" pitchFamily="34" charset="-128"/>
              </a:rPr>
              <a:t>, and this leads to </a:t>
            </a:r>
            <a:r>
              <a:rPr lang="en-GB" altLang="en-US" b="1" dirty="0">
                <a:ea typeface="ＭＳ Ｐゴシック" pitchFamily="34" charset="-128"/>
              </a:rPr>
              <a:t>significant inequalities in wealth</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They are also placing </a:t>
            </a:r>
            <a:r>
              <a:rPr lang="en-GB" altLang="en-US" b="1" dirty="0">
                <a:ea typeface="ＭＳ Ｐゴシック" pitchFamily="34" charset="-128"/>
              </a:rPr>
              <a:t>unsustainable strain on the natural world</a:t>
            </a:r>
            <a:r>
              <a:rPr lang="en-GB" altLang="en-US" dirty="0">
                <a:ea typeface="ＭＳ Ｐゴシック" pitchFamily="34" charset="-128"/>
              </a:rPr>
              <a:t>, which is </a:t>
            </a:r>
            <a:r>
              <a:rPr lang="en-GB" altLang="en-US" b="1" dirty="0">
                <a:ea typeface="ＭＳ Ｐゴシック" pitchFamily="34" charset="-128"/>
              </a:rPr>
              <a:t>exacerbating climate change</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All of this then has considerable impacts on the </a:t>
            </a:r>
            <a:r>
              <a:rPr lang="en-GB" altLang="en-US" b="1" dirty="0">
                <a:ea typeface="ＭＳ Ｐゴシック" pitchFamily="34" charset="-128"/>
              </a:rPr>
              <a:t>health and wellbeing</a:t>
            </a:r>
            <a:r>
              <a:rPr lang="en-GB" altLang="en-US" dirty="0">
                <a:ea typeface="ＭＳ Ｐゴシック" pitchFamily="34" charset="-128"/>
              </a:rPr>
              <a:t> of our local populations and leads to </a:t>
            </a:r>
            <a:r>
              <a:rPr lang="en-GB" altLang="en-US" b="1" dirty="0">
                <a:ea typeface="ＭＳ Ｐゴシック" pitchFamily="34" charset="-128"/>
              </a:rPr>
              <a:t>substantial health inequalities</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Whichever way you look at it (e.g., from a climate, health or social justice perspective), the current system is </a:t>
            </a:r>
            <a:r>
              <a:rPr lang="en-GB" altLang="en-US" b="1" dirty="0">
                <a:ea typeface="ＭＳ Ｐゴシック" pitchFamily="34" charset="-128"/>
              </a:rPr>
              <a:t>not working well for us as a collective</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Working towards inclusive wellbeing economies allow us to </a:t>
            </a:r>
            <a:r>
              <a:rPr lang="en-GB" altLang="en-US" b="1" dirty="0">
                <a:ea typeface="ＭＳ Ｐゴシック" pitchFamily="34" charset="-128"/>
              </a:rPr>
              <a:t>rebalance how our economies work</a:t>
            </a:r>
            <a:r>
              <a:rPr lang="en-GB" altLang="en-US" dirty="0">
                <a:ea typeface="ＭＳ Ｐゴシック" pitchFamily="34" charset="-128"/>
              </a:rPr>
              <a:t>, to </a:t>
            </a:r>
            <a:r>
              <a:rPr lang="en-GB" altLang="en-US" b="1" dirty="0">
                <a:ea typeface="ＭＳ Ｐゴシック" pitchFamily="34" charset="-128"/>
              </a:rPr>
              <a:t>prevent these negative impacts</a:t>
            </a:r>
            <a:r>
              <a:rPr lang="en-GB" altLang="en-US" dirty="0">
                <a:ea typeface="ＭＳ Ｐゴシック" pitchFamily="34" charset="-128"/>
              </a:rPr>
              <a:t> and to </a:t>
            </a:r>
            <a:r>
              <a:rPr lang="en-GB" altLang="en-US" b="1" dirty="0">
                <a:ea typeface="ＭＳ Ｐゴシック" pitchFamily="34" charset="-128"/>
              </a:rPr>
              <a:t>escape the trap</a:t>
            </a:r>
            <a:r>
              <a:rPr lang="en-GB" altLang="en-US" dirty="0">
                <a:ea typeface="ＭＳ Ｐゴシック" pitchFamily="34" charset="-128"/>
              </a:rPr>
              <a:t> of </a:t>
            </a:r>
            <a:r>
              <a:rPr lang="en-GB" altLang="en-US" b="1" dirty="0">
                <a:ea typeface="ＭＳ Ｐゴシック" pitchFamily="34" charset="-128"/>
              </a:rPr>
              <a:t>spending money to fix them after they occur</a:t>
            </a:r>
            <a:r>
              <a:rPr lang="en-GB" altLang="en-US" dirty="0">
                <a:ea typeface="ＭＳ Ｐゴシック" pitchFamily="34" charset="-128"/>
              </a:rPr>
              <a:t>.</a:t>
            </a:r>
          </a:p>
        </p:txBody>
      </p:sp>
    </p:spTree>
    <p:extLst>
      <p:ext uri="{BB962C8B-B14F-4D97-AF65-F5344CB8AC3E}">
        <p14:creationId xmlns:p14="http://schemas.microsoft.com/office/powerpoint/2010/main" val="59230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53AF94-34F4-64DE-DF73-5F67352F5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25515-D4F3-C1A8-2243-FC828DB6F43A}"/>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Why does it matter? So what?</a:t>
            </a:r>
          </a:p>
        </p:txBody>
      </p:sp>
      <p:sp>
        <p:nvSpPr>
          <p:cNvPr id="5" name="Subtitle 2">
            <a:extLst>
              <a:ext uri="{FF2B5EF4-FFF2-40B4-BE49-F238E27FC236}">
                <a16:creationId xmlns:a16="http://schemas.microsoft.com/office/drawing/2014/main" id="{D0DA093B-937D-AF5E-B546-581D0DA1305D}"/>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We are increasingly seeing the impacts of this in all of our daily lives and work, for example: -</a:t>
            </a:r>
          </a:p>
          <a:p>
            <a:pPr marL="342900" indent="-342900" algn="l">
              <a:buFont typeface="Arial" panose="020B0604020202020204" pitchFamily="34" charset="0"/>
              <a:buChar char="•"/>
            </a:pPr>
            <a:r>
              <a:rPr lang="en-GB" altLang="en-US" dirty="0">
                <a:ea typeface="ＭＳ Ｐゴシック" pitchFamily="34" charset="-128"/>
              </a:rPr>
              <a:t>Work increasingly treats employees as </a:t>
            </a:r>
            <a:r>
              <a:rPr lang="en-GB" altLang="en-US" b="1" dirty="0">
                <a:ea typeface="ＭＳ Ｐゴシック" pitchFamily="34" charset="-128"/>
              </a:rPr>
              <a:t>on demand, disposable inputs</a:t>
            </a:r>
            <a:r>
              <a:rPr lang="en-GB" altLang="en-US" dirty="0">
                <a:ea typeface="ＭＳ Ｐゴシック" pitchFamily="34" charset="-128"/>
              </a:rPr>
              <a:t> and </a:t>
            </a:r>
            <a:r>
              <a:rPr lang="en-GB" altLang="en-US" b="1" dirty="0">
                <a:ea typeface="ＭＳ Ｐゴシック" pitchFamily="34" charset="-128"/>
              </a:rPr>
              <a:t>a cost to be minimised</a:t>
            </a:r>
            <a:r>
              <a:rPr lang="en-GB" altLang="en-US" dirty="0">
                <a:ea typeface="ＭＳ Ｐゴシック" pitchFamily="34" charset="-128"/>
              </a:rPr>
              <a:t> (rather than </a:t>
            </a:r>
            <a:r>
              <a:rPr lang="en-GB" altLang="en-US" b="1" dirty="0">
                <a:ea typeface="ＭＳ Ｐゴシック" pitchFamily="34" charset="-128"/>
              </a:rPr>
              <a:t>assets to be supported and nurtured</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This is leading to </a:t>
            </a:r>
            <a:r>
              <a:rPr lang="en-GB" altLang="en-US" b="1" dirty="0">
                <a:ea typeface="ＭＳ Ｐゴシック" pitchFamily="34" charset="-128"/>
              </a:rPr>
              <a:t>more people being unwell</a:t>
            </a:r>
            <a:r>
              <a:rPr lang="en-GB" altLang="en-US" dirty="0">
                <a:ea typeface="ＭＳ Ｐゴシック" pitchFamily="34" charset="-128"/>
              </a:rPr>
              <a:t>, reflected in the growing number of people of working age who are </a:t>
            </a:r>
            <a:r>
              <a:rPr lang="en-GB" altLang="en-US" b="1" dirty="0">
                <a:ea typeface="ＭＳ Ｐゴシック" pitchFamily="34" charset="-128"/>
              </a:rPr>
              <a:t>economically inactive due to long term illness</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Local economies are </a:t>
            </a:r>
            <a:r>
              <a:rPr lang="en-GB" altLang="en-US" b="1" dirty="0">
                <a:ea typeface="ＭＳ Ｐゴシック" pitchFamily="34" charset="-128"/>
              </a:rPr>
              <a:t>losing their workforce to ill health</a:t>
            </a:r>
            <a:r>
              <a:rPr lang="en-GB" altLang="en-US" dirty="0">
                <a:ea typeface="ＭＳ Ｐゴシック" pitchFamily="34" charset="-128"/>
              </a:rPr>
              <a:t> at a time when there are labour shortages, resulting in </a:t>
            </a:r>
            <a:r>
              <a:rPr lang="en-GB" altLang="en-US" b="1" dirty="0">
                <a:ea typeface="ＭＳ Ｐゴシック" pitchFamily="34" charset="-128"/>
              </a:rPr>
              <a:t>less </a:t>
            </a:r>
            <a:r>
              <a:rPr lang="en-GB" altLang="en-US" b="1">
                <a:ea typeface="ＭＳ Ｐゴシック" pitchFamily="34" charset="-128"/>
              </a:rPr>
              <a:t>wealth when </a:t>
            </a:r>
            <a:r>
              <a:rPr lang="en-GB" altLang="en-US" b="1" dirty="0">
                <a:ea typeface="ＭＳ Ｐゴシック" pitchFamily="34" charset="-128"/>
              </a:rPr>
              <a:t>more is needed</a:t>
            </a:r>
            <a:r>
              <a:rPr lang="en-GB" altLang="en-US" dirty="0">
                <a:ea typeface="ＭＳ Ｐゴシック" pitchFamily="34" charset="-128"/>
              </a:rPr>
              <a:t>.</a:t>
            </a:r>
          </a:p>
          <a:p>
            <a:pPr marL="342900" indent="-342900" algn="l">
              <a:buFont typeface="Arial" panose="020B0604020202020204" pitchFamily="34" charset="0"/>
              <a:buChar char="•"/>
            </a:pPr>
            <a:r>
              <a:rPr lang="en-GB" altLang="en-US" dirty="0">
                <a:ea typeface="ＭＳ Ｐゴシック" pitchFamily="34" charset="-128"/>
              </a:rPr>
              <a:t>All of this </a:t>
            </a:r>
            <a:r>
              <a:rPr lang="en-GB" altLang="en-US" b="1" dirty="0">
                <a:ea typeface="ＭＳ Ｐゴシック" pitchFamily="34" charset="-128"/>
              </a:rPr>
              <a:t>exacerbates existing inequalities</a:t>
            </a:r>
            <a:r>
              <a:rPr lang="en-GB" altLang="en-US" dirty="0">
                <a:ea typeface="ＭＳ Ｐゴシック" pitchFamily="34" charset="-128"/>
              </a:rPr>
              <a:t>, </a:t>
            </a:r>
            <a:r>
              <a:rPr lang="en-GB" altLang="en-US" b="1" dirty="0">
                <a:ea typeface="ＭＳ Ｐゴシック" pitchFamily="34" charset="-128"/>
              </a:rPr>
              <a:t>stifles local economies</a:t>
            </a:r>
            <a:r>
              <a:rPr lang="en-GB" altLang="en-US" dirty="0">
                <a:ea typeface="ＭＳ Ｐゴシック" pitchFamily="34" charset="-128"/>
              </a:rPr>
              <a:t> and </a:t>
            </a:r>
            <a:r>
              <a:rPr lang="en-GB" altLang="en-US" b="1" dirty="0">
                <a:ea typeface="ＭＳ Ｐゴシック" pitchFamily="34" charset="-128"/>
              </a:rPr>
              <a:t>disempowers local communities</a:t>
            </a:r>
            <a:r>
              <a:rPr lang="en-GB" altLang="en-US" dirty="0">
                <a:ea typeface="ＭＳ Ｐゴシック" pitchFamily="34" charset="-128"/>
              </a:rPr>
              <a:t>.</a:t>
            </a:r>
          </a:p>
        </p:txBody>
      </p:sp>
    </p:spTree>
    <p:extLst>
      <p:ext uri="{BB962C8B-B14F-4D97-AF65-F5344CB8AC3E}">
        <p14:creationId xmlns:p14="http://schemas.microsoft.com/office/powerpoint/2010/main" val="28093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86A3C6-92F8-C7A3-C3E7-BE38745C8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0DA05-4E31-B810-AC25-C2241FB4D9B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Why does it matter to public health?</a:t>
            </a:r>
          </a:p>
        </p:txBody>
      </p:sp>
      <p:sp>
        <p:nvSpPr>
          <p:cNvPr id="5" name="Subtitle 2">
            <a:extLst>
              <a:ext uri="{FF2B5EF4-FFF2-40B4-BE49-F238E27FC236}">
                <a16:creationId xmlns:a16="http://schemas.microsoft.com/office/drawing/2014/main" id="{DBCAB3BF-ED2B-3137-0C28-F9150F766AC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Wealth and health are inextricably linked. How our economies run and distribute wealth and resources impacts on health.</a:t>
            </a:r>
          </a:p>
          <a:p>
            <a:pPr marL="342900" indent="-342900" algn="l">
              <a:buFont typeface="Arial" panose="020B0604020202020204" pitchFamily="34" charset="0"/>
              <a:buChar char="•"/>
            </a:pPr>
            <a:r>
              <a:rPr lang="en-GB" altLang="en-US" dirty="0">
                <a:ea typeface="ＭＳ Ｐゴシック" pitchFamily="34" charset="-128"/>
              </a:rPr>
              <a:t>The current economic system is leading to massive inequalities in the distribution of wealth and resources, which is in turn leading to inequalities in health.</a:t>
            </a:r>
          </a:p>
          <a:p>
            <a:pPr marL="342900" indent="-342900" algn="l">
              <a:buFont typeface="Arial" panose="020B0604020202020204" pitchFamily="34" charset="0"/>
              <a:buChar char="•"/>
            </a:pPr>
            <a:r>
              <a:rPr lang="en-GB" altLang="en-US" dirty="0">
                <a:ea typeface="ＭＳ Ｐゴシック" pitchFamily="34" charset="-128"/>
              </a:rPr>
              <a:t>Prioritising inclusive wellbeing economies is an opportunity to address many of the fundamental causes of these inequalities by: -</a:t>
            </a:r>
          </a:p>
          <a:p>
            <a:pPr algn="l"/>
            <a:r>
              <a:rPr lang="en-GB" altLang="en-US" dirty="0">
                <a:ea typeface="ＭＳ Ｐゴシック" pitchFamily="34" charset="-128"/>
              </a:rPr>
              <a:t>	- Positively impacting the conditions people live in </a:t>
            </a:r>
          </a:p>
          <a:p>
            <a:pPr algn="l"/>
            <a:r>
              <a:rPr lang="en-GB" altLang="en-US" dirty="0">
                <a:ea typeface="ＭＳ Ｐゴシック" pitchFamily="34" charset="-128"/>
              </a:rPr>
              <a:t>	- Increasing wealth in places and ensuring people have fair access to it</a:t>
            </a:r>
          </a:p>
          <a:p>
            <a:pPr algn="l"/>
            <a:r>
              <a:rPr lang="en-GB" altLang="en-US" dirty="0">
                <a:ea typeface="ＭＳ Ｐゴシック" pitchFamily="34" charset="-128"/>
              </a:rPr>
              <a:t>	- Improving social justice for all</a:t>
            </a:r>
          </a:p>
          <a:p>
            <a:pPr algn="l"/>
            <a:r>
              <a:rPr lang="en-GB" altLang="en-US" dirty="0">
                <a:ea typeface="ＭＳ Ｐゴシック" pitchFamily="34" charset="-128"/>
              </a:rPr>
              <a:t>	- Ensuring that wealth is not generated from harmful industries</a:t>
            </a:r>
          </a:p>
          <a:p>
            <a:pPr algn="l"/>
            <a:r>
              <a:rPr lang="en-GB" altLang="en-US" dirty="0">
                <a:ea typeface="ＭＳ Ｐゴシック" pitchFamily="34" charset="-128"/>
              </a:rPr>
              <a:t>	- Ensuring that economic growth is environmentally sustainable</a:t>
            </a:r>
          </a:p>
        </p:txBody>
      </p:sp>
    </p:spTree>
    <p:extLst>
      <p:ext uri="{BB962C8B-B14F-4D97-AF65-F5344CB8AC3E}">
        <p14:creationId xmlns:p14="http://schemas.microsoft.com/office/powerpoint/2010/main" val="380813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Contents</a:t>
            </a:r>
          </a:p>
        </p:txBody>
      </p:sp>
      <p:sp>
        <p:nvSpPr>
          <p:cNvPr id="5" name="Subtitle 2"/>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GB" dirty="0"/>
              <a:t>What are inclusive wellbeing economies?</a:t>
            </a:r>
          </a:p>
          <a:p>
            <a:pPr algn="l">
              <a:spcAft>
                <a:spcPts val="600"/>
              </a:spcAft>
            </a:pPr>
            <a:r>
              <a:rPr lang="en-GB" dirty="0"/>
              <a:t>What do inclusive wellbeing economies look like in practice?</a:t>
            </a:r>
          </a:p>
          <a:p>
            <a:pPr algn="l">
              <a:spcAft>
                <a:spcPts val="600"/>
              </a:spcAft>
            </a:pPr>
            <a:r>
              <a:rPr lang="en-GB" dirty="0"/>
              <a:t>Why do inclusive wellbeing economies matter?</a:t>
            </a:r>
          </a:p>
          <a:p>
            <a:pPr algn="l">
              <a:spcAft>
                <a:spcPts val="600"/>
              </a:spcAft>
            </a:pPr>
            <a:r>
              <a:rPr lang="en-GB" dirty="0"/>
              <a:t>How can you get started with inclusive wellbeing economies?</a:t>
            </a:r>
          </a:p>
          <a:p>
            <a:pPr algn="l">
              <a:spcAft>
                <a:spcPts val="600"/>
              </a:spcAft>
            </a:pPr>
            <a:r>
              <a:rPr lang="en-GB" dirty="0"/>
              <a:t>Resources on inclusive wellbeing economies</a:t>
            </a:r>
          </a:p>
        </p:txBody>
      </p:sp>
    </p:spTree>
    <p:extLst>
      <p:ext uri="{BB962C8B-B14F-4D97-AF65-F5344CB8AC3E}">
        <p14:creationId xmlns:p14="http://schemas.microsoft.com/office/powerpoint/2010/main" val="50927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B6E364-D082-23BD-96A7-E6FA67837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344C7-0CC9-8DB4-F803-2AF68A6A60D1}"/>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Why does it matter to public health?</a:t>
            </a:r>
          </a:p>
        </p:txBody>
      </p:sp>
      <p:sp>
        <p:nvSpPr>
          <p:cNvPr id="5" name="Subtitle 2">
            <a:extLst>
              <a:ext uri="{FF2B5EF4-FFF2-40B4-BE49-F238E27FC236}">
                <a16:creationId xmlns:a16="http://schemas.microsoft.com/office/drawing/2014/main" id="{CE864F67-60DE-AB77-63AC-73EE115B17A8}"/>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If we get this right, it will lead to: -</a:t>
            </a:r>
          </a:p>
          <a:p>
            <a:pPr algn="l"/>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Purpose for all irrespective of their circumstance.</a:t>
            </a:r>
          </a:p>
          <a:p>
            <a:pPr marL="342900" indent="-342900" algn="l">
              <a:buFont typeface="Arial" panose="020B0604020202020204" pitchFamily="34" charset="0"/>
              <a:buChar char="•"/>
            </a:pPr>
            <a:r>
              <a:rPr lang="en-GB" altLang="en-US" dirty="0">
                <a:ea typeface="ＭＳ Ｐゴシック" pitchFamily="34" charset="-128"/>
              </a:rPr>
              <a:t>Communities that provide for people and allow them to contribute.</a:t>
            </a:r>
          </a:p>
          <a:p>
            <a:pPr marL="342900" indent="-342900" algn="l">
              <a:buFont typeface="Arial" panose="020B0604020202020204" pitchFamily="34" charset="0"/>
              <a:buChar char="•"/>
            </a:pPr>
            <a:r>
              <a:rPr lang="en-GB" altLang="en-US" dirty="0">
                <a:ea typeface="ＭＳ Ｐゴシック" pitchFamily="34" charset="-128"/>
              </a:rPr>
              <a:t>Safer neighbourhoods where people trust and help each other and feel that they belong.</a:t>
            </a:r>
          </a:p>
          <a:p>
            <a:pPr marL="342900" indent="-342900" algn="l">
              <a:buFont typeface="Arial" panose="020B0604020202020204" pitchFamily="34" charset="0"/>
              <a:buChar char="•"/>
            </a:pPr>
            <a:r>
              <a:rPr lang="en-GB" altLang="en-US" dirty="0">
                <a:ea typeface="ＭＳ Ｐゴシック" pitchFamily="34" charset="-128"/>
              </a:rPr>
              <a:t>Fulfilling and fair work.</a:t>
            </a:r>
          </a:p>
          <a:p>
            <a:pPr marL="342900" indent="-342900" algn="l">
              <a:buFont typeface="Arial" panose="020B0604020202020204" pitchFamily="34" charset="0"/>
              <a:buChar char="•"/>
            </a:pPr>
            <a:r>
              <a:rPr lang="en-GB" altLang="en-US" dirty="0">
                <a:ea typeface="ＭＳ Ｐゴシック" pitchFamily="34" charset="-128"/>
              </a:rPr>
              <a:t>People having the income they need for a fulfilled life, with dignity, choice and control.</a:t>
            </a:r>
          </a:p>
          <a:p>
            <a:pPr marL="342900" indent="-342900" algn="l">
              <a:buFont typeface="Arial" panose="020B0604020202020204" pitchFamily="34" charset="0"/>
              <a:buChar char="•"/>
            </a:pPr>
            <a:r>
              <a:rPr lang="en-GB" altLang="en-US" dirty="0">
                <a:ea typeface="ＭＳ Ｐゴシック" pitchFamily="34" charset="-128"/>
              </a:rPr>
              <a:t>Improved health and wellbeing.</a:t>
            </a:r>
          </a:p>
        </p:txBody>
      </p:sp>
    </p:spTree>
    <p:extLst>
      <p:ext uri="{BB962C8B-B14F-4D97-AF65-F5344CB8AC3E}">
        <p14:creationId xmlns:p14="http://schemas.microsoft.com/office/powerpoint/2010/main" val="343407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359068-5ABB-9FE8-8366-A33761BC8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7465F-45F2-E3DD-7FA3-D101F4814C2F}"/>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A vicious cycle or a virtuous cycle?</a:t>
            </a:r>
          </a:p>
        </p:txBody>
      </p:sp>
      <p:pic>
        <p:nvPicPr>
          <p:cNvPr id="3" name="Picture 2" descr="A diagram of a balance scale&#10;&#10;Description automatically generated">
            <a:extLst>
              <a:ext uri="{FF2B5EF4-FFF2-40B4-BE49-F238E27FC236}">
                <a16:creationId xmlns:a16="http://schemas.microsoft.com/office/drawing/2014/main" id="{0F1135E3-38B5-E067-0A6B-15A073A5A661}"/>
              </a:ext>
            </a:extLst>
          </p:cNvPr>
          <p:cNvPicPr>
            <a:picLocks noChangeAspect="1"/>
          </p:cNvPicPr>
          <p:nvPr/>
        </p:nvPicPr>
        <p:blipFill>
          <a:blip r:embed="rId3"/>
          <a:stretch>
            <a:fillRect/>
          </a:stretch>
        </p:blipFill>
        <p:spPr>
          <a:xfrm>
            <a:off x="2591855" y="1210369"/>
            <a:ext cx="7008289" cy="5647631"/>
          </a:xfrm>
          <a:prstGeom prst="rect">
            <a:avLst/>
          </a:prstGeom>
        </p:spPr>
      </p:pic>
    </p:spTree>
    <p:extLst>
      <p:ext uri="{BB962C8B-B14F-4D97-AF65-F5344CB8AC3E}">
        <p14:creationId xmlns:p14="http://schemas.microsoft.com/office/powerpoint/2010/main" val="115977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D37DAC-1F4A-4FBF-C2F5-700FB7402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556AB-A8D8-5C3A-5495-82BE041E3B5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Why does it matter to others?</a:t>
            </a:r>
          </a:p>
        </p:txBody>
      </p:sp>
      <p:sp>
        <p:nvSpPr>
          <p:cNvPr id="5" name="Subtitle 2">
            <a:extLst>
              <a:ext uri="{FF2B5EF4-FFF2-40B4-BE49-F238E27FC236}">
                <a16:creationId xmlns:a16="http://schemas.microsoft.com/office/drawing/2014/main" id="{9C5D6544-A39D-AB8A-3AF6-E357D6D8C2E9}"/>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1800" b="1" dirty="0">
                <a:ea typeface="ＭＳ Ｐゴシック" pitchFamily="34" charset="-128"/>
              </a:rPr>
              <a:t>“I’m working in economic regen or economic policy, why should I care?” </a:t>
            </a:r>
          </a:p>
          <a:p>
            <a:pPr algn="l"/>
            <a:r>
              <a:rPr lang="en-GB" altLang="en-US" sz="1800" dirty="0">
                <a:ea typeface="ＭＳ Ｐゴシック" pitchFamily="34" charset="-128"/>
              </a:rPr>
              <a:t>Shifting towards an IWE will allow you to ‘level up’ across your local place and help boost prosperity in left behind places and communities.</a:t>
            </a:r>
          </a:p>
          <a:p>
            <a:pPr algn="l"/>
            <a:endParaRPr lang="en-GB" altLang="en-US" sz="1800" dirty="0">
              <a:ea typeface="ＭＳ Ｐゴシック" pitchFamily="34" charset="-128"/>
            </a:endParaRPr>
          </a:p>
          <a:p>
            <a:pPr algn="l"/>
            <a:r>
              <a:rPr lang="en-GB" altLang="en-US" sz="1800" b="1" dirty="0">
                <a:ea typeface="ＭＳ Ｐゴシック" pitchFamily="34" charset="-128"/>
              </a:rPr>
              <a:t>“I’m an elected member, why should I care?”</a:t>
            </a:r>
          </a:p>
          <a:p>
            <a:pPr algn="l"/>
            <a:r>
              <a:rPr lang="en-GB" altLang="en-US" sz="1800" dirty="0">
                <a:ea typeface="ＭＳ Ｐゴシック" pitchFamily="34" charset="-128"/>
              </a:rPr>
              <a:t>Shifting towards an IWE will lead to more inclusive and prosperous local economies, where all local people have the best opportunity to thrive.</a:t>
            </a:r>
          </a:p>
          <a:p>
            <a:pPr algn="l"/>
            <a:endParaRPr lang="en-GB" altLang="en-US" sz="1800" dirty="0">
              <a:ea typeface="ＭＳ Ｐゴシック" pitchFamily="34" charset="-128"/>
            </a:endParaRPr>
          </a:p>
          <a:p>
            <a:pPr algn="l"/>
            <a:r>
              <a:rPr lang="en-GB" altLang="en-US" sz="1800" b="1" dirty="0">
                <a:ea typeface="ＭＳ Ｐゴシック" pitchFamily="34" charset="-128"/>
              </a:rPr>
              <a:t>“I’m a local business, why should I care?”</a:t>
            </a:r>
          </a:p>
          <a:p>
            <a:pPr algn="l"/>
            <a:r>
              <a:rPr lang="en-GB" altLang="en-US" sz="1800" dirty="0">
                <a:ea typeface="ＭＳ Ｐゴシック" pitchFamily="34" charset="-128"/>
              </a:rPr>
              <a:t>Shifting towards an IWE will allow more wealth and resources to be retained and spent within local places, benefitting local businesses.</a:t>
            </a:r>
          </a:p>
          <a:p>
            <a:pPr algn="l"/>
            <a:endParaRPr lang="en-GB" altLang="en-US" sz="1800" dirty="0">
              <a:ea typeface="ＭＳ Ｐゴシック" pitchFamily="34" charset="-128"/>
            </a:endParaRPr>
          </a:p>
          <a:p>
            <a:pPr algn="l"/>
            <a:r>
              <a:rPr lang="en-GB" altLang="en-US" sz="1800" b="1" dirty="0">
                <a:ea typeface="ＭＳ Ｐゴシック" pitchFamily="34" charset="-128"/>
              </a:rPr>
              <a:t>“I’m a local resident, why should I care?”</a:t>
            </a:r>
          </a:p>
          <a:p>
            <a:pPr algn="l"/>
            <a:r>
              <a:rPr lang="en-GB" altLang="en-US" sz="1800" dirty="0">
                <a:ea typeface="ＭＳ Ｐゴシック" pitchFamily="34" charset="-128"/>
              </a:rPr>
              <a:t>Shifting towards an IWE will allow for wealth and resources to be shared more equally and give you the best opportunity to participate in your local economy and thrive.</a:t>
            </a:r>
          </a:p>
        </p:txBody>
      </p:sp>
    </p:spTree>
    <p:extLst>
      <p:ext uri="{BB962C8B-B14F-4D97-AF65-F5344CB8AC3E}">
        <p14:creationId xmlns:p14="http://schemas.microsoft.com/office/powerpoint/2010/main" val="63605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E85AA1-283F-B599-D19A-A6DB0DE31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1623A-E840-7432-EBE5-F18878815553}"/>
              </a:ext>
            </a:extLst>
          </p:cNvPr>
          <p:cNvSpPr>
            <a:spLocks noGrp="1"/>
          </p:cNvSpPr>
          <p:nvPr>
            <p:ph type="ctrTitle"/>
          </p:nvPr>
        </p:nvSpPr>
        <p:spPr>
          <a:xfrm>
            <a:off x="533400" y="2"/>
            <a:ext cx="11658600" cy="939798"/>
          </a:xfrm>
        </p:spPr>
        <p:txBody>
          <a:bodyPr>
            <a:normAutofit fontScale="90000"/>
          </a:bodyPr>
          <a:lstStyle/>
          <a:p>
            <a:pPr algn="l"/>
            <a:r>
              <a:rPr lang="en-GB" sz="4800" b="1" dirty="0">
                <a:solidFill>
                  <a:srgbClr val="567D2D"/>
                </a:solidFill>
              </a:rPr>
              <a:t>‘Failure demand’ and the importance of acting early</a:t>
            </a:r>
          </a:p>
        </p:txBody>
      </p:sp>
      <p:sp>
        <p:nvSpPr>
          <p:cNvPr id="5" name="Subtitle 2">
            <a:extLst>
              <a:ext uri="{FF2B5EF4-FFF2-40B4-BE49-F238E27FC236}">
                <a16:creationId xmlns:a16="http://schemas.microsoft.com/office/drawing/2014/main" id="{C5AD20F4-D4A6-B456-99AD-9C7CED47354B}"/>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ea typeface="ＭＳ Ｐゴシック" pitchFamily="34" charset="-128"/>
              </a:rPr>
              <a:t>A narrow focus on economic growth at all costs is causing harm to people and the planet, requiring governments to spend money (</a:t>
            </a:r>
            <a:r>
              <a:rPr lang="en-GB" altLang="en-US" sz="2200" b="1" dirty="0">
                <a:ea typeface="ＭＳ Ｐゴシック" pitchFamily="34" charset="-128"/>
              </a:rPr>
              <a:t>re-distribution</a:t>
            </a:r>
            <a:r>
              <a:rPr lang="en-GB" altLang="en-US" sz="2200" dirty="0">
                <a:ea typeface="ＭＳ Ｐゴシック" pitchFamily="34" charset="-128"/>
              </a:rPr>
              <a:t>) to respond to these harms.</a:t>
            </a:r>
          </a:p>
          <a:p>
            <a:pPr algn="l"/>
            <a:endParaRPr lang="en-GB" altLang="en-US" sz="2200" dirty="0">
              <a:ea typeface="ＭＳ Ｐゴシック" pitchFamily="34" charset="-128"/>
            </a:endParaRPr>
          </a:p>
          <a:p>
            <a:pPr algn="l"/>
            <a:r>
              <a:rPr lang="en-GB" altLang="en-US" sz="2200" dirty="0">
                <a:ea typeface="ＭＳ Ｐゴシック" pitchFamily="34" charset="-128"/>
              </a:rPr>
              <a:t>For example, huge amounts of money are spent annually to tend to the impacts of poverty and precariousness, housing insecurity and homelessness, and of the environmental destruction generated by our current economic systems. </a:t>
            </a:r>
          </a:p>
          <a:p>
            <a:pPr algn="l"/>
            <a:endParaRPr lang="en-GB" altLang="en-US" sz="2200" dirty="0">
              <a:ea typeface="ＭＳ Ｐゴシック" pitchFamily="34" charset="-128"/>
            </a:endParaRPr>
          </a:p>
          <a:p>
            <a:pPr algn="l"/>
            <a:r>
              <a:rPr lang="en-GB" altLang="en-US" sz="2400" dirty="0">
                <a:ea typeface="ＭＳ Ｐゴシック" pitchFamily="34" charset="-128"/>
              </a:rPr>
              <a:t>By transforming our economies to be more inclusive and to enable population health and wellbeing as early on as possible (</a:t>
            </a:r>
            <a:r>
              <a:rPr lang="en-GB" altLang="en-US" sz="2400" b="1" dirty="0">
                <a:ea typeface="ＭＳ Ｐゴシック" pitchFamily="34" charset="-128"/>
              </a:rPr>
              <a:t>pre-distribution</a:t>
            </a:r>
            <a:r>
              <a:rPr lang="en-GB" altLang="en-US" sz="2400" dirty="0">
                <a:ea typeface="ＭＳ Ｐゴシック" pitchFamily="34" charset="-128"/>
              </a:rPr>
              <a:t>), we can mitigate the potential for ‘failure demand’, i.e., being caught up in a cycle of paying to fix what our current economic systems continue to break.</a:t>
            </a:r>
          </a:p>
          <a:p>
            <a:pPr algn="l"/>
            <a:endParaRPr lang="en-GB" altLang="en-US" sz="2400" dirty="0">
              <a:ea typeface="ＭＳ Ｐゴシック" pitchFamily="34" charset="-128"/>
            </a:endParaRPr>
          </a:p>
        </p:txBody>
      </p:sp>
    </p:spTree>
    <p:extLst>
      <p:ext uri="{BB962C8B-B14F-4D97-AF65-F5344CB8AC3E}">
        <p14:creationId xmlns:p14="http://schemas.microsoft.com/office/powerpoint/2010/main" val="87192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454CD2-F0BC-924F-8BDA-6AEF5E383392}"/>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BBFC38C4-BD7F-70CC-7C32-067FE2B0AEDF}"/>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396DEC9-2834-B4D0-19D1-E76A59587366}"/>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8E849655-5DF3-DE92-C189-4B644F79D6CF}"/>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How can you get started with inclusive wellbeing economies?</a:t>
            </a:r>
          </a:p>
        </p:txBody>
      </p:sp>
      <p:pic>
        <p:nvPicPr>
          <p:cNvPr id="3" name="Picture 2" descr="A green and white logo&#10;&#10;Description automatically generated">
            <a:extLst>
              <a:ext uri="{FF2B5EF4-FFF2-40B4-BE49-F238E27FC236}">
                <a16:creationId xmlns:a16="http://schemas.microsoft.com/office/drawing/2014/main" id="{343780D8-71C3-CB1F-9D96-FF1F22195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355026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6957D6-D2DE-5874-7B41-4B4D3F62F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F16FF-FAC5-FD1E-BC1B-E44349865406}"/>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Getting started</a:t>
            </a:r>
          </a:p>
        </p:txBody>
      </p:sp>
      <p:sp>
        <p:nvSpPr>
          <p:cNvPr id="5" name="Subtitle 2">
            <a:extLst>
              <a:ext uri="{FF2B5EF4-FFF2-40B4-BE49-F238E27FC236}">
                <a16:creationId xmlns:a16="http://schemas.microsoft.com/office/drawing/2014/main" id="{10CCA316-9688-895F-9C84-61CDC4BDCC8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dirty="0">
                <a:ea typeface="ＭＳ Ｐゴシック" pitchFamily="34" charset="-128"/>
              </a:rPr>
              <a:t>Moving to a more inclusive wellbeing economy involves changing from one way of thinking about and doing things to another. We can approach this in a couple of different ways.</a:t>
            </a:r>
          </a:p>
          <a:p>
            <a:pPr algn="l"/>
            <a:endParaRPr lang="en-GB" altLang="en-US" sz="2000" dirty="0">
              <a:ea typeface="ＭＳ Ｐゴシック" pitchFamily="34" charset="-128"/>
            </a:endParaRPr>
          </a:p>
          <a:p>
            <a:pPr marL="342900" indent="-342900" algn="l">
              <a:buFont typeface="Arial" panose="020B0604020202020204" pitchFamily="34" charset="0"/>
              <a:buChar char="•"/>
            </a:pPr>
            <a:r>
              <a:rPr lang="en-GB" altLang="en-US" sz="2000" dirty="0">
                <a:ea typeface="ＭＳ Ｐゴシック" pitchFamily="34" charset="-128"/>
              </a:rPr>
              <a:t>Looking at the wider systems and ways of doing things that underpin our local economies can bring change at a more systemic level. BUT it’s sometimes harder at a local level to influence the kind of things that will bring about this wider change.</a:t>
            </a:r>
          </a:p>
          <a:p>
            <a:pPr marL="342900" indent="-342900" algn="l">
              <a:buFont typeface="Arial" panose="020B0604020202020204" pitchFamily="34" charset="0"/>
              <a:buChar char="•"/>
            </a:pPr>
            <a:r>
              <a:rPr lang="en-GB" altLang="en-US" sz="2000" dirty="0">
                <a:ea typeface="ＭＳ Ｐゴシック" pitchFamily="34" charset="-128"/>
              </a:rPr>
              <a:t>Looking at smaller, locally-oriented actions allows us to focus down on those things that are practical and achievable at a local level. BUT scope and impact may sometimes be limited by wider factors that are out of our control.</a:t>
            </a:r>
          </a:p>
          <a:p>
            <a:pPr marL="342900" indent="-342900" algn="l">
              <a:buFont typeface="Arial" panose="020B0604020202020204" pitchFamily="34" charset="0"/>
              <a:buChar char="•"/>
            </a:pPr>
            <a:endParaRPr lang="en-GB" altLang="en-US" sz="2000" dirty="0">
              <a:ea typeface="ＭＳ Ｐゴシック" pitchFamily="34" charset="-128"/>
            </a:endParaRPr>
          </a:p>
          <a:p>
            <a:pPr algn="l"/>
            <a:r>
              <a:rPr lang="en-GB" altLang="en-US" sz="2000" b="1" dirty="0">
                <a:ea typeface="ＭＳ Ｐゴシック" pitchFamily="34" charset="-128"/>
              </a:rPr>
              <a:t>In practice, you probably need some of both </a:t>
            </a:r>
            <a:r>
              <a:rPr lang="en-GB" altLang="en-US" sz="2000" dirty="0">
                <a:ea typeface="ＭＳ Ｐゴシック" pitchFamily="34" charset="-128"/>
              </a:rPr>
              <a:t>and where you start from will depend on your local context and where the interest and energy among your partners takes you. </a:t>
            </a:r>
          </a:p>
          <a:p>
            <a:pPr algn="l"/>
            <a:r>
              <a:rPr lang="en-GB" altLang="en-US" sz="2000" dirty="0">
                <a:ea typeface="ＭＳ Ｐゴシック" pitchFamily="34" charset="-128"/>
              </a:rPr>
              <a:t>You could start by looking at wider systems and then use that to focus down on particular actions that are needed OR start with what’s doable at a small scale and use the energy and momentum generated by that to make the case for wider change.</a:t>
            </a: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144295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D94D7C-D307-F706-6C4A-01A812A49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5DE25-5E5E-8C75-0CAD-108218F0384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Starting big - thinking about systems change</a:t>
            </a:r>
          </a:p>
        </p:txBody>
      </p:sp>
      <p:sp>
        <p:nvSpPr>
          <p:cNvPr id="5" name="Subtitle 2">
            <a:extLst>
              <a:ext uri="{FF2B5EF4-FFF2-40B4-BE49-F238E27FC236}">
                <a16:creationId xmlns:a16="http://schemas.microsoft.com/office/drawing/2014/main" id="{9AD62E05-3516-6788-B3A2-AB02A84DF4C9}"/>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There are multiple different models that can be used to think about systems change. These next few slides will briefly describe a couple that have already been applied to the shift to more inclusive wellbeing economies and that you can use to help explore what this might look like for you at a local level.</a:t>
            </a:r>
          </a:p>
          <a:p>
            <a:pPr algn="l"/>
            <a:endParaRPr lang="en-GB" altLang="en-US" dirty="0">
              <a:ea typeface="ＭＳ Ｐゴシック" pitchFamily="34" charset="-128"/>
            </a:endParaRPr>
          </a:p>
          <a:p>
            <a:pPr algn="l"/>
            <a:r>
              <a:rPr lang="en-GB" altLang="en-US" dirty="0">
                <a:ea typeface="ＭＳ Ｐゴシック" pitchFamily="34" charset="-128"/>
              </a:rPr>
              <a:t>These are: -</a:t>
            </a:r>
          </a:p>
          <a:p>
            <a:pPr marL="342900" indent="-342900" algn="l">
              <a:buFont typeface="Arial" panose="020B0604020202020204" pitchFamily="34" charset="0"/>
              <a:buChar char="•"/>
            </a:pPr>
            <a:r>
              <a:rPr lang="en-GB" altLang="en-US" dirty="0">
                <a:ea typeface="ＭＳ Ｐゴシック" pitchFamily="34" charset="-128"/>
              </a:rPr>
              <a:t>Two Loops Model (originally described by Wheatley and Frieze)</a:t>
            </a:r>
          </a:p>
          <a:p>
            <a:pPr marL="342900" indent="-342900" algn="l">
              <a:buFont typeface="Arial" panose="020B0604020202020204" pitchFamily="34" charset="0"/>
              <a:buChar char="•"/>
            </a:pPr>
            <a:r>
              <a:rPr lang="en-GB" altLang="en-US" dirty="0">
                <a:ea typeface="ＭＳ Ｐゴシック" pitchFamily="34" charset="-128"/>
              </a:rPr>
              <a:t>Four P’s Model  (described by </a:t>
            </a:r>
            <a:r>
              <a:rPr lang="en-GB" altLang="en-US" dirty="0" err="1">
                <a:ea typeface="ＭＳ Ｐゴシック" pitchFamily="34" charset="-128"/>
              </a:rPr>
              <a:t>Trebeck</a:t>
            </a:r>
            <a:r>
              <a:rPr lang="en-GB" altLang="en-US" dirty="0">
                <a:ea typeface="ＭＳ Ｐゴシック" pitchFamily="34" charset="-128"/>
              </a:rPr>
              <a:t> and used by </a:t>
            </a:r>
            <a:r>
              <a:rPr lang="en-GB" altLang="en-US" dirty="0" err="1">
                <a:ea typeface="ＭＳ Ｐゴシック" pitchFamily="34" charset="-128"/>
              </a:rPr>
              <a:t>WeAll</a:t>
            </a:r>
            <a:r>
              <a:rPr lang="en-GB" altLang="en-US" dirty="0">
                <a:ea typeface="ＭＳ Ｐゴシック" pitchFamily="34" charset="-128"/>
              </a:rPr>
              <a:t>)</a:t>
            </a: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291272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63A7DE-7280-1C03-6468-D39BE4691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A31A2-2893-6204-526C-1731D6DABA2D}"/>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Two Loops Model</a:t>
            </a:r>
          </a:p>
        </p:txBody>
      </p:sp>
      <p:pic>
        <p:nvPicPr>
          <p:cNvPr id="1026" name="Picture 2">
            <a:extLst>
              <a:ext uri="{FF2B5EF4-FFF2-40B4-BE49-F238E27FC236}">
                <a16:creationId xmlns:a16="http://schemas.microsoft.com/office/drawing/2014/main" id="{5AD99EB2-B564-0BAB-374E-A5FD3EF20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575" y="1100050"/>
            <a:ext cx="8080850" cy="465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2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B3938B-937B-883E-E189-B04DA354C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81AE8-8F15-EB2E-E250-53A8ED8A9E72}"/>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Four P’s Model</a:t>
            </a:r>
          </a:p>
        </p:txBody>
      </p:sp>
      <p:pic>
        <p:nvPicPr>
          <p:cNvPr id="2050" name="Picture 2">
            <a:extLst>
              <a:ext uri="{FF2B5EF4-FFF2-40B4-BE49-F238E27FC236}">
                <a16:creationId xmlns:a16="http://schemas.microsoft.com/office/drawing/2014/main" id="{3157BC0D-6FBD-6BC9-F605-8C20A4499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4" y="1287256"/>
            <a:ext cx="7606665" cy="428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85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A3DE75-1076-44A2-5C86-C78E56306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036D6-2E34-30F4-6A8C-B3327815AD2E}"/>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Starting small – opportunities for action</a:t>
            </a:r>
          </a:p>
        </p:txBody>
      </p:sp>
      <p:sp>
        <p:nvSpPr>
          <p:cNvPr id="5" name="Subtitle 2">
            <a:extLst>
              <a:ext uri="{FF2B5EF4-FFF2-40B4-BE49-F238E27FC236}">
                <a16:creationId xmlns:a16="http://schemas.microsoft.com/office/drawing/2014/main" id="{ED2D8CB0-E68F-6DE7-7EDD-4DBCAD504DD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dirty="0">
                <a:ea typeface="ＭＳ Ｐゴシック" pitchFamily="34" charset="-128"/>
              </a:rPr>
              <a:t>There are a wide range of potential opportunities for action at a local level that will help you build and work towards a more inclusive wellbeing economy. </a:t>
            </a:r>
          </a:p>
          <a:p>
            <a:pPr algn="l"/>
            <a:endParaRPr lang="en-GB" altLang="en-US" sz="2000" dirty="0">
              <a:ea typeface="ＭＳ Ｐゴシック" pitchFamily="34" charset="-128"/>
            </a:endParaRPr>
          </a:p>
          <a:p>
            <a:pPr algn="l"/>
            <a:r>
              <a:rPr lang="en-GB" altLang="en-US" sz="2000" dirty="0">
                <a:ea typeface="ＭＳ Ｐゴシック" pitchFamily="34" charset="-128"/>
              </a:rPr>
              <a:t>We can’t cover the full range of these here but they can largely be divided into four main categories, although these are not necessarily exhaustive.</a:t>
            </a:r>
          </a:p>
          <a:p>
            <a:pPr marL="342900" indent="-342900" algn="l">
              <a:buFont typeface="Arial" panose="020B0604020202020204" pitchFamily="34" charset="0"/>
              <a:buChar char="•"/>
            </a:pPr>
            <a:r>
              <a:rPr lang="en-GB" altLang="en-US" sz="2000" dirty="0">
                <a:ea typeface="ＭＳ Ｐゴシック" pitchFamily="34" charset="-128"/>
              </a:rPr>
              <a:t>Work and health </a:t>
            </a:r>
          </a:p>
          <a:p>
            <a:pPr marL="342900" indent="-342900" algn="l">
              <a:buFont typeface="Arial" panose="020B0604020202020204" pitchFamily="34" charset="0"/>
              <a:buChar char="•"/>
            </a:pPr>
            <a:r>
              <a:rPr lang="en-GB" altLang="en-US" sz="2000" dirty="0">
                <a:ea typeface="ＭＳ Ｐゴシック" pitchFamily="34" charset="-128"/>
              </a:rPr>
              <a:t>Circular economies</a:t>
            </a:r>
          </a:p>
          <a:p>
            <a:pPr marL="342900" indent="-342900" algn="l">
              <a:buFont typeface="Arial" panose="020B0604020202020204" pitchFamily="34" charset="0"/>
              <a:buChar char="•"/>
            </a:pPr>
            <a:r>
              <a:rPr lang="en-GB" altLang="en-US" sz="2000" dirty="0">
                <a:ea typeface="ＭＳ Ｐゴシック" pitchFamily="34" charset="-128"/>
              </a:rPr>
              <a:t>Community wealth building</a:t>
            </a:r>
          </a:p>
          <a:p>
            <a:pPr marL="342900" indent="-342900" algn="l">
              <a:buFont typeface="Arial" panose="020B0604020202020204" pitchFamily="34" charset="0"/>
              <a:buChar char="•"/>
            </a:pPr>
            <a:r>
              <a:rPr lang="en-GB" altLang="en-US" sz="2000" dirty="0">
                <a:ea typeface="ＭＳ Ｐゴシック" pitchFamily="34" charset="-128"/>
              </a:rPr>
              <a:t>Anchor organisations</a:t>
            </a:r>
          </a:p>
          <a:p>
            <a:pPr marL="342900" indent="-342900" algn="l">
              <a:buFont typeface="Arial" panose="020B0604020202020204" pitchFamily="34" charset="0"/>
              <a:buChar char="•"/>
            </a:pPr>
            <a:endParaRPr lang="en-GB" altLang="en-US" sz="2000" dirty="0">
              <a:ea typeface="ＭＳ Ｐゴシック" pitchFamily="34" charset="-128"/>
            </a:endParaRPr>
          </a:p>
          <a:p>
            <a:pPr algn="l"/>
            <a:r>
              <a:rPr lang="en-GB" altLang="en-US" sz="2000" dirty="0">
                <a:ea typeface="ＭＳ Ｐゴシック" pitchFamily="34" charset="-128"/>
              </a:rPr>
              <a:t>There is much more on each of these categories, including specific actions that can be considered in Narrative to Action – Moving towards inclusive wellbeing economies in Yorkshire and the Humber.</a:t>
            </a:r>
          </a:p>
          <a:p>
            <a:pPr algn="l"/>
            <a:endParaRPr lang="en-GB" altLang="en-US" sz="2000" dirty="0">
              <a:ea typeface="ＭＳ Ｐゴシック" pitchFamily="34" charset="-128"/>
            </a:endParaRPr>
          </a:p>
          <a:p>
            <a:pPr algn="l"/>
            <a:r>
              <a:rPr lang="en-GB" altLang="en-US" sz="2000" dirty="0">
                <a:ea typeface="ＭＳ Ｐゴシック" pitchFamily="34" charset="-128"/>
              </a:rPr>
              <a:t>There is also more on community wealth building and anchor organisations later in this presentation.</a:t>
            </a: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22410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3F6435-F182-5CBB-7449-EF7E9F379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08C72-EC25-DDE2-C8B6-372A3E14C331}"/>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How to use these slides</a:t>
            </a:r>
          </a:p>
        </p:txBody>
      </p:sp>
      <p:sp>
        <p:nvSpPr>
          <p:cNvPr id="5" name="Subtitle 2">
            <a:extLst>
              <a:ext uri="{FF2B5EF4-FFF2-40B4-BE49-F238E27FC236}">
                <a16:creationId xmlns:a16="http://schemas.microsoft.com/office/drawing/2014/main" id="{EFF9B41A-212A-AE43-ADDB-FFE574DF52F5}"/>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GB" dirty="0"/>
              <a:t>These slides collate a range of useful information and resources on inclusive wellbeing economies and are designed to support, supplement and guide the conversations and work that you are involved in around this topic.</a:t>
            </a:r>
          </a:p>
          <a:p>
            <a:pPr algn="l">
              <a:spcAft>
                <a:spcPts val="600"/>
              </a:spcAft>
            </a:pPr>
            <a:r>
              <a:rPr lang="en-GB" dirty="0"/>
              <a:t>They are designed with public health professionals in mind, although much of the content will still be relevant and useful regardless of your background.</a:t>
            </a:r>
          </a:p>
          <a:p>
            <a:pPr algn="l">
              <a:spcAft>
                <a:spcPts val="600"/>
              </a:spcAft>
            </a:pPr>
            <a:r>
              <a:rPr lang="en-GB" dirty="0"/>
              <a:t>It is not expected that you use these slides in their entirety, although you can if you wish. They are designed in such a way that you will be able to extract the parts of this presentation that fit your aims and the audience you are speaking to.</a:t>
            </a:r>
          </a:p>
          <a:p>
            <a:pPr algn="l">
              <a:spcAft>
                <a:spcPts val="600"/>
              </a:spcAft>
            </a:pPr>
            <a:r>
              <a:rPr lang="en-GB" dirty="0"/>
              <a:t>We welcome any questions, feedback or thoughts on these slides, which can be sent to </a:t>
            </a:r>
            <a:r>
              <a:rPr lang="en-GB" dirty="0">
                <a:hlinkClick r:id="rId2"/>
              </a:rPr>
              <a:t>tom.mapplethorpeapf@kirklees.gov.uk</a:t>
            </a:r>
            <a:r>
              <a:rPr lang="en-GB" dirty="0"/>
              <a:t>. </a:t>
            </a:r>
          </a:p>
        </p:txBody>
      </p:sp>
    </p:spTree>
    <p:extLst>
      <p:ext uri="{BB962C8B-B14F-4D97-AF65-F5344CB8AC3E}">
        <p14:creationId xmlns:p14="http://schemas.microsoft.com/office/powerpoint/2010/main" val="351840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DD4AF7-C7FE-6F29-638B-2EDB904DD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344FD-CEB1-F977-4417-710052C52E31}"/>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Laying the groundwork – preparation is key</a:t>
            </a:r>
          </a:p>
        </p:txBody>
      </p:sp>
      <p:sp>
        <p:nvSpPr>
          <p:cNvPr id="5" name="Subtitle 2">
            <a:extLst>
              <a:ext uri="{FF2B5EF4-FFF2-40B4-BE49-F238E27FC236}">
                <a16:creationId xmlns:a16="http://schemas.microsoft.com/office/drawing/2014/main" id="{059197D2-367A-E575-2BC3-6C90586556C0}"/>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Whether you’re starting with wider systems or smaller actions, the </a:t>
            </a:r>
            <a:r>
              <a:rPr lang="en-GB" altLang="en-US" dirty="0">
                <a:ea typeface="ＭＳ Ｐゴシック" pitchFamily="34" charset="-128"/>
                <a:hlinkClick r:id="rId3"/>
              </a:rPr>
              <a:t>inclusive and wellbeing economies narrative</a:t>
            </a:r>
            <a:r>
              <a:rPr lang="en-GB" altLang="en-US" dirty="0">
                <a:ea typeface="ＭＳ Ｐゴシック" pitchFamily="34" charset="-128"/>
              </a:rPr>
              <a:t> developed as part of this fellowship describes some factors that will help make it easier to take action: -</a:t>
            </a:r>
          </a:p>
          <a:p>
            <a:pPr algn="l"/>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Understand what strategic levers you have at your disposal and use them.</a:t>
            </a:r>
          </a:p>
          <a:p>
            <a:pPr marL="342900" indent="-342900" algn="l">
              <a:buFont typeface="Arial" panose="020B0604020202020204" pitchFamily="34" charset="0"/>
              <a:buChar char="•"/>
            </a:pPr>
            <a:r>
              <a:rPr lang="en-GB" altLang="en-US" dirty="0">
                <a:ea typeface="ＭＳ Ｐゴシック" pitchFamily="34" charset="-128"/>
              </a:rPr>
              <a:t>Know your local population(s) and use community-centred approaches.</a:t>
            </a:r>
          </a:p>
          <a:p>
            <a:pPr marL="342900" indent="-342900" algn="l">
              <a:buFont typeface="Arial" panose="020B0604020202020204" pitchFamily="34" charset="0"/>
              <a:buChar char="•"/>
            </a:pPr>
            <a:r>
              <a:rPr lang="en-GB" altLang="en-US" dirty="0">
                <a:ea typeface="ＭＳ Ｐゴシック" pitchFamily="34" charset="-128"/>
              </a:rPr>
              <a:t>Understand and be prepared to make the best use of local assets at your disposal.</a:t>
            </a:r>
          </a:p>
          <a:p>
            <a:pPr marL="342900" indent="-342900" algn="l">
              <a:buFont typeface="Arial" panose="020B0604020202020204" pitchFamily="34" charset="0"/>
              <a:buChar char="•"/>
            </a:pPr>
            <a:r>
              <a:rPr lang="en-GB" altLang="en-US" dirty="0">
                <a:ea typeface="ＭＳ Ｐゴシック" pitchFamily="34" charset="-128"/>
              </a:rPr>
              <a:t>As far as possible, link your local economy to your local place.</a:t>
            </a:r>
          </a:p>
          <a:p>
            <a:pPr marL="342900" indent="-342900" algn="l">
              <a:buFont typeface="Arial" panose="020B0604020202020204" pitchFamily="34" charset="0"/>
              <a:buChar char="•"/>
            </a:pPr>
            <a:r>
              <a:rPr lang="en-GB" altLang="en-US" dirty="0">
                <a:ea typeface="ＭＳ Ｐゴシック" pitchFamily="34" charset="-128"/>
              </a:rPr>
              <a:t>Understand the impacts of what you do on future generations.</a:t>
            </a:r>
          </a:p>
          <a:p>
            <a:pPr marL="342900" indent="-342900" algn="l">
              <a:buFont typeface="Arial" panose="020B0604020202020204" pitchFamily="34" charset="0"/>
              <a:buChar char="•"/>
            </a:pPr>
            <a:endParaRPr lang="en-GB" altLang="en-US" dirty="0">
              <a:ea typeface="ＭＳ Ｐゴシック" pitchFamily="34" charset="-128"/>
            </a:endParaRPr>
          </a:p>
          <a:p>
            <a:pPr algn="l"/>
            <a:r>
              <a:rPr lang="en-GB" altLang="en-US" dirty="0">
                <a:ea typeface="ＭＳ Ｐゴシック" pitchFamily="34" charset="-128"/>
              </a:rPr>
              <a:t>There is further guidance on this for people working at a local, sub-regional and regional level in the narrative.</a:t>
            </a: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285901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57CEBE-B3F9-C0B9-C89F-38FEB71D8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C1F74-C4C8-D183-C9F3-B03B67460F83}"/>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Getting started - some potential first steps</a:t>
            </a:r>
          </a:p>
        </p:txBody>
      </p:sp>
      <p:sp>
        <p:nvSpPr>
          <p:cNvPr id="5" name="Subtitle 2">
            <a:extLst>
              <a:ext uri="{FF2B5EF4-FFF2-40B4-BE49-F238E27FC236}">
                <a16:creationId xmlns:a16="http://schemas.microsoft.com/office/drawing/2014/main" id="{C6A608DA-61EC-04FB-169B-2F5D572B9B3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Engage with stakeholders and local communities to understand local needs and aspirations, and to inform your vision.</a:t>
            </a:r>
          </a:p>
          <a:p>
            <a:pPr marL="342900" indent="-342900" algn="l">
              <a:buFont typeface="Arial" panose="020B0604020202020204" pitchFamily="34" charset="0"/>
              <a:buChar char="•"/>
            </a:pPr>
            <a:r>
              <a:rPr lang="en-GB" altLang="en-US" dirty="0">
                <a:ea typeface="ＭＳ Ｐゴシック" pitchFamily="34" charset="-128"/>
              </a:rPr>
              <a:t>Build and invest in relationships and ways of working that will help you to collaboratively work towards your vision.</a:t>
            </a:r>
          </a:p>
          <a:p>
            <a:pPr marL="342900" indent="-342900" algn="l">
              <a:buFont typeface="Arial" panose="020B0604020202020204" pitchFamily="34" charset="0"/>
              <a:buChar char="•"/>
            </a:pPr>
            <a:r>
              <a:rPr lang="en-GB" altLang="en-US" dirty="0">
                <a:ea typeface="ＭＳ Ｐゴシック" pitchFamily="34" charset="-128"/>
              </a:rPr>
              <a:t>Think about the assets and levers that you have and that can be built upon in your local place, e.g., anchors, voluntary sector.</a:t>
            </a:r>
          </a:p>
          <a:p>
            <a:pPr marL="342900" indent="-342900" algn="l">
              <a:buFont typeface="Arial" panose="020B0604020202020204" pitchFamily="34" charset="0"/>
              <a:buChar char="•"/>
            </a:pPr>
            <a:r>
              <a:rPr lang="en-GB" altLang="en-US" dirty="0">
                <a:ea typeface="ＭＳ Ｐゴシック" pitchFamily="34" charset="-128"/>
              </a:rPr>
              <a:t>Think about getting community wealth building started, to anchor more money to local places and communities.</a:t>
            </a:r>
          </a:p>
          <a:p>
            <a:pPr marL="342900" indent="-342900" algn="l">
              <a:buFont typeface="Arial" panose="020B0604020202020204" pitchFamily="34" charset="0"/>
              <a:buChar char="•"/>
            </a:pPr>
            <a:r>
              <a:rPr lang="en-GB" altLang="en-US" dirty="0">
                <a:ea typeface="ＭＳ Ｐゴシック" pitchFamily="34" charset="-128"/>
              </a:rPr>
              <a:t>Pick a series of indicators that will allow you to measure what good looks like for your local area.</a:t>
            </a:r>
          </a:p>
          <a:p>
            <a:pPr marL="342900" indent="-342900" algn="l">
              <a:buFont typeface="Arial" panose="020B0604020202020204" pitchFamily="34" charset="0"/>
              <a:buChar char="•"/>
            </a:pPr>
            <a:r>
              <a:rPr lang="en-GB" altLang="en-US" dirty="0">
                <a:ea typeface="ＭＳ Ｐゴシック" pitchFamily="34" charset="-128"/>
              </a:rPr>
              <a:t>Look into some of the resources listed at the end of these slides.</a:t>
            </a:r>
          </a:p>
        </p:txBody>
      </p:sp>
    </p:spTree>
    <p:extLst>
      <p:ext uri="{BB962C8B-B14F-4D97-AF65-F5344CB8AC3E}">
        <p14:creationId xmlns:p14="http://schemas.microsoft.com/office/powerpoint/2010/main" val="1081686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D344C8-D60C-C9C9-EF95-42CD1C48A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3B237-CA1E-4F3D-5E79-9FEACF5419DE}"/>
              </a:ext>
            </a:extLst>
          </p:cNvPr>
          <p:cNvSpPr>
            <a:spLocks noGrp="1"/>
          </p:cNvSpPr>
          <p:nvPr>
            <p:ph type="ctrTitle"/>
          </p:nvPr>
        </p:nvSpPr>
        <p:spPr>
          <a:xfrm>
            <a:off x="533400" y="2"/>
            <a:ext cx="11658600" cy="939798"/>
          </a:xfrm>
        </p:spPr>
        <p:txBody>
          <a:bodyPr>
            <a:normAutofit fontScale="90000"/>
          </a:bodyPr>
          <a:lstStyle/>
          <a:p>
            <a:pPr algn="l"/>
            <a:r>
              <a:rPr lang="en-GB" sz="4800" b="1" dirty="0">
                <a:solidFill>
                  <a:srgbClr val="567D2D"/>
                </a:solidFill>
              </a:rPr>
              <a:t>Defining stakeholders and agreeing shared goals</a:t>
            </a:r>
          </a:p>
        </p:txBody>
      </p:sp>
      <p:sp>
        <p:nvSpPr>
          <p:cNvPr id="5" name="Subtitle 2">
            <a:extLst>
              <a:ext uri="{FF2B5EF4-FFF2-40B4-BE49-F238E27FC236}">
                <a16:creationId xmlns:a16="http://schemas.microsoft.com/office/drawing/2014/main" id="{24D9BB33-6FAA-A320-62EF-164BC1A3FC4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The first step is to understand the stakeholders that need to be part of the conversation in your local place. Maybe start by mapping them out or building up a ‘</a:t>
            </a:r>
            <a:r>
              <a:rPr lang="en-GB" altLang="en-US" dirty="0">
                <a:ea typeface="ＭＳ Ｐゴシック" pitchFamily="34" charset="-128"/>
                <a:hlinkClick r:id="rId3"/>
              </a:rPr>
              <a:t>rich picture</a:t>
            </a:r>
            <a:r>
              <a:rPr lang="en-GB" altLang="en-US" dirty="0">
                <a:ea typeface="ＭＳ Ｐゴシック" pitchFamily="34" charset="-128"/>
              </a:rPr>
              <a:t>’ that explores how they interrelate.</a:t>
            </a:r>
          </a:p>
          <a:p>
            <a:pPr marL="342900" indent="-342900" algn="l">
              <a:buFont typeface="Arial" panose="020B0604020202020204" pitchFamily="34" charset="0"/>
              <a:buChar char="•"/>
            </a:pPr>
            <a:r>
              <a:rPr lang="en-GB" altLang="en-US" dirty="0">
                <a:ea typeface="ＭＳ Ｐゴシック" pitchFamily="34" charset="-128"/>
              </a:rPr>
              <a:t>Bring stakeholders together as part of a discussion(s) around inclusive wellbeing economies in your local place. Explore what this means to different stakeholders and allow open and honest discussion around any perceived barriers or concerns.</a:t>
            </a:r>
          </a:p>
          <a:p>
            <a:pPr marL="342900" indent="-342900" algn="l">
              <a:buFont typeface="Arial" panose="020B0604020202020204" pitchFamily="34" charset="0"/>
              <a:buChar char="•"/>
            </a:pPr>
            <a:r>
              <a:rPr lang="en-GB" altLang="en-US" dirty="0">
                <a:ea typeface="ＭＳ Ｐゴシック" pitchFamily="34" charset="-128"/>
              </a:rPr>
              <a:t>Use this discussion(s) as a means of building consensus between stakeholders and agreeing a vision and shared purpose for your local place, i.e., what do inclusive wellbeing economies mean for your place, what would you like to achieve and where does the focus need to be (at least initially).</a:t>
            </a:r>
          </a:p>
          <a:p>
            <a:pPr marL="342900" indent="-342900" algn="l">
              <a:buFont typeface="Arial" panose="020B0604020202020204" pitchFamily="34" charset="0"/>
              <a:buChar char="•"/>
            </a:pPr>
            <a:r>
              <a:rPr lang="en-GB" altLang="en-US" dirty="0">
                <a:ea typeface="ＭＳ Ｐゴシック" pitchFamily="34" charset="-128"/>
              </a:rPr>
              <a:t>Local communities should be part of this process and ideally be engaged as equal partners. Community insight will be vital in terms of understanding the needs, hopes and aspirations of local people. Use </a:t>
            </a:r>
            <a:r>
              <a:rPr lang="en-GB" altLang="en-US" dirty="0">
                <a:ea typeface="ＭＳ Ｐゴシック" pitchFamily="34" charset="-128"/>
                <a:hlinkClick r:id="rId4"/>
              </a:rPr>
              <a:t>community-centred approaches</a:t>
            </a:r>
            <a:r>
              <a:rPr lang="en-GB" altLang="en-US" dirty="0">
                <a:ea typeface="ＭＳ Ｐゴシック" pitchFamily="34" charset="-128"/>
              </a:rPr>
              <a:t>. </a:t>
            </a:r>
          </a:p>
        </p:txBody>
      </p:sp>
    </p:spTree>
    <p:extLst>
      <p:ext uri="{BB962C8B-B14F-4D97-AF65-F5344CB8AC3E}">
        <p14:creationId xmlns:p14="http://schemas.microsoft.com/office/powerpoint/2010/main" val="1534174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0B28B9-D2D9-5B1C-7188-2E387C6B8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CEDE9-8324-A715-5286-DA1025692AE4}"/>
              </a:ext>
            </a:extLst>
          </p:cNvPr>
          <p:cNvSpPr>
            <a:spLocks noGrp="1"/>
          </p:cNvSpPr>
          <p:nvPr>
            <p:ph type="ctrTitle"/>
          </p:nvPr>
        </p:nvSpPr>
        <p:spPr>
          <a:xfrm>
            <a:off x="533400" y="2"/>
            <a:ext cx="11658600" cy="939798"/>
          </a:xfrm>
        </p:spPr>
        <p:txBody>
          <a:bodyPr>
            <a:normAutofit fontScale="90000"/>
          </a:bodyPr>
          <a:lstStyle/>
          <a:p>
            <a:pPr algn="l"/>
            <a:r>
              <a:rPr lang="en-GB" sz="4800" b="1" dirty="0">
                <a:solidFill>
                  <a:srgbClr val="567D2D"/>
                </a:solidFill>
              </a:rPr>
              <a:t>Investing in relationships and working collaboratively</a:t>
            </a:r>
          </a:p>
        </p:txBody>
      </p:sp>
      <p:sp>
        <p:nvSpPr>
          <p:cNvPr id="5" name="Subtitle 2">
            <a:extLst>
              <a:ext uri="{FF2B5EF4-FFF2-40B4-BE49-F238E27FC236}">
                <a16:creationId xmlns:a16="http://schemas.microsoft.com/office/drawing/2014/main" id="{CF6D5272-88F7-73DC-8EAC-262035AF23DD}"/>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Once you have your group of local stakeholders and a vision and shared purpose, think about how you continue to invest in this moving forward.</a:t>
            </a:r>
          </a:p>
          <a:p>
            <a:pPr marL="342900" indent="-342900" algn="l">
              <a:buFont typeface="Arial" panose="020B0604020202020204" pitchFamily="34" charset="0"/>
              <a:buChar char="•"/>
            </a:pPr>
            <a:r>
              <a:rPr lang="en-GB" altLang="en-US" dirty="0">
                <a:ea typeface="ＭＳ Ｐゴシック" pitchFamily="34" charset="-128"/>
              </a:rPr>
              <a:t>Explore ways of working that allow you to build on what you have and continue to collaborate, using your vision and shared purpose as an anchor.</a:t>
            </a:r>
          </a:p>
          <a:p>
            <a:pPr marL="342900" indent="-342900" algn="l">
              <a:buFont typeface="Arial" panose="020B0604020202020204" pitchFamily="34" charset="0"/>
              <a:buChar char="•"/>
            </a:pPr>
            <a:r>
              <a:rPr lang="en-GB" altLang="en-US" dirty="0">
                <a:ea typeface="ＭＳ Ｐゴシック" pitchFamily="34" charset="-128"/>
              </a:rPr>
              <a:t>Think about how the governance for this group might work and who it is accountable to. This could be formal, informal or a mixture of both.</a:t>
            </a:r>
          </a:p>
          <a:p>
            <a:pPr marL="342900" indent="-342900" algn="l">
              <a:buFont typeface="Arial" panose="020B0604020202020204" pitchFamily="34" charset="0"/>
              <a:buChar char="•"/>
            </a:pPr>
            <a:r>
              <a:rPr lang="en-GB" altLang="en-US" dirty="0">
                <a:ea typeface="ＭＳ Ｐゴシック" pitchFamily="34" charset="-128"/>
              </a:rPr>
              <a:t>Continue to be curious both within your stakeholder group and without. Bring in other people where there is a perceived gap and be prepared to adjust if needed.</a:t>
            </a:r>
          </a:p>
          <a:p>
            <a:pPr marL="342900" indent="-342900" algn="l">
              <a:buFont typeface="Arial" panose="020B0604020202020204" pitchFamily="34" charset="0"/>
              <a:buChar char="•"/>
            </a:pPr>
            <a:r>
              <a:rPr lang="en-GB" altLang="en-US" dirty="0">
                <a:ea typeface="ＭＳ Ｐゴシック" pitchFamily="34" charset="-128"/>
              </a:rPr>
              <a:t>Where you can, use the group as a way of innovating and testing ideas through collaboration in a ‘safe to fail’ environment. Actively seek and share learning from this process and use to it inform your future work.</a:t>
            </a:r>
          </a:p>
        </p:txBody>
      </p:sp>
    </p:spTree>
    <p:extLst>
      <p:ext uri="{BB962C8B-B14F-4D97-AF65-F5344CB8AC3E}">
        <p14:creationId xmlns:p14="http://schemas.microsoft.com/office/powerpoint/2010/main" val="1001308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4114BD-A273-4481-C072-652157F86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83D61-A207-87F7-D700-2D364F8A4A7A}"/>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Mapping out local assets and levers</a:t>
            </a:r>
          </a:p>
        </p:txBody>
      </p:sp>
      <p:sp>
        <p:nvSpPr>
          <p:cNvPr id="5" name="Subtitle 2">
            <a:extLst>
              <a:ext uri="{FF2B5EF4-FFF2-40B4-BE49-F238E27FC236}">
                <a16:creationId xmlns:a16="http://schemas.microsoft.com/office/drawing/2014/main" id="{979408BF-621A-A52A-8CEC-CEA96246A81A}"/>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Your</a:t>
            </a:r>
            <a:r>
              <a:rPr lang="en-GB" altLang="en-US" sz="2400" dirty="0">
                <a:ea typeface="ＭＳ Ｐゴシック" pitchFamily="34" charset="-128"/>
              </a:rPr>
              <a:t> work should be informed by an understanding of local assets and how they can be drawn upon and utilised to support your vision and shared purpose.</a:t>
            </a:r>
          </a:p>
          <a:p>
            <a:pPr marL="342900" indent="-342900" algn="l">
              <a:buFont typeface="Arial" panose="020B0604020202020204" pitchFamily="34" charset="0"/>
              <a:buChar char="•"/>
            </a:pPr>
            <a:r>
              <a:rPr lang="en-GB" altLang="en-US" dirty="0">
                <a:ea typeface="ＭＳ Ｐゴシック" pitchFamily="34" charset="-128"/>
              </a:rPr>
              <a:t>Assets can be both tangible and relational. They can include organisations, people, resources, relationships and structures.</a:t>
            </a:r>
            <a:endParaRPr lang="en-GB" altLang="en-US" sz="2400"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Draw on existing asset mapping where this has been undertaken. If it hasn’t, consider undertaking some </a:t>
            </a:r>
            <a:r>
              <a:rPr lang="en-GB" altLang="en-US" dirty="0">
                <a:ea typeface="ＭＳ Ｐゴシック" pitchFamily="34" charset="-128"/>
                <a:hlinkClick r:id="rId3"/>
              </a:rPr>
              <a:t>asset mapping</a:t>
            </a:r>
            <a:r>
              <a:rPr lang="en-GB" altLang="en-US" dirty="0">
                <a:ea typeface="ＭＳ Ｐゴシック" pitchFamily="34" charset="-128"/>
              </a:rPr>
              <a:t> of your own.</a:t>
            </a:r>
          </a:p>
          <a:p>
            <a:pPr marL="342900" indent="-342900" algn="l">
              <a:buFont typeface="Arial" panose="020B0604020202020204" pitchFamily="34" charset="0"/>
              <a:buChar char="•"/>
            </a:pPr>
            <a:r>
              <a:rPr lang="en-GB" altLang="en-US" dirty="0">
                <a:ea typeface="ＭＳ Ｐゴシック" pitchFamily="34" charset="-128"/>
              </a:rPr>
              <a:t>Once you have your asset map, consider how it can be used to add value to your work. What opportunities and levers do you have to draw upon?</a:t>
            </a:r>
          </a:p>
          <a:p>
            <a:pPr marL="342900" indent="-342900" algn="l">
              <a:buFont typeface="Arial" panose="020B0604020202020204" pitchFamily="34" charset="0"/>
              <a:buChar char="•"/>
            </a:pPr>
            <a:r>
              <a:rPr lang="en-GB" altLang="en-US" sz="2400" dirty="0">
                <a:ea typeface="ＭＳ Ｐゴシック" pitchFamily="34" charset="-128"/>
              </a:rPr>
              <a:t>Local knowledge and insight from your stakeholder group and local communities will be an important part of this process.</a:t>
            </a:r>
          </a:p>
        </p:txBody>
      </p:sp>
    </p:spTree>
    <p:extLst>
      <p:ext uri="{BB962C8B-B14F-4D97-AF65-F5344CB8AC3E}">
        <p14:creationId xmlns:p14="http://schemas.microsoft.com/office/powerpoint/2010/main" val="214743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8509CC-47C4-32F6-A975-44EB4096A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8D04C-F192-7C82-BFA8-DC9F0EED6479}"/>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Getting community wealth building started</a:t>
            </a:r>
          </a:p>
        </p:txBody>
      </p:sp>
      <p:sp>
        <p:nvSpPr>
          <p:cNvPr id="5" name="Subtitle 2">
            <a:extLst>
              <a:ext uri="{FF2B5EF4-FFF2-40B4-BE49-F238E27FC236}">
                <a16:creationId xmlns:a16="http://schemas.microsoft.com/office/drawing/2014/main" id="{E7006CDB-8CF2-F21D-403F-68F92A18CAF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Community wealth building is a ‘people-centred approach to local economic development, which redirects wealth back into the local economy, and places control and benefits into the hands of local people’.</a:t>
            </a:r>
          </a:p>
          <a:p>
            <a:pPr algn="l"/>
            <a:endParaRPr lang="en-GB" altLang="en-US" dirty="0">
              <a:ea typeface="ＭＳ Ｐゴシック" pitchFamily="34" charset="-128"/>
            </a:endParaRPr>
          </a:p>
          <a:p>
            <a:pPr algn="l"/>
            <a:r>
              <a:rPr lang="en-GB" altLang="en-US" dirty="0">
                <a:ea typeface="ＭＳ Ｐゴシック" pitchFamily="34" charset="-128"/>
              </a:rPr>
              <a:t>As defined by the Centre for Local Economic Strategies (CLES), it involves five key principles: -</a:t>
            </a:r>
          </a:p>
          <a:p>
            <a:pPr marL="342900" indent="-342900" algn="l">
              <a:buFont typeface="Arial" panose="020B0604020202020204" pitchFamily="34" charset="0"/>
              <a:buChar char="•"/>
            </a:pPr>
            <a:r>
              <a:rPr lang="en-GB" altLang="en-US" dirty="0">
                <a:ea typeface="ＭＳ Ｐゴシック" pitchFamily="34" charset="-128"/>
              </a:rPr>
              <a:t>Plural ownership of the economy</a:t>
            </a:r>
          </a:p>
          <a:p>
            <a:pPr marL="342900" indent="-342900" algn="l">
              <a:buFont typeface="Arial" panose="020B0604020202020204" pitchFamily="34" charset="0"/>
              <a:buChar char="•"/>
            </a:pPr>
            <a:r>
              <a:rPr lang="en-GB" altLang="en-US" dirty="0">
                <a:ea typeface="ＭＳ Ｐゴシック" pitchFamily="34" charset="-128"/>
              </a:rPr>
              <a:t>Making financial power work for local places</a:t>
            </a:r>
          </a:p>
          <a:p>
            <a:pPr marL="342900" indent="-342900" algn="l">
              <a:buFont typeface="Arial" panose="020B0604020202020204" pitchFamily="34" charset="0"/>
              <a:buChar char="•"/>
            </a:pPr>
            <a:r>
              <a:rPr lang="en-GB" altLang="en-US" dirty="0">
                <a:ea typeface="ＭＳ Ｐゴシック" pitchFamily="34" charset="-128"/>
              </a:rPr>
              <a:t>Fair employment and just labour markets</a:t>
            </a:r>
          </a:p>
          <a:p>
            <a:pPr marL="342900" indent="-342900" algn="l">
              <a:buFont typeface="Arial" panose="020B0604020202020204" pitchFamily="34" charset="0"/>
              <a:buChar char="•"/>
            </a:pPr>
            <a:r>
              <a:rPr lang="en-GB" altLang="en-US" dirty="0">
                <a:ea typeface="ＭＳ Ｐゴシック" pitchFamily="34" charset="-128"/>
              </a:rPr>
              <a:t>Progressive procurement of goods and services</a:t>
            </a:r>
          </a:p>
          <a:p>
            <a:pPr marL="342900" indent="-342900" algn="l">
              <a:buFont typeface="Arial" panose="020B0604020202020204" pitchFamily="34" charset="0"/>
              <a:buChar char="•"/>
            </a:pPr>
            <a:r>
              <a:rPr lang="en-GB" altLang="en-US" dirty="0">
                <a:ea typeface="ＭＳ Ｐゴシック" pitchFamily="34" charset="-128"/>
              </a:rPr>
              <a:t>Socially productive use of land and property</a:t>
            </a:r>
          </a:p>
          <a:p>
            <a:pPr marL="342900" indent="-342900" algn="l">
              <a:buFont typeface="Arial" panose="020B0604020202020204" pitchFamily="34" charset="0"/>
              <a:buChar char="•"/>
            </a:pPr>
            <a:endParaRPr lang="en-GB" altLang="en-US" dirty="0">
              <a:ea typeface="ＭＳ Ｐゴシック" pitchFamily="34" charset="-128"/>
            </a:endParaRP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1435761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D861F5-73C8-E08E-2443-A86D52440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240BE-6F6F-A3E9-0CE2-86F83147CD73}"/>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Getting community wealth building started</a:t>
            </a:r>
          </a:p>
        </p:txBody>
      </p:sp>
      <p:sp>
        <p:nvSpPr>
          <p:cNvPr id="5" name="Subtitle 2">
            <a:extLst>
              <a:ext uri="{FF2B5EF4-FFF2-40B4-BE49-F238E27FC236}">
                <a16:creationId xmlns:a16="http://schemas.microsoft.com/office/drawing/2014/main" id="{C6AC3C46-ED95-2768-26D3-E1D2C22C96E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To get started on community wealth building, you will need to understand the current lay of the land in your local place.</a:t>
            </a:r>
          </a:p>
          <a:p>
            <a:pPr marL="342900" indent="-342900" algn="l">
              <a:buFont typeface="Arial" panose="020B0604020202020204" pitchFamily="34" charset="0"/>
              <a:buChar char="•"/>
            </a:pPr>
            <a:r>
              <a:rPr lang="en-GB" altLang="en-US" dirty="0">
                <a:ea typeface="ＭＳ Ｐゴシック" pitchFamily="34" charset="-128"/>
              </a:rPr>
              <a:t>Draw upon the relationships you’ve built with key stakeholders and communities and the asset mapping that you’ve undertaken.</a:t>
            </a:r>
          </a:p>
          <a:p>
            <a:pPr marL="342900" indent="-342900" algn="l">
              <a:buFont typeface="Arial" panose="020B0604020202020204" pitchFamily="34" charset="0"/>
              <a:buChar char="•"/>
            </a:pPr>
            <a:r>
              <a:rPr lang="en-GB" altLang="en-US" dirty="0">
                <a:ea typeface="ＭＳ Ｐゴシック" pitchFamily="34" charset="-128"/>
              </a:rPr>
              <a:t>Use your vision and shared purpose to guide you. What are the needs, hopes and aspirations in your local place and how does community wealth building speak to your vision and shared purpose or help you to achieve them? </a:t>
            </a:r>
          </a:p>
          <a:p>
            <a:pPr marL="342900" indent="-342900" algn="l">
              <a:buFont typeface="Arial" panose="020B0604020202020204" pitchFamily="34" charset="0"/>
              <a:buChar char="•"/>
            </a:pPr>
            <a:r>
              <a:rPr lang="en-GB" altLang="en-US" dirty="0">
                <a:ea typeface="ＭＳ Ｐゴシック" pitchFamily="34" charset="-128"/>
              </a:rPr>
              <a:t>Start small. Pick one aspect of community wealth building and focus on that initially. Are there any easy wins? If so, maybe start there.</a:t>
            </a:r>
          </a:p>
          <a:p>
            <a:pPr marL="342900" indent="-342900" algn="l">
              <a:buFont typeface="Arial" panose="020B0604020202020204" pitchFamily="34" charset="0"/>
              <a:buChar char="•"/>
            </a:pPr>
            <a:r>
              <a:rPr lang="en-GB" altLang="en-US" dirty="0">
                <a:ea typeface="ＭＳ Ｐゴシック" pitchFamily="34" charset="-128"/>
              </a:rPr>
              <a:t>Whatever you choose to focus on, bring people with you, especially those in local communities that will be most impacted. Communicate about what you’re doing, why it is needed and what the benefits will be.</a:t>
            </a:r>
          </a:p>
          <a:p>
            <a:pPr marL="342900" indent="-342900" algn="l">
              <a:buFont typeface="Arial" panose="020B0604020202020204" pitchFamily="34" charset="0"/>
              <a:buChar char="•"/>
            </a:pPr>
            <a:endParaRPr lang="en-GB" altLang="en-US" dirty="0">
              <a:ea typeface="ＭＳ Ｐゴシック" pitchFamily="34" charset="-128"/>
            </a:endParaRP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3765665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25C182-1720-992E-9F32-5EAB52AA8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18860-C03C-0EA4-8B76-875EE24D09B3}"/>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The role of anchor organisations</a:t>
            </a:r>
          </a:p>
        </p:txBody>
      </p:sp>
      <p:sp>
        <p:nvSpPr>
          <p:cNvPr id="5" name="Subtitle 2">
            <a:extLst>
              <a:ext uri="{FF2B5EF4-FFF2-40B4-BE49-F238E27FC236}">
                <a16:creationId xmlns:a16="http://schemas.microsoft.com/office/drawing/2014/main" id="{22519E2D-6FBC-92F1-32CA-ADB4D9B63AE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ea typeface="ＭＳ Ｐゴシック" pitchFamily="34" charset="-128"/>
              </a:rPr>
              <a:t>Anchor organisations are those ‘which have an important presence in a place, usually through a combination of:- </a:t>
            </a:r>
          </a:p>
          <a:p>
            <a:pPr marL="342900" indent="-342900" algn="l">
              <a:buFont typeface="Arial" panose="020B0604020202020204" pitchFamily="34" charset="0"/>
              <a:buChar char="•"/>
            </a:pPr>
            <a:r>
              <a:rPr lang="en-GB" altLang="en-US" sz="2200" dirty="0">
                <a:ea typeface="ＭＳ Ｐゴシック" pitchFamily="34" charset="-128"/>
              </a:rPr>
              <a:t>being largescale employers, </a:t>
            </a:r>
          </a:p>
          <a:p>
            <a:pPr marL="342900" indent="-342900" algn="l">
              <a:buFont typeface="Arial" panose="020B0604020202020204" pitchFamily="34" charset="0"/>
              <a:buChar char="•"/>
            </a:pPr>
            <a:r>
              <a:rPr lang="en-GB" altLang="en-US" sz="2200" dirty="0">
                <a:ea typeface="ＭＳ Ｐゴシック" pitchFamily="34" charset="-128"/>
              </a:rPr>
              <a:t>being the largest purchasers of goods and services in the locality </a:t>
            </a:r>
          </a:p>
          <a:p>
            <a:pPr marL="342900" indent="-342900" algn="l">
              <a:buFont typeface="Arial" panose="020B0604020202020204" pitchFamily="34" charset="0"/>
              <a:buChar char="•"/>
            </a:pPr>
            <a:r>
              <a:rPr lang="en-GB" altLang="en-US" sz="2200" dirty="0">
                <a:ea typeface="ＭＳ Ｐゴシック" pitchFamily="34" charset="-128"/>
              </a:rPr>
              <a:t>controlling large areas of land and having relatively ﬁxed assets</a:t>
            </a:r>
          </a:p>
          <a:p>
            <a:pPr marL="342900" indent="-342900" algn="l">
              <a:buFont typeface="Arial" panose="020B0604020202020204" pitchFamily="34" charset="0"/>
              <a:buChar char="•"/>
            </a:pPr>
            <a:endParaRPr lang="en-GB" altLang="en-US" sz="2200" dirty="0">
              <a:ea typeface="ＭＳ Ｐゴシック" pitchFamily="34" charset="-128"/>
            </a:endParaRPr>
          </a:p>
          <a:p>
            <a:pPr algn="l"/>
            <a:r>
              <a:rPr lang="en-GB" altLang="en-US" sz="2200" dirty="0">
                <a:ea typeface="ＭＳ Ｐゴシック" pitchFamily="34" charset="-128"/>
              </a:rPr>
              <a:t>They are ‘often tied to a particular place by their mission, histories, physical assets and local relationships. Examples include local authorities, NHS trusts, universities, trade unions, large local businesses, the combined activities of the community and voluntary sector and housing associations.</a:t>
            </a:r>
          </a:p>
          <a:p>
            <a:pPr algn="l"/>
            <a:endParaRPr lang="en-GB" altLang="en-US" sz="2200" dirty="0">
              <a:ea typeface="ＭＳ Ｐゴシック" pitchFamily="34" charset="-128"/>
            </a:endParaRPr>
          </a:p>
          <a:p>
            <a:pPr algn="l"/>
            <a:r>
              <a:rPr lang="en-GB" altLang="en-US" sz="2200" dirty="0">
                <a:ea typeface="ＭＳ Ｐゴシック" pitchFamily="34" charset="-128"/>
              </a:rPr>
              <a:t>Anchor organisations and networks have a key role to play in community wealth building and in inclusive wellbeing economies more widely.</a:t>
            </a:r>
          </a:p>
          <a:p>
            <a:pPr marL="342900" indent="-342900" algn="l">
              <a:buFont typeface="Arial" panose="020B0604020202020204" pitchFamily="34" charset="0"/>
              <a:buChar char="•"/>
            </a:pPr>
            <a:endParaRPr lang="en-GB" altLang="en-US" dirty="0">
              <a:ea typeface="ＭＳ Ｐゴシック" pitchFamily="34" charset="-128"/>
            </a:endParaRP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125698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CCDBDC-54EE-F234-3716-3EDBBA409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CCEE0-D1B5-221F-2CFC-872AF1F7F879}"/>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Measuring what good looks like for you</a:t>
            </a:r>
          </a:p>
        </p:txBody>
      </p:sp>
      <p:sp>
        <p:nvSpPr>
          <p:cNvPr id="5" name="Subtitle 2">
            <a:extLst>
              <a:ext uri="{FF2B5EF4-FFF2-40B4-BE49-F238E27FC236}">
                <a16:creationId xmlns:a16="http://schemas.microsoft.com/office/drawing/2014/main" id="{BC17B5CA-8FA2-072B-5103-84C1666E2E91}"/>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200" dirty="0">
                <a:ea typeface="ＭＳ Ｐゴシック" pitchFamily="34" charset="-128"/>
              </a:rPr>
              <a:t>Success in terms of implementing inclusive wellbeing economies will look different for different places, depending on their vision and shared purpose.</a:t>
            </a:r>
          </a:p>
          <a:p>
            <a:pPr marL="342900" indent="-342900" algn="l">
              <a:buFont typeface="Arial" panose="020B0604020202020204" pitchFamily="34" charset="0"/>
              <a:buChar char="•"/>
            </a:pPr>
            <a:r>
              <a:rPr lang="en-GB" altLang="en-US" sz="2200" dirty="0">
                <a:ea typeface="ＭＳ Ｐゴシック" pitchFamily="34" charset="-128"/>
              </a:rPr>
              <a:t>Using your vision and shared purpose as a starting point and working with key stakeholders and communities, define what success would look like for your area.</a:t>
            </a:r>
          </a:p>
          <a:p>
            <a:pPr marL="342900" indent="-342900" algn="l">
              <a:buFont typeface="Arial" panose="020B0604020202020204" pitchFamily="34" charset="0"/>
              <a:buChar char="•"/>
            </a:pPr>
            <a:r>
              <a:rPr lang="en-GB" altLang="en-US" sz="2200" dirty="0">
                <a:ea typeface="ＭＳ Ｐゴシック" pitchFamily="34" charset="-128"/>
              </a:rPr>
              <a:t>Once you understand this, think about what indicators would allow you to measure whether that success is being achieved (or not).</a:t>
            </a:r>
          </a:p>
          <a:p>
            <a:pPr marL="342900" indent="-342900" algn="l">
              <a:buFont typeface="Arial" panose="020B0604020202020204" pitchFamily="34" charset="0"/>
              <a:buChar char="•"/>
            </a:pPr>
            <a:r>
              <a:rPr lang="en-GB" altLang="en-US" sz="2200" dirty="0">
                <a:ea typeface="ＭＳ Ｐゴシック" pitchFamily="34" charset="-128"/>
              </a:rPr>
              <a:t>Seek out routinely collected data that matches the indicators you have identified. In some cases, this may not be available, and you may need to start collecting this data yourself.</a:t>
            </a:r>
          </a:p>
          <a:p>
            <a:pPr marL="342900" indent="-342900" algn="l">
              <a:buFont typeface="Arial" panose="020B0604020202020204" pitchFamily="34" charset="0"/>
              <a:buChar char="•"/>
            </a:pPr>
            <a:r>
              <a:rPr lang="en-GB" altLang="en-US" sz="2200" dirty="0">
                <a:ea typeface="ＭＳ Ｐゴシック" pitchFamily="34" charset="-128"/>
              </a:rPr>
              <a:t>Whatever data you use, make sure that it is made publicly available and accessible so that you are accountable against the outcomes you are aiming for. It may be helpful to host regular events where this is shared.</a:t>
            </a:r>
          </a:p>
          <a:p>
            <a:pPr marL="342900" indent="-342900" algn="l">
              <a:buFont typeface="Arial" panose="020B0604020202020204" pitchFamily="34" charset="0"/>
              <a:buChar char="•"/>
            </a:pPr>
            <a:r>
              <a:rPr lang="en-GB" altLang="en-US" sz="2200" dirty="0">
                <a:ea typeface="ＭＳ Ｐゴシック" pitchFamily="34" charset="-128"/>
              </a:rPr>
              <a:t>Examples of relevant datasets and indicators are included in the resource section at the end of these slides.</a:t>
            </a:r>
          </a:p>
        </p:txBody>
      </p:sp>
    </p:spTree>
    <p:extLst>
      <p:ext uri="{BB962C8B-B14F-4D97-AF65-F5344CB8AC3E}">
        <p14:creationId xmlns:p14="http://schemas.microsoft.com/office/powerpoint/2010/main" val="52591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3B3A66-90F1-2D76-1C69-F73C4599CA2B}"/>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5CCBE8FB-47B0-DD38-59D9-C24C555B7297}"/>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308BB76-B2EC-2809-D27F-6343A5CD346A}"/>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1E5B9728-ED97-3F66-5735-61436F002D5C}"/>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Talking about inclusive wellbeing economies?</a:t>
            </a:r>
          </a:p>
        </p:txBody>
      </p:sp>
      <p:pic>
        <p:nvPicPr>
          <p:cNvPr id="3" name="Picture 2" descr="A green and white logo&#10;&#10;Description automatically generated">
            <a:extLst>
              <a:ext uri="{FF2B5EF4-FFF2-40B4-BE49-F238E27FC236}">
                <a16:creationId xmlns:a16="http://schemas.microsoft.com/office/drawing/2014/main" id="{67ABE28E-5455-56A8-DA59-B9EF4595B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282268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F39B19-B718-8DFE-80F9-3C9F12E7A47C}"/>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D375F681-21E1-047A-7FD7-89B6B8807014}"/>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6F688C0-1915-AE68-DB3C-347B562BC7FF}"/>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33E44DFA-E3F7-1B6D-BEA1-37EE9BEFD6D6}"/>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What are inclusive wellbeing economies?</a:t>
            </a:r>
          </a:p>
        </p:txBody>
      </p:sp>
      <p:pic>
        <p:nvPicPr>
          <p:cNvPr id="3" name="Picture 2" descr="A green and white logo&#10;&#10;Description automatically generated">
            <a:extLst>
              <a:ext uri="{FF2B5EF4-FFF2-40B4-BE49-F238E27FC236}">
                <a16:creationId xmlns:a16="http://schemas.microsoft.com/office/drawing/2014/main" id="{13043AF1-FC9B-4D20-61D8-43A6A4A27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134510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4E88EF-DDFD-5AF4-A84A-E89B63B0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5D7D9-DF71-E884-8ECB-5C5E0635DEC0}"/>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Framing and making the case</a:t>
            </a:r>
          </a:p>
        </p:txBody>
      </p:sp>
      <p:sp>
        <p:nvSpPr>
          <p:cNvPr id="5" name="Subtitle 2">
            <a:extLst>
              <a:ext uri="{FF2B5EF4-FFF2-40B4-BE49-F238E27FC236}">
                <a16:creationId xmlns:a16="http://schemas.microsoft.com/office/drawing/2014/main" id="{B5955256-EDA1-92DC-592F-A23E5CE5D81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As you implement and embed inclusive wellbeing economies in your local place, you will need to talk to and work with other stakeholders with varying degrees of knowledge, familiarity and support. To do this, you will need to articulate and make the case for inclusive wellbeing economies in a way that will depend on the context you’re working in and the audience you’re talking to. In short, you’ll need to think about framing.</a:t>
            </a:r>
          </a:p>
          <a:p>
            <a:pPr algn="l"/>
            <a:endParaRPr lang="en-GB" altLang="en-US" dirty="0">
              <a:ea typeface="ＭＳ Ｐゴシック" pitchFamily="34" charset="-128"/>
            </a:endParaRPr>
          </a:p>
          <a:p>
            <a:pPr algn="l"/>
            <a:r>
              <a:rPr lang="en-GB" altLang="en-US" dirty="0">
                <a:ea typeface="ＭＳ Ｐゴシック" pitchFamily="34" charset="-128"/>
              </a:rPr>
              <a:t>“</a:t>
            </a:r>
            <a:r>
              <a:rPr lang="en-GB" altLang="en-US" i="1" dirty="0">
                <a:ea typeface="ＭＳ Ｐゴシック" pitchFamily="34" charset="-128"/>
              </a:rPr>
              <a:t>Framing refers to the </a:t>
            </a:r>
            <a:r>
              <a:rPr lang="en-GB" altLang="en-US" b="1" i="1" dirty="0">
                <a:ea typeface="ＭＳ Ｐゴシック" pitchFamily="34" charset="-128"/>
              </a:rPr>
              <a:t>choices we make</a:t>
            </a:r>
            <a:r>
              <a:rPr lang="en-GB" altLang="en-US" i="1" dirty="0">
                <a:ea typeface="ＭＳ Ｐゴシック" pitchFamily="34" charset="-128"/>
              </a:rPr>
              <a:t> about </a:t>
            </a:r>
            <a:r>
              <a:rPr lang="en-GB" altLang="en-US" b="1" i="1" dirty="0">
                <a:ea typeface="ＭＳ Ｐゴシック" pitchFamily="34" charset="-128"/>
              </a:rPr>
              <a:t>what we say</a:t>
            </a:r>
            <a:r>
              <a:rPr lang="en-GB" altLang="en-US" i="1" dirty="0">
                <a:ea typeface="ＭＳ Ｐゴシック" pitchFamily="34" charset="-128"/>
              </a:rPr>
              <a:t> and </a:t>
            </a:r>
            <a:r>
              <a:rPr lang="en-GB" altLang="en-US" b="1" i="1" dirty="0">
                <a:ea typeface="ＭＳ Ｐゴシック" pitchFamily="34" charset="-128"/>
              </a:rPr>
              <a:t>how we say it</a:t>
            </a:r>
            <a:r>
              <a:rPr lang="en-GB" altLang="en-US" i="1" dirty="0">
                <a:ea typeface="ＭＳ Ｐゴシック" pitchFamily="34" charset="-128"/>
              </a:rPr>
              <a:t>: how we </a:t>
            </a:r>
            <a:r>
              <a:rPr lang="en-GB" altLang="en-US" b="1" i="1" dirty="0">
                <a:ea typeface="ＭＳ Ｐゴシック" pitchFamily="34" charset="-128"/>
              </a:rPr>
              <a:t>explain an issue</a:t>
            </a:r>
            <a:r>
              <a:rPr lang="en-GB" altLang="en-US" i="1" dirty="0">
                <a:ea typeface="ＭＳ Ｐゴシック" pitchFamily="34" charset="-128"/>
              </a:rPr>
              <a:t>, what we </a:t>
            </a:r>
            <a:r>
              <a:rPr lang="en-GB" altLang="en-US" b="1" i="1" dirty="0">
                <a:ea typeface="ＭＳ Ｐゴシック" pitchFamily="34" charset="-128"/>
              </a:rPr>
              <a:t>emphasise</a:t>
            </a:r>
            <a:r>
              <a:rPr lang="en-GB" altLang="en-US" i="1" dirty="0">
                <a:ea typeface="ＭＳ Ｐゴシック" pitchFamily="34" charset="-128"/>
              </a:rPr>
              <a:t> and the </a:t>
            </a:r>
            <a:r>
              <a:rPr lang="en-GB" altLang="en-US" b="1" i="1" dirty="0">
                <a:ea typeface="ＭＳ Ｐゴシック" pitchFamily="34" charset="-128"/>
              </a:rPr>
              <a:t>things we leave unsaid</a:t>
            </a:r>
            <a:r>
              <a:rPr lang="en-GB" altLang="en-US" i="1" dirty="0">
                <a:ea typeface="ＭＳ Ｐゴシック" pitchFamily="34" charset="-128"/>
              </a:rPr>
              <a:t>. Using a particular frame is essentially choosing to tell a different story – one that will </a:t>
            </a:r>
            <a:r>
              <a:rPr lang="en-GB" altLang="en-US" b="1" i="1" dirty="0">
                <a:ea typeface="ＭＳ Ｐゴシック" pitchFamily="34" charset="-128"/>
              </a:rPr>
              <a:t>improve understanding and build support</a:t>
            </a:r>
            <a:r>
              <a:rPr lang="en-GB" altLang="en-US" i="1" dirty="0">
                <a:ea typeface="ＭＳ Ｐゴシック" pitchFamily="34" charset="-128"/>
              </a:rPr>
              <a:t> for the changes we want to see. And that matters, because it can lead to radical changes in how people </a:t>
            </a:r>
            <a:r>
              <a:rPr lang="en-GB" altLang="en-US" b="1" i="1" dirty="0">
                <a:ea typeface="ＭＳ Ｐゴシック" pitchFamily="34" charset="-128"/>
              </a:rPr>
              <a:t>think, feel and act</a:t>
            </a:r>
            <a:r>
              <a:rPr lang="en-GB" altLang="en-US" i="1" dirty="0">
                <a:ea typeface="ＭＳ Ｐゴシック" pitchFamily="34" charset="-128"/>
              </a:rPr>
              <a:t>.”</a:t>
            </a:r>
          </a:p>
          <a:p>
            <a:pPr algn="l"/>
            <a:r>
              <a:rPr lang="en-GB" altLang="en-US" i="1" dirty="0">
                <a:ea typeface="ＭＳ Ｐゴシック" pitchFamily="34" charset="-128"/>
                <a:hlinkClick r:id="rId3"/>
              </a:rPr>
              <a:t>https://www.health.org.uk/features-and-opinion/features/lets-talk-differently-about-health-why-framing-matters</a:t>
            </a:r>
            <a:r>
              <a:rPr lang="en-GB" altLang="en-US" i="1" dirty="0">
                <a:ea typeface="ＭＳ Ｐゴシック" pitchFamily="34" charset="-128"/>
              </a:rPr>
              <a:t> </a:t>
            </a:r>
          </a:p>
        </p:txBody>
      </p:sp>
    </p:spTree>
    <p:extLst>
      <p:ext uri="{BB962C8B-B14F-4D97-AF65-F5344CB8AC3E}">
        <p14:creationId xmlns:p14="http://schemas.microsoft.com/office/powerpoint/2010/main" val="147653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EA29A1-308E-92E3-EE80-9BDB79121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E202A-6645-87FA-57A3-08D5F3703DC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Framing and making the case</a:t>
            </a:r>
          </a:p>
        </p:txBody>
      </p:sp>
      <p:sp>
        <p:nvSpPr>
          <p:cNvPr id="5" name="Subtitle 2">
            <a:extLst>
              <a:ext uri="{FF2B5EF4-FFF2-40B4-BE49-F238E27FC236}">
                <a16:creationId xmlns:a16="http://schemas.microsoft.com/office/drawing/2014/main" id="{42285FB9-49AF-CF4A-0914-C9CD5A046E7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The following slides will look at how you could consider framing conversations you’re having about inclusive wellbeing economies. It draws heavily from the Wellbeing Economies Alliance’s </a:t>
            </a:r>
            <a:r>
              <a:rPr lang="en-GB" altLang="en-US" dirty="0">
                <a:ea typeface="ＭＳ Ｐゴシック" pitchFamily="34" charset="-128"/>
                <a:hlinkClick r:id="rId3"/>
              </a:rPr>
              <a:t>Wellbeing Economy Policy Design Course</a:t>
            </a:r>
            <a:r>
              <a:rPr lang="en-GB" altLang="en-US" dirty="0">
                <a:ea typeface="ＭＳ Ｐゴシック" pitchFamily="34" charset="-128"/>
              </a:rPr>
              <a:t>, which covers this topic in more depth.</a:t>
            </a:r>
          </a:p>
          <a:p>
            <a:pPr algn="l"/>
            <a:endParaRPr lang="en-GB" altLang="en-US" i="1" dirty="0">
              <a:ea typeface="ＭＳ Ｐゴシック" pitchFamily="34" charset="-128"/>
            </a:endParaRPr>
          </a:p>
          <a:p>
            <a:pPr algn="l"/>
            <a:r>
              <a:rPr lang="en-GB" altLang="en-US" dirty="0">
                <a:ea typeface="ＭＳ Ｐゴシック" pitchFamily="34" charset="-128"/>
              </a:rPr>
              <a:t>It is not intended to be an exhaustive resource but instead to start you thinking about how you communicate and articulate with key audiences around inclusive wellbeing economies.</a:t>
            </a:r>
          </a:p>
          <a:p>
            <a:pPr algn="l"/>
            <a:endParaRPr lang="en-GB" altLang="en-US" dirty="0">
              <a:ea typeface="ＭＳ Ｐゴシック" pitchFamily="34" charset="-128"/>
            </a:endParaRPr>
          </a:p>
          <a:p>
            <a:pPr algn="l"/>
            <a:r>
              <a:rPr lang="en-GB" altLang="en-US" dirty="0">
                <a:ea typeface="ＭＳ Ｐゴシック" pitchFamily="34" charset="-128"/>
              </a:rPr>
              <a:t>There are other resources that cover framing in greater depth and may be of use if you want to explore this topic in further depth. You could start with the policy design course referenced above or with the work of the </a:t>
            </a:r>
            <a:r>
              <a:rPr lang="en-GB" altLang="en-US" dirty="0">
                <a:ea typeface="ＭＳ Ｐゴシック" pitchFamily="34" charset="-128"/>
                <a:hlinkClick r:id="rId4"/>
              </a:rPr>
              <a:t>Frameworks Institute</a:t>
            </a:r>
            <a:r>
              <a:rPr lang="en-GB" altLang="en-US" dirty="0">
                <a:ea typeface="ＭＳ Ｐゴシック" pitchFamily="34" charset="-128"/>
              </a:rPr>
              <a:t>.</a:t>
            </a:r>
          </a:p>
        </p:txBody>
      </p:sp>
    </p:spTree>
    <p:extLst>
      <p:ext uri="{BB962C8B-B14F-4D97-AF65-F5344CB8AC3E}">
        <p14:creationId xmlns:p14="http://schemas.microsoft.com/office/powerpoint/2010/main" val="198672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935F37-6796-4377-AFD1-6B8DFE402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5AFC6-72CA-DC7F-05E1-9D5487C6DDAB}"/>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1) Opening doors through empathy</a:t>
            </a:r>
          </a:p>
        </p:txBody>
      </p:sp>
      <p:sp>
        <p:nvSpPr>
          <p:cNvPr id="5" name="Subtitle 2">
            <a:extLst>
              <a:ext uri="{FF2B5EF4-FFF2-40B4-BE49-F238E27FC236}">
                <a16:creationId xmlns:a16="http://schemas.microsoft.com/office/drawing/2014/main" id="{1B4A6FB8-BE48-F1F8-4075-0B2D09872641}"/>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Research shows that approaching conversations with empathy increases the chances of broadening the perspectives of those who hold different views.</a:t>
            </a:r>
          </a:p>
          <a:p>
            <a:pPr marL="342900" indent="-342900" algn="l">
              <a:buFont typeface="Arial" panose="020B0604020202020204" pitchFamily="34" charset="0"/>
              <a:buChar char="•"/>
            </a:pPr>
            <a:r>
              <a:rPr lang="en-GB" altLang="en-US" dirty="0">
                <a:ea typeface="ＭＳ Ｐゴシック" pitchFamily="34" charset="-128"/>
              </a:rPr>
              <a:t>Empathy requires open, honest and respectful communication and efforts to understand the perspectives and concerns of others, even when you disagree.</a:t>
            </a:r>
          </a:p>
          <a:p>
            <a:pPr marL="342900" indent="-342900" algn="l">
              <a:buFont typeface="Arial" panose="020B0604020202020204" pitchFamily="34" charset="0"/>
              <a:buChar char="•"/>
            </a:pPr>
            <a:r>
              <a:rPr lang="en-GB" altLang="en-US" dirty="0">
                <a:ea typeface="ＭＳ Ｐゴシック" pitchFamily="34" charset="-128"/>
              </a:rPr>
              <a:t>Approaching conversations with empathy allows us to find shared interests and goals that can help bring us together and create shared visions for moving forward.</a:t>
            </a:r>
          </a:p>
          <a:p>
            <a:pPr marL="342900" indent="-342900" algn="l">
              <a:buFont typeface="Arial" panose="020B0604020202020204" pitchFamily="34" charset="0"/>
              <a:buChar char="•"/>
            </a:pPr>
            <a:endParaRPr lang="en-GB" altLang="en-US" dirty="0">
              <a:ea typeface="ＭＳ Ｐゴシック" pitchFamily="34" charset="-128"/>
            </a:endParaRPr>
          </a:p>
          <a:p>
            <a:pPr algn="l"/>
            <a:r>
              <a:rPr lang="en-GB" altLang="en-US" b="1" dirty="0">
                <a:ea typeface="ＭＳ Ｐゴシック" pitchFamily="34" charset="-128"/>
              </a:rPr>
              <a:t>KEY TAKE-HOME</a:t>
            </a:r>
            <a:r>
              <a:rPr lang="en-GB" altLang="en-US" dirty="0">
                <a:ea typeface="ＭＳ Ｐゴシック" pitchFamily="34" charset="-128"/>
              </a:rPr>
              <a:t>: Try to understand the perspectives and concerns of those that you’re talking to. Be open minded, curious, respectful and non-judgmental. Use this approach to find common ground and explore shared goals.</a:t>
            </a:r>
          </a:p>
        </p:txBody>
      </p:sp>
    </p:spTree>
    <p:extLst>
      <p:ext uri="{BB962C8B-B14F-4D97-AF65-F5344CB8AC3E}">
        <p14:creationId xmlns:p14="http://schemas.microsoft.com/office/powerpoint/2010/main" val="3131998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B7F50A-DC58-D85D-7278-821B72976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179FF-7F2D-B485-A48D-6B8D913DBB40}"/>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2i) Finding language that works</a:t>
            </a:r>
          </a:p>
        </p:txBody>
      </p:sp>
      <p:sp>
        <p:nvSpPr>
          <p:cNvPr id="5" name="Subtitle 2">
            <a:extLst>
              <a:ext uri="{FF2B5EF4-FFF2-40B4-BE49-F238E27FC236}">
                <a16:creationId xmlns:a16="http://schemas.microsoft.com/office/drawing/2014/main" id="{086C3BD6-FDF4-81B8-DCD6-5DECBF70716D}"/>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ea typeface="ＭＳ Ｐゴシック" pitchFamily="34" charset="-128"/>
              </a:rPr>
              <a:t>The case for an inclusive wellbeing economy can be made from a variety of angles, as different arguments will be persuasive to different audiences.</a:t>
            </a:r>
          </a:p>
          <a:p>
            <a:pPr marL="342900" indent="-342900" algn="l">
              <a:buFont typeface="Arial" panose="020B0604020202020204" pitchFamily="34" charset="0"/>
              <a:buChar char="•"/>
            </a:pPr>
            <a:r>
              <a:rPr lang="en-GB" altLang="en-US" dirty="0">
                <a:ea typeface="ＭＳ Ｐゴシック" pitchFamily="34" charset="-128"/>
              </a:rPr>
              <a:t>Given its broad appeal, different characteristics of a wellbeing economy can speak to different political stakeholders.</a:t>
            </a:r>
          </a:p>
          <a:p>
            <a:pPr marL="342900" indent="-342900" algn="l">
              <a:buFont typeface="Arial" panose="020B0604020202020204" pitchFamily="34" charset="0"/>
              <a:buChar char="•"/>
            </a:pPr>
            <a:r>
              <a:rPr lang="en-GB" altLang="en-US" dirty="0">
                <a:ea typeface="ＭＳ Ｐゴシック" pitchFamily="34" charset="-128"/>
              </a:rPr>
              <a:t>Drawing on your experience and based on the context you’re working in, try to find a language that can garner interest from a broad range of stakeholders.</a:t>
            </a:r>
          </a:p>
          <a:p>
            <a:pPr marL="342900" indent="-342900" algn="l">
              <a:buFont typeface="Arial" panose="020B0604020202020204" pitchFamily="34" charset="0"/>
              <a:buChar char="•"/>
            </a:pPr>
            <a:r>
              <a:rPr lang="en-GB" altLang="en-US" dirty="0">
                <a:ea typeface="ＭＳ Ｐゴシック" pitchFamily="34" charset="-128"/>
              </a:rPr>
              <a:t>Both rational and emotional language and reasoning have a role to play here. Use of storytelling techniques can tap into both of these approaches.</a:t>
            </a:r>
          </a:p>
          <a:p>
            <a:pPr algn="l"/>
            <a:endParaRPr lang="en-GB" altLang="en-US" b="1" dirty="0">
              <a:ea typeface="ＭＳ Ｐゴシック" pitchFamily="34" charset="-128"/>
            </a:endParaRPr>
          </a:p>
          <a:p>
            <a:pPr algn="l"/>
            <a:r>
              <a:rPr lang="en-GB" altLang="en-US" b="1" dirty="0">
                <a:ea typeface="ＭＳ Ｐゴシック" pitchFamily="34" charset="-128"/>
              </a:rPr>
              <a:t>KEY TAKE-HOME</a:t>
            </a:r>
            <a:r>
              <a:rPr lang="en-GB" altLang="en-US" dirty="0">
                <a:ea typeface="ＭＳ Ｐゴシック" pitchFamily="34" charset="-128"/>
              </a:rPr>
              <a:t>: Craft your narrative and the language you use to fit the audiences you’re aiming to reach and influence. This could be focused on either narrow or broad appeal, depending on your context. Consider and plan carefully and communicate with intention.</a:t>
            </a:r>
          </a:p>
        </p:txBody>
      </p:sp>
    </p:spTree>
    <p:extLst>
      <p:ext uri="{BB962C8B-B14F-4D97-AF65-F5344CB8AC3E}">
        <p14:creationId xmlns:p14="http://schemas.microsoft.com/office/powerpoint/2010/main" val="456498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A6F7530-763B-8EEB-EF68-472FEBEAD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BF002-79CC-CC0A-FD96-C570099C6DC7}"/>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2ii) Different cases for a wellbeing economy</a:t>
            </a:r>
          </a:p>
        </p:txBody>
      </p:sp>
      <p:sp>
        <p:nvSpPr>
          <p:cNvPr id="5" name="Subtitle 2">
            <a:extLst>
              <a:ext uri="{FF2B5EF4-FFF2-40B4-BE49-F238E27FC236}">
                <a16:creationId xmlns:a16="http://schemas.microsoft.com/office/drawing/2014/main" id="{10EB827E-D560-2617-D92F-9CE01F9B81C0}"/>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000" b="1" dirty="0">
                <a:ea typeface="ＭＳ Ｐゴシック" pitchFamily="34" charset="-128"/>
              </a:rPr>
              <a:t>A moral case </a:t>
            </a:r>
            <a:r>
              <a:rPr lang="en-GB" altLang="en-US" sz="2000" dirty="0">
                <a:ea typeface="ＭＳ Ｐゴシック" pitchFamily="34" charset="-128"/>
              </a:rPr>
              <a:t>emphasises how an inclusive wellbeing economy approach is the right thing to do from a perspective of existing values such as human rights, being good ancestors, and principles of solidarity. </a:t>
            </a:r>
          </a:p>
          <a:p>
            <a:pPr marL="342900" indent="-342900" algn="l">
              <a:buFont typeface="Arial" panose="020B0604020202020204" pitchFamily="34" charset="0"/>
              <a:buChar char="•"/>
            </a:pPr>
            <a:r>
              <a:rPr lang="en-GB" altLang="en-US" sz="2000" b="1" dirty="0">
                <a:ea typeface="ＭＳ Ｐゴシック" pitchFamily="34" charset="-128"/>
              </a:rPr>
              <a:t>An existential case </a:t>
            </a:r>
            <a:r>
              <a:rPr lang="en-GB" altLang="en-US" sz="2000" dirty="0">
                <a:ea typeface="ＭＳ Ｐゴシック" pitchFamily="34" charset="-128"/>
              </a:rPr>
              <a:t>highlights the urgency of environmental breakdown and the need to act now.</a:t>
            </a:r>
          </a:p>
          <a:p>
            <a:pPr marL="342900" indent="-342900" algn="l">
              <a:buFont typeface="Arial" panose="020B0604020202020204" pitchFamily="34" charset="0"/>
              <a:buChar char="•"/>
            </a:pPr>
            <a:r>
              <a:rPr lang="en-GB" altLang="en-US" sz="2000" b="1" dirty="0">
                <a:ea typeface="ＭＳ Ｐゴシック" pitchFamily="34" charset="-128"/>
              </a:rPr>
              <a:t>A democratic case </a:t>
            </a:r>
            <a:r>
              <a:rPr lang="en-GB" altLang="en-US" sz="2000" dirty="0">
                <a:ea typeface="ＭＳ Ｐゴシック" pitchFamily="34" charset="-128"/>
              </a:rPr>
              <a:t>speaks to the groundswell of public opinion in favour of an economy that works for people and the planet, highlighting the outcomes of public opinion polls, deliberative dialogues, citizen assemblies, and so on. </a:t>
            </a:r>
          </a:p>
          <a:p>
            <a:pPr marL="342900" indent="-342900" algn="l">
              <a:buFont typeface="Arial" panose="020B0604020202020204" pitchFamily="34" charset="0"/>
              <a:buChar char="•"/>
            </a:pPr>
            <a:r>
              <a:rPr lang="en-GB" altLang="en-US" sz="2000" b="1" dirty="0">
                <a:ea typeface="ＭＳ Ｐゴシック" pitchFamily="34" charset="-128"/>
              </a:rPr>
              <a:t>A fiscal case </a:t>
            </a:r>
            <a:r>
              <a:rPr lang="en-GB" altLang="en-US" sz="2000" dirty="0">
                <a:ea typeface="ＭＳ Ｐゴシック" pitchFamily="34" charset="-128"/>
              </a:rPr>
              <a:t>stresses the high costs of 'failure demand' and the inefficiency of a ‘growth-first-then-clean-up-and-redistribute-later’ approach.</a:t>
            </a:r>
          </a:p>
          <a:p>
            <a:pPr marL="342900" indent="-342900" algn="l">
              <a:buFont typeface="Arial" panose="020B0604020202020204" pitchFamily="34" charset="0"/>
              <a:buChar char="•"/>
            </a:pPr>
            <a:r>
              <a:rPr lang="en-GB" altLang="en-US" sz="2000" b="1" dirty="0">
                <a:ea typeface="ＭＳ Ｐゴシック" pitchFamily="34" charset="-128"/>
              </a:rPr>
              <a:t>An early investment or economic resilience case </a:t>
            </a:r>
            <a:r>
              <a:rPr lang="en-GB" altLang="en-US" sz="2000" dirty="0">
                <a:ea typeface="ＭＳ Ｐゴシック" pitchFamily="34" charset="-128"/>
              </a:rPr>
              <a:t>highlights how investing in the health of people, societies, and the environment now, will strengthen the resilience of societies and economies going forward. </a:t>
            </a:r>
          </a:p>
          <a:p>
            <a:pPr marL="342900" indent="-342900" algn="l">
              <a:buFont typeface="Arial" panose="020B0604020202020204" pitchFamily="34" charset="0"/>
              <a:buChar char="•"/>
            </a:pPr>
            <a:r>
              <a:rPr lang="en-GB" altLang="en-US" sz="2000" b="1" dirty="0">
                <a:ea typeface="ＭＳ Ｐゴシック" pitchFamily="34" charset="-128"/>
              </a:rPr>
              <a:t>A visionary case </a:t>
            </a:r>
            <a:r>
              <a:rPr lang="en-GB" altLang="en-US" sz="2000" dirty="0">
                <a:ea typeface="ＭＳ Ｐゴシック" pitchFamily="34" charset="-128"/>
              </a:rPr>
              <a:t>emphasises the opportunities for creating thriving economies that prioritise social and ecological wellbeing and showcases the initiatives that are working towards this aim to provide inspiration for what the future can look like.</a:t>
            </a:r>
          </a:p>
        </p:txBody>
      </p:sp>
    </p:spTree>
    <p:extLst>
      <p:ext uri="{BB962C8B-B14F-4D97-AF65-F5344CB8AC3E}">
        <p14:creationId xmlns:p14="http://schemas.microsoft.com/office/powerpoint/2010/main" val="4118382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686098-6EC8-2B5C-F3C8-259BC429A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9C1FF-35D2-9044-9FE6-84DC17225C74}"/>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2iii) Public narrative: an approach to storytelling</a:t>
            </a:r>
          </a:p>
        </p:txBody>
      </p:sp>
      <p:sp>
        <p:nvSpPr>
          <p:cNvPr id="5" name="Subtitle 2">
            <a:extLst>
              <a:ext uri="{FF2B5EF4-FFF2-40B4-BE49-F238E27FC236}">
                <a16:creationId xmlns:a16="http://schemas.microsoft.com/office/drawing/2014/main" id="{5EC2B77D-B195-E900-2781-1A0F596298A2}"/>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Public narrative draws on the work of Marshall Ganz. It is a structured way of using storytelling techniques to motivate people to take action to achieve a shared goal.</a:t>
            </a:r>
          </a:p>
          <a:p>
            <a:pPr algn="l"/>
            <a:endParaRPr lang="en-GB" altLang="en-US" dirty="0">
              <a:ea typeface="ＭＳ Ｐゴシック" pitchFamily="34" charset="-128"/>
            </a:endParaRPr>
          </a:p>
          <a:p>
            <a:pPr algn="l"/>
            <a:r>
              <a:rPr lang="en-GB" altLang="en-US" dirty="0">
                <a:ea typeface="ＭＳ Ｐゴシック" pitchFamily="34" charset="-128"/>
              </a:rPr>
              <a:t>There are three components to forming a public narrative: -</a:t>
            </a:r>
          </a:p>
          <a:p>
            <a:pPr marL="342900" indent="-342900" algn="l">
              <a:buFont typeface="Arial" panose="020B0604020202020204" pitchFamily="34" charset="0"/>
              <a:buChar char="•"/>
            </a:pPr>
            <a:r>
              <a:rPr lang="en-GB" altLang="en-US" b="1" dirty="0">
                <a:ea typeface="ＭＳ Ｐゴシック" pitchFamily="34" charset="-128"/>
              </a:rPr>
              <a:t>Story of self </a:t>
            </a:r>
            <a:r>
              <a:rPr lang="en-GB" altLang="en-US" dirty="0">
                <a:ea typeface="ＭＳ Ｐゴシック" pitchFamily="34" charset="-128"/>
              </a:rPr>
              <a:t>shows we are invested in a particular cause and how it links to our values – it presents a challenge we have faced, how we have overcome that challenge and what the outcome was – it invites others to connect with us.</a:t>
            </a:r>
          </a:p>
          <a:p>
            <a:pPr marL="342900" indent="-342900" algn="l">
              <a:buFont typeface="Arial" panose="020B0604020202020204" pitchFamily="34" charset="0"/>
              <a:buChar char="•"/>
            </a:pPr>
            <a:r>
              <a:rPr lang="en-GB" altLang="en-US" b="1" dirty="0">
                <a:ea typeface="ＭＳ Ｐゴシック" pitchFamily="34" charset="-128"/>
              </a:rPr>
              <a:t>Story of us </a:t>
            </a:r>
            <a:r>
              <a:rPr lang="en-GB" altLang="en-US" dirty="0">
                <a:ea typeface="ＭＳ Ｐゴシック" pitchFamily="34" charset="-128"/>
              </a:rPr>
              <a:t>invites others to join with you in the cause and illustrates your shared purpose, goals and values in doing so – it aims to show others why they should be invested in this cause and invites them to join you in collectively taking action.</a:t>
            </a:r>
          </a:p>
          <a:p>
            <a:pPr marL="342900" indent="-342900" algn="l">
              <a:buFont typeface="Arial" panose="020B0604020202020204" pitchFamily="34" charset="0"/>
              <a:buChar char="•"/>
            </a:pPr>
            <a:r>
              <a:rPr lang="en-GB" altLang="en-US" b="1" dirty="0">
                <a:ea typeface="ＭＳ Ｐゴシック" pitchFamily="34" charset="-128"/>
              </a:rPr>
              <a:t>Story of now </a:t>
            </a:r>
            <a:r>
              <a:rPr lang="en-GB" altLang="en-US" dirty="0">
                <a:ea typeface="ＭＳ Ｐゴシック" pitchFamily="34" charset="-128"/>
              </a:rPr>
              <a:t>outlines why this particular cause is of relevance and requires action at this specific point in time – it shows urgency, is rooted in the values in the other two stories and illustrates a contradiction to those values that requires action.</a:t>
            </a:r>
          </a:p>
        </p:txBody>
      </p:sp>
    </p:spTree>
    <p:extLst>
      <p:ext uri="{BB962C8B-B14F-4D97-AF65-F5344CB8AC3E}">
        <p14:creationId xmlns:p14="http://schemas.microsoft.com/office/powerpoint/2010/main" val="3409781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E3C81E-2CFB-73C9-DFFD-D08299A1F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09ADF-0EF8-CCE7-5528-45FCF1D4125E}"/>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3) Showing the momentum</a:t>
            </a:r>
          </a:p>
        </p:txBody>
      </p:sp>
      <p:sp>
        <p:nvSpPr>
          <p:cNvPr id="5" name="Subtitle 2">
            <a:extLst>
              <a:ext uri="{FF2B5EF4-FFF2-40B4-BE49-F238E27FC236}">
                <a16:creationId xmlns:a16="http://schemas.microsoft.com/office/drawing/2014/main" id="{38C7B2BC-771B-0492-1C57-C9CBE384E94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ea typeface="ＭＳ Ｐゴシック" pitchFamily="34" charset="-128"/>
              </a:rPr>
              <a:t>There is a lot of momentum towards inclusive wellbeing economies across the world, and showcasing this can help demonstrate the broad appeal of and support for these principles, as well as how they have been translated into practice.</a:t>
            </a:r>
          </a:p>
          <a:p>
            <a:pPr algn="l"/>
            <a:endParaRPr lang="en-GB" altLang="en-US" sz="2200" dirty="0">
              <a:ea typeface="ＭＳ Ｐゴシック" pitchFamily="34" charset="-128"/>
            </a:endParaRPr>
          </a:p>
          <a:p>
            <a:pPr algn="l"/>
            <a:r>
              <a:rPr lang="en-GB" altLang="en-US" sz="2200" dirty="0">
                <a:ea typeface="ＭＳ Ｐゴシック" pitchFamily="34" charset="-128"/>
              </a:rPr>
              <a:t>Wellbeing economy ideas: -</a:t>
            </a:r>
          </a:p>
          <a:p>
            <a:pPr marL="342900" indent="-342900" algn="l">
              <a:buFont typeface="Arial" panose="020B0604020202020204" pitchFamily="34" charset="0"/>
              <a:buChar char="•"/>
            </a:pPr>
            <a:r>
              <a:rPr lang="en-GB" altLang="en-US" sz="2200" dirty="0">
                <a:ea typeface="ＭＳ Ｐゴシック" pitchFamily="34" charset="-128"/>
              </a:rPr>
              <a:t>are widely supported by the public, as evidenced in international surveys and public polls. </a:t>
            </a:r>
          </a:p>
          <a:p>
            <a:pPr marL="342900" indent="-342900" algn="l">
              <a:buFont typeface="Arial" panose="020B0604020202020204" pitchFamily="34" charset="0"/>
              <a:buChar char="•"/>
            </a:pPr>
            <a:r>
              <a:rPr lang="en-GB" altLang="en-US" sz="2200" dirty="0">
                <a:ea typeface="ＭＳ Ｐゴシック" pitchFamily="34" charset="-128"/>
              </a:rPr>
              <a:t>are being explored and used by governments, organisations and civil society across the world.</a:t>
            </a:r>
          </a:p>
          <a:p>
            <a:pPr marL="342900" indent="-342900" algn="l">
              <a:buFont typeface="Arial" panose="020B0604020202020204" pitchFamily="34" charset="0"/>
              <a:buChar char="•"/>
            </a:pPr>
            <a:r>
              <a:rPr lang="en-GB" altLang="en-US" sz="2200" dirty="0">
                <a:ea typeface="ＭＳ Ｐゴシック" pitchFamily="34" charset="-128"/>
              </a:rPr>
              <a:t>are rooted in the beliefs and traditions of a range of diverse cultures and have been embraced and practised by communities around the world.</a:t>
            </a:r>
          </a:p>
          <a:p>
            <a:pPr algn="l"/>
            <a:endParaRPr lang="en-GB" altLang="en-US" sz="2200" dirty="0">
              <a:ea typeface="ＭＳ Ｐゴシック" pitchFamily="34" charset="-128"/>
            </a:endParaRPr>
          </a:p>
          <a:p>
            <a:pPr algn="l"/>
            <a:r>
              <a:rPr lang="en-GB" altLang="en-US" sz="2200" b="1" dirty="0">
                <a:ea typeface="ＭＳ Ｐゴシック" pitchFamily="34" charset="-128"/>
              </a:rPr>
              <a:t>KEY TAKE-HOME: </a:t>
            </a:r>
            <a:r>
              <a:rPr lang="en-GB" altLang="en-US" sz="2200" dirty="0">
                <a:ea typeface="ＭＳ Ｐゴシック" pitchFamily="34" charset="-128"/>
              </a:rPr>
              <a:t>Talking about the widespread momentum and support for inclusive wellbeing economies will ground theoretical understanding of the underlying principles in the real world and help people to understand that this is something that is achievable. </a:t>
            </a:r>
            <a:endParaRPr lang="en-GB" altLang="en-US" sz="2200" b="1" dirty="0">
              <a:ea typeface="ＭＳ Ｐゴシック" pitchFamily="34" charset="-128"/>
            </a:endParaRPr>
          </a:p>
        </p:txBody>
      </p:sp>
    </p:spTree>
    <p:extLst>
      <p:ext uri="{BB962C8B-B14F-4D97-AF65-F5344CB8AC3E}">
        <p14:creationId xmlns:p14="http://schemas.microsoft.com/office/powerpoint/2010/main" val="3235073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7CEBDF-F9AD-0F1B-4FF0-8EEB1DA8F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BC629-D721-69E0-7A60-38516C684593}"/>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4i) Common concerns and how to engage</a:t>
            </a:r>
          </a:p>
        </p:txBody>
      </p:sp>
      <p:sp>
        <p:nvSpPr>
          <p:cNvPr id="5" name="Subtitle 2">
            <a:extLst>
              <a:ext uri="{FF2B5EF4-FFF2-40B4-BE49-F238E27FC236}">
                <a16:creationId xmlns:a16="http://schemas.microsoft.com/office/drawing/2014/main" id="{00D86D98-2DBB-721B-EF16-43F756966314}"/>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When making a case for a wellbeing economy, anticipating common concerns and being ready to counter them can help to relieve doubts and bring people on-side.</a:t>
            </a:r>
          </a:p>
          <a:p>
            <a:pPr algn="l"/>
            <a:endParaRPr lang="en-GB" altLang="en-US" dirty="0">
              <a:ea typeface="ＭＳ Ｐゴシック" pitchFamily="34" charset="-128"/>
            </a:endParaRPr>
          </a:p>
          <a:p>
            <a:pPr algn="l"/>
            <a:r>
              <a:rPr lang="en-GB" altLang="en-US" dirty="0">
                <a:ea typeface="ＭＳ Ｐゴシック" pitchFamily="34" charset="-128"/>
              </a:rPr>
              <a:t>Some common concerns include: -</a:t>
            </a:r>
          </a:p>
          <a:p>
            <a:pPr marL="457200" indent="-457200" algn="l">
              <a:buFont typeface="+mj-lt"/>
              <a:buAutoNum type="arabicParenR"/>
            </a:pPr>
            <a:r>
              <a:rPr lang="en-GB" altLang="en-US" dirty="0">
                <a:ea typeface="ＭＳ Ｐゴシック" pitchFamily="34" charset="-128"/>
              </a:rPr>
              <a:t>Isn’t our wellbeing dependent on economic growth?</a:t>
            </a:r>
          </a:p>
          <a:p>
            <a:pPr marL="457200" indent="-457200" algn="l">
              <a:buFont typeface="+mj-lt"/>
              <a:buAutoNum type="arabicParenR"/>
            </a:pPr>
            <a:r>
              <a:rPr lang="en-GB" altLang="en-US" dirty="0">
                <a:ea typeface="ＭＳ Ｐゴシック" pitchFamily="34" charset="-128"/>
              </a:rPr>
              <a:t>Don’t we need economic growth to fund essential public services?</a:t>
            </a:r>
          </a:p>
          <a:p>
            <a:pPr marL="457200" indent="-457200" algn="l">
              <a:buFont typeface="+mj-lt"/>
              <a:buAutoNum type="arabicParenR"/>
            </a:pPr>
            <a:r>
              <a:rPr lang="en-GB" altLang="en-US" dirty="0">
                <a:ea typeface="ＭＳ Ｐゴシック" pitchFamily="34" charset="-128"/>
              </a:rPr>
              <a:t>Will a wellbeing economy jeopardise a healthy business environment? </a:t>
            </a:r>
          </a:p>
        </p:txBody>
      </p:sp>
    </p:spTree>
    <p:extLst>
      <p:ext uri="{BB962C8B-B14F-4D97-AF65-F5344CB8AC3E}">
        <p14:creationId xmlns:p14="http://schemas.microsoft.com/office/powerpoint/2010/main" val="3686322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843E61-D0FA-0652-639C-BDA4E7C7C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CA831-C81D-B21C-1119-66F5960D1F2F}"/>
              </a:ext>
            </a:extLst>
          </p:cNvPr>
          <p:cNvSpPr>
            <a:spLocks noGrp="1"/>
          </p:cNvSpPr>
          <p:nvPr>
            <p:ph type="ctrTitle"/>
          </p:nvPr>
        </p:nvSpPr>
        <p:spPr>
          <a:xfrm>
            <a:off x="533400" y="2"/>
            <a:ext cx="11658600" cy="939798"/>
          </a:xfrm>
        </p:spPr>
        <p:txBody>
          <a:bodyPr>
            <a:noAutofit/>
          </a:bodyPr>
          <a:lstStyle/>
          <a:p>
            <a:pPr algn="l"/>
            <a:r>
              <a:rPr lang="en-GB" sz="4000" b="1" dirty="0">
                <a:solidFill>
                  <a:srgbClr val="567D2D"/>
                </a:solidFill>
              </a:rPr>
              <a:t>4ii) Isn’t our wellbeing dependent on economic growth?</a:t>
            </a:r>
          </a:p>
        </p:txBody>
      </p:sp>
      <p:sp>
        <p:nvSpPr>
          <p:cNvPr id="5" name="Subtitle 2">
            <a:extLst>
              <a:ext uri="{FF2B5EF4-FFF2-40B4-BE49-F238E27FC236}">
                <a16:creationId xmlns:a16="http://schemas.microsoft.com/office/drawing/2014/main" id="{BEF7AECD-CB2D-39BF-193F-BC298FCCEF4F}"/>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Many people still assume that there’s a link between economic growth and population wellbeing. Implicit in our political and public discourse is a belief that economic growth will increase wellbeing for all.</a:t>
            </a:r>
          </a:p>
          <a:p>
            <a:pPr algn="l"/>
            <a:endParaRPr lang="en-GB" altLang="en-US" dirty="0">
              <a:ea typeface="ＭＳ Ｐゴシック" pitchFamily="34" charset="-128"/>
            </a:endParaRPr>
          </a:p>
          <a:p>
            <a:pPr algn="l"/>
            <a:r>
              <a:rPr lang="en-GB" altLang="en-US" sz="2400" dirty="0">
                <a:ea typeface="ＭＳ Ｐゴシック" pitchFamily="34" charset="-128"/>
              </a:rPr>
              <a:t>However: -</a:t>
            </a:r>
          </a:p>
          <a:p>
            <a:pPr marL="342900" indent="-342900" algn="l">
              <a:buFont typeface="Arial" panose="020B0604020202020204" pitchFamily="34" charset="0"/>
              <a:buChar char="•"/>
            </a:pPr>
            <a:r>
              <a:rPr lang="en-GB" altLang="en-US" sz="2400" dirty="0">
                <a:ea typeface="ＭＳ Ｐゴシック" pitchFamily="34" charset="-128"/>
              </a:rPr>
              <a:t>GDP is not a good measure of societal wellbeing.</a:t>
            </a:r>
          </a:p>
          <a:p>
            <a:pPr marL="342900" indent="-342900" algn="l">
              <a:buFont typeface="Arial" panose="020B0604020202020204" pitchFamily="34" charset="0"/>
              <a:buChar char="•"/>
            </a:pPr>
            <a:r>
              <a:rPr lang="en-GB" altLang="en-US" sz="2400" dirty="0">
                <a:ea typeface="ＭＳ Ｐゴシック" pitchFamily="34" charset="-128"/>
              </a:rPr>
              <a:t>A rising tide does not lift all boats equally.</a:t>
            </a:r>
          </a:p>
          <a:p>
            <a:pPr marL="342900" indent="-342900" algn="l">
              <a:buFont typeface="Arial" panose="020B0604020202020204" pitchFamily="34" charset="0"/>
              <a:buChar char="•"/>
            </a:pPr>
            <a:r>
              <a:rPr lang="en-GB" altLang="en-US" sz="2400" dirty="0">
                <a:ea typeface="ＭＳ Ｐゴシック" pitchFamily="34" charset="-128"/>
              </a:rPr>
              <a:t>More is not always better.</a:t>
            </a:r>
          </a:p>
          <a:p>
            <a:pPr marL="342900" indent="-342900" algn="l">
              <a:buFont typeface="Arial" panose="020B0604020202020204" pitchFamily="34" charset="0"/>
              <a:buChar char="•"/>
            </a:pPr>
            <a:r>
              <a:rPr lang="en-GB" altLang="en-US" sz="2400" dirty="0">
                <a:ea typeface="ＭＳ Ｐゴシック" pitchFamily="34" charset="-128"/>
              </a:rPr>
              <a:t>The current growth model is detrimental to wellbeing.</a:t>
            </a:r>
            <a:endParaRPr lang="en-GB" altLang="en-US" dirty="0">
              <a:ea typeface="ＭＳ Ｐゴシック" pitchFamily="34" charset="-128"/>
            </a:endParaRPr>
          </a:p>
          <a:p>
            <a:pPr algn="l"/>
            <a:endParaRPr lang="en-GB" altLang="en-US" dirty="0">
              <a:ea typeface="ＭＳ Ｐゴシック" pitchFamily="34" charset="-128"/>
            </a:endParaRPr>
          </a:p>
        </p:txBody>
      </p:sp>
    </p:spTree>
    <p:extLst>
      <p:ext uri="{BB962C8B-B14F-4D97-AF65-F5344CB8AC3E}">
        <p14:creationId xmlns:p14="http://schemas.microsoft.com/office/powerpoint/2010/main" val="691287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6533F6-10AD-D056-19EE-8616A3E70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B10AB-807D-E2BA-2284-76516B8AEFAD}"/>
              </a:ext>
            </a:extLst>
          </p:cNvPr>
          <p:cNvSpPr>
            <a:spLocks noGrp="1"/>
          </p:cNvSpPr>
          <p:nvPr>
            <p:ph type="ctrTitle"/>
          </p:nvPr>
        </p:nvSpPr>
        <p:spPr>
          <a:xfrm>
            <a:off x="533400" y="2"/>
            <a:ext cx="11658600" cy="939798"/>
          </a:xfrm>
        </p:spPr>
        <p:txBody>
          <a:bodyPr>
            <a:noAutofit/>
          </a:bodyPr>
          <a:lstStyle/>
          <a:p>
            <a:pPr algn="l"/>
            <a:r>
              <a:rPr lang="en-GB" sz="4000" b="1" dirty="0">
                <a:solidFill>
                  <a:srgbClr val="567D2D"/>
                </a:solidFill>
              </a:rPr>
              <a:t>4ii) Isn’t our wellbeing dependent on economic growth?</a:t>
            </a:r>
          </a:p>
        </p:txBody>
      </p:sp>
      <p:sp>
        <p:nvSpPr>
          <p:cNvPr id="5" name="Subtitle 2">
            <a:extLst>
              <a:ext uri="{FF2B5EF4-FFF2-40B4-BE49-F238E27FC236}">
                <a16:creationId xmlns:a16="http://schemas.microsoft.com/office/drawing/2014/main" id="{48A44BAF-B2E0-66D0-661E-E122B48F9C60}"/>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1800" dirty="0">
                <a:ea typeface="ＭＳ Ｐゴシック" pitchFamily="34" charset="-128"/>
              </a:rPr>
              <a:t>A starting point: -</a:t>
            </a:r>
          </a:p>
          <a:p>
            <a:pPr marL="342900" indent="-342900" algn="l">
              <a:buFont typeface="Arial" panose="020B0604020202020204" pitchFamily="34" charset="0"/>
              <a:buChar char="•"/>
            </a:pPr>
            <a:r>
              <a:rPr lang="en-GB" altLang="en-US" sz="1800" dirty="0">
                <a:ea typeface="ＭＳ Ｐゴシック" pitchFamily="34" charset="-128"/>
              </a:rPr>
              <a:t>People who have this concern already care about wellbeing. </a:t>
            </a:r>
          </a:p>
          <a:p>
            <a:pPr marL="342900" indent="-342900" algn="l">
              <a:buFont typeface="Arial" panose="020B0604020202020204" pitchFamily="34" charset="0"/>
              <a:buChar char="•"/>
            </a:pPr>
            <a:r>
              <a:rPr lang="en-GB" altLang="en-US" sz="1800" dirty="0">
                <a:ea typeface="ＭＳ Ｐゴシック" pitchFamily="34" charset="-128"/>
              </a:rPr>
              <a:t>Therefore, the conversation can focus on the means to achieve your shared goal of improving wellbeing. </a:t>
            </a:r>
          </a:p>
          <a:p>
            <a:pPr marL="342900" indent="-342900" algn="l">
              <a:buFont typeface="Arial" panose="020B0604020202020204" pitchFamily="34" charset="0"/>
              <a:buChar char="•"/>
            </a:pPr>
            <a:r>
              <a:rPr lang="en-GB" altLang="en-US" sz="1800" dirty="0">
                <a:ea typeface="ＭＳ Ｐゴシック" pitchFamily="34" charset="-128"/>
              </a:rPr>
              <a:t>Some people may be concerned about specific aspects of wellbeing, such as employment, health, education, or access to nature. In these cases, it may be useful to engage in conversations on how different aspects of wellbeing are interlinked and invite them to consider a more holistic understanding of wellbeing first.</a:t>
            </a:r>
          </a:p>
          <a:p>
            <a:pPr algn="l"/>
            <a:endParaRPr lang="en-GB" altLang="en-US" sz="1800" dirty="0">
              <a:ea typeface="ＭＳ Ｐゴシック" pitchFamily="34" charset="-128"/>
            </a:endParaRPr>
          </a:p>
          <a:p>
            <a:pPr algn="l"/>
            <a:r>
              <a:rPr lang="en-GB" altLang="en-US" sz="1800" dirty="0">
                <a:ea typeface="ＭＳ Ｐゴシック" pitchFamily="34" charset="-128"/>
              </a:rPr>
              <a:t>Potential ideas and actions to explore: -</a:t>
            </a:r>
          </a:p>
          <a:p>
            <a:pPr marL="342900" indent="-342900" algn="l">
              <a:buFont typeface="Arial" panose="020B0604020202020204" pitchFamily="34" charset="0"/>
              <a:buChar char="•"/>
            </a:pPr>
            <a:r>
              <a:rPr lang="en-GB" altLang="en-US" sz="1800" dirty="0">
                <a:ea typeface="ＭＳ Ｐゴシック" pitchFamily="34" charset="-128"/>
              </a:rPr>
              <a:t>Use holistic measures of societal progress.</a:t>
            </a:r>
          </a:p>
          <a:p>
            <a:pPr marL="342900" indent="-342900" algn="l">
              <a:buFont typeface="Arial" panose="020B0604020202020204" pitchFamily="34" charset="0"/>
              <a:buChar char="•"/>
            </a:pPr>
            <a:r>
              <a:rPr lang="en-GB" altLang="en-US" sz="1800" dirty="0">
                <a:ea typeface="ＭＳ Ｐゴシック" pitchFamily="34" charset="-128"/>
              </a:rPr>
              <a:t>Value economic activities and behaviours by their contribution to social and ecological wellbeing.</a:t>
            </a:r>
          </a:p>
          <a:p>
            <a:pPr marL="342900" indent="-342900" algn="l">
              <a:buFont typeface="Arial" panose="020B0604020202020204" pitchFamily="34" charset="0"/>
              <a:buChar char="•"/>
            </a:pPr>
            <a:r>
              <a:rPr lang="en-GB" sz="1800" i="0" dirty="0">
                <a:solidFill>
                  <a:srgbClr val="000000"/>
                </a:solidFill>
                <a:effectLst/>
              </a:rPr>
              <a:t>Implement more progressive systems of taxation, that tax economic activities according to their impact on societal and environmental wellbeing.</a:t>
            </a:r>
          </a:p>
          <a:p>
            <a:pPr marL="342900" indent="-342900" algn="l">
              <a:buFont typeface="Arial" panose="020B0604020202020204" pitchFamily="34" charset="0"/>
              <a:buChar char="•"/>
            </a:pPr>
            <a:r>
              <a:rPr lang="en-GB" sz="1800" i="0" dirty="0">
                <a:solidFill>
                  <a:srgbClr val="000000"/>
                </a:solidFill>
                <a:effectLst/>
              </a:rPr>
              <a:t>Reorient government policies to foster human wellbeing and basic needs satisfaction in line with justice principles and environmental limits</a:t>
            </a:r>
            <a:r>
              <a:rPr lang="en-GB" sz="1800" dirty="0">
                <a:solidFill>
                  <a:srgbClr val="000000"/>
                </a:solidFill>
              </a:rPr>
              <a:t>.</a:t>
            </a:r>
            <a:endParaRPr lang="en-GB" altLang="en-US" sz="1800" dirty="0">
              <a:ea typeface="ＭＳ Ｐゴシック" pitchFamily="34" charset="-128"/>
            </a:endParaRPr>
          </a:p>
        </p:txBody>
      </p:sp>
    </p:spTree>
    <p:extLst>
      <p:ext uri="{BB962C8B-B14F-4D97-AF65-F5344CB8AC3E}">
        <p14:creationId xmlns:p14="http://schemas.microsoft.com/office/powerpoint/2010/main" val="188373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A93C1A-C468-F287-F3A4-425FF4B8D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F461A-AE70-7C92-81A9-16828F5FA5D0}"/>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Some definitions for starters</a:t>
            </a:r>
          </a:p>
        </p:txBody>
      </p:sp>
      <p:sp>
        <p:nvSpPr>
          <p:cNvPr id="5" name="Subtitle 2">
            <a:extLst>
              <a:ext uri="{FF2B5EF4-FFF2-40B4-BE49-F238E27FC236}">
                <a16:creationId xmlns:a16="http://schemas.microsoft.com/office/drawing/2014/main" id="{5EBF11F1-2791-D53F-A3E9-719872ACDF84}"/>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GB" dirty="0"/>
              <a:t>“An economy is </a:t>
            </a:r>
            <a:r>
              <a:rPr lang="en-GB" b="1" dirty="0"/>
              <a:t>the way that we produce and provide for one another</a:t>
            </a:r>
            <a:r>
              <a:rPr lang="en-GB" dirty="0"/>
              <a:t>. Economies operate at different geographies: global, regional and local. The rules, social norms and stories that underpin our economies were </a:t>
            </a:r>
            <a:r>
              <a:rPr lang="en-GB" b="1" dirty="0"/>
              <a:t>designed by people</a:t>
            </a:r>
            <a:r>
              <a:rPr lang="en-GB" dirty="0"/>
              <a:t> and that means that they can also be </a:t>
            </a:r>
            <a:r>
              <a:rPr lang="en-GB" b="1" dirty="0"/>
              <a:t>changed by people</a:t>
            </a:r>
            <a:r>
              <a:rPr lang="en-GB" dirty="0"/>
              <a:t>” </a:t>
            </a:r>
          </a:p>
          <a:p>
            <a:pPr algn="l">
              <a:spcAft>
                <a:spcPts val="600"/>
              </a:spcAft>
            </a:pPr>
            <a:r>
              <a:rPr lang="en-GB" i="1" dirty="0"/>
              <a:t>Wellbeing Economy Alliance, 2023</a:t>
            </a:r>
          </a:p>
          <a:p>
            <a:pPr algn="l">
              <a:spcAft>
                <a:spcPts val="600"/>
              </a:spcAft>
            </a:pPr>
            <a:endParaRPr lang="en-GB" i="1" dirty="0"/>
          </a:p>
          <a:p>
            <a:pPr algn="l"/>
            <a:r>
              <a:rPr lang="en-GB" altLang="en-US" sz="2400" dirty="0">
                <a:ea typeface="ＭＳ Ｐゴシック" pitchFamily="34" charset="-128"/>
              </a:rPr>
              <a:t>“[An inclusive wellbeing economy is] a more </a:t>
            </a:r>
            <a:r>
              <a:rPr lang="en-GB" altLang="en-US" sz="2400" b="1" dirty="0">
                <a:ea typeface="ＭＳ Ｐゴシック" pitchFamily="34" charset="-128"/>
              </a:rPr>
              <a:t>deliberate and socially purposeful</a:t>
            </a:r>
            <a:r>
              <a:rPr lang="en-GB" altLang="en-US" sz="2400" dirty="0">
                <a:ea typeface="ＭＳ Ｐゴシック" pitchFamily="34" charset="-128"/>
              </a:rPr>
              <a:t> economy – measured not just by how fast or aggressive it grows; but also, by </a:t>
            </a:r>
            <a:r>
              <a:rPr lang="en-GB" altLang="en-US" sz="2400" b="1" dirty="0">
                <a:ea typeface="ＭＳ Ｐゴシック" pitchFamily="34" charset="-128"/>
              </a:rPr>
              <a:t>how well wealth is created and shared</a:t>
            </a:r>
            <a:r>
              <a:rPr lang="en-GB" altLang="en-US" sz="2400" dirty="0">
                <a:ea typeface="ＭＳ Ｐゴシック" pitchFamily="34" charset="-128"/>
              </a:rPr>
              <a:t> across the whole population and place, and by the </a:t>
            </a:r>
            <a:r>
              <a:rPr lang="en-GB" altLang="en-US" sz="2400" b="1" dirty="0">
                <a:ea typeface="ＭＳ Ｐゴシック" pitchFamily="34" charset="-128"/>
              </a:rPr>
              <a:t>social and environmental outcomes</a:t>
            </a:r>
            <a:r>
              <a:rPr lang="en-GB" altLang="en-US" sz="2400" dirty="0">
                <a:ea typeface="ＭＳ Ｐゴシック" pitchFamily="34" charset="-128"/>
              </a:rPr>
              <a:t> it realises for people” </a:t>
            </a:r>
          </a:p>
          <a:p>
            <a:pPr algn="l"/>
            <a:r>
              <a:rPr lang="en-GB" altLang="en-US" sz="2400" i="1" dirty="0">
                <a:ea typeface="ＭＳ Ｐゴシック" pitchFamily="34" charset="-128"/>
              </a:rPr>
              <a:t>Y&amp;H Public Health Network, 2024</a:t>
            </a:r>
          </a:p>
          <a:p>
            <a:pPr algn="l">
              <a:spcAft>
                <a:spcPts val="600"/>
              </a:spcAft>
            </a:pPr>
            <a:endParaRPr lang="en-GB" dirty="0"/>
          </a:p>
        </p:txBody>
      </p:sp>
    </p:spTree>
    <p:extLst>
      <p:ext uri="{BB962C8B-B14F-4D97-AF65-F5344CB8AC3E}">
        <p14:creationId xmlns:p14="http://schemas.microsoft.com/office/powerpoint/2010/main" val="1920696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FBE201-C6C4-868B-B100-07C092ED9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72E07-E56E-A570-05AC-450A55280FDB}"/>
              </a:ext>
            </a:extLst>
          </p:cNvPr>
          <p:cNvSpPr>
            <a:spLocks noGrp="1"/>
          </p:cNvSpPr>
          <p:nvPr>
            <p:ph type="ctrTitle"/>
          </p:nvPr>
        </p:nvSpPr>
        <p:spPr>
          <a:xfrm>
            <a:off x="533400" y="235529"/>
            <a:ext cx="11658600" cy="939798"/>
          </a:xfrm>
        </p:spPr>
        <p:txBody>
          <a:bodyPr>
            <a:noAutofit/>
          </a:bodyPr>
          <a:lstStyle/>
          <a:p>
            <a:pPr algn="l"/>
            <a:r>
              <a:rPr lang="en-GB" sz="4000" b="1" dirty="0">
                <a:solidFill>
                  <a:srgbClr val="567D2D"/>
                </a:solidFill>
              </a:rPr>
              <a:t>4iii) Don’t we need economic growth to fund essential public services?</a:t>
            </a:r>
          </a:p>
        </p:txBody>
      </p:sp>
      <p:sp>
        <p:nvSpPr>
          <p:cNvPr id="5" name="Subtitle 2">
            <a:extLst>
              <a:ext uri="{FF2B5EF4-FFF2-40B4-BE49-F238E27FC236}">
                <a16:creationId xmlns:a16="http://schemas.microsoft.com/office/drawing/2014/main" id="{DBB61A4C-69BB-7DE8-23EE-EF23D496DD4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Often, economic growth is presented as a pre-requisite to financing the delivery and improvement of essential public services (including the transition towards inclusive wellbeing economies). More immediate demands on government budgets are sometimes used to argue that ‘we can’t afford to focus on wellbeing’.</a:t>
            </a:r>
          </a:p>
          <a:p>
            <a:pPr algn="l"/>
            <a:endParaRPr lang="en-GB" altLang="en-US" dirty="0">
              <a:ea typeface="ＭＳ Ｐゴシック" pitchFamily="34" charset="-128"/>
            </a:endParaRPr>
          </a:p>
          <a:p>
            <a:pPr algn="l"/>
            <a:r>
              <a:rPr lang="en-GB" altLang="en-US" dirty="0">
                <a:ea typeface="ＭＳ Ｐゴシック" pitchFamily="34" charset="-128"/>
              </a:rPr>
              <a:t>However, this argument only holds true if we take the government’s current fiscal architectures as a given. There are, in fact, several reasons why economic growth is not an inherently necessary condition for financing essential state functions: -</a:t>
            </a:r>
          </a:p>
          <a:p>
            <a:pPr marL="342900" indent="-342900" algn="l">
              <a:buFont typeface="Arial" panose="020B0604020202020204" pitchFamily="34" charset="0"/>
              <a:buChar char="•"/>
            </a:pPr>
            <a:r>
              <a:rPr lang="en-GB" altLang="en-US" dirty="0">
                <a:ea typeface="ＭＳ Ｐゴシック" pitchFamily="34" charset="-128"/>
              </a:rPr>
              <a:t>The composition of government revenues matters</a:t>
            </a:r>
          </a:p>
          <a:p>
            <a:pPr marL="342900" indent="-342900" algn="l">
              <a:buFont typeface="Arial" panose="020B0604020202020204" pitchFamily="34" charset="0"/>
              <a:buChar char="•"/>
            </a:pPr>
            <a:r>
              <a:rPr lang="en-GB" altLang="en-US" dirty="0">
                <a:ea typeface="ＭＳ Ｐゴシック" pitchFamily="34" charset="-128"/>
              </a:rPr>
              <a:t>Strategic public investment is key </a:t>
            </a:r>
          </a:p>
          <a:p>
            <a:pPr marL="342900" indent="-342900" algn="l">
              <a:buFont typeface="Arial" panose="020B0604020202020204" pitchFamily="34" charset="0"/>
              <a:buChar char="•"/>
            </a:pPr>
            <a:r>
              <a:rPr lang="en-GB" altLang="en-US" dirty="0">
                <a:ea typeface="ＭＳ Ｐゴシック" pitchFamily="34" charset="-128"/>
              </a:rPr>
              <a:t>A wellbeing economy will save the government money in the long-term </a:t>
            </a:r>
            <a:endParaRPr lang="en-GB" altLang="en-US" sz="1600" dirty="0">
              <a:ea typeface="ＭＳ Ｐゴシック" pitchFamily="34" charset="-128"/>
            </a:endParaRPr>
          </a:p>
        </p:txBody>
      </p:sp>
    </p:spTree>
    <p:extLst>
      <p:ext uri="{BB962C8B-B14F-4D97-AF65-F5344CB8AC3E}">
        <p14:creationId xmlns:p14="http://schemas.microsoft.com/office/powerpoint/2010/main" val="2708568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9EF134-BB42-4D12-9EF3-2954336BE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E41FF-8143-0F63-4C8F-FFD607A6DEBF}"/>
              </a:ext>
            </a:extLst>
          </p:cNvPr>
          <p:cNvSpPr>
            <a:spLocks noGrp="1"/>
          </p:cNvSpPr>
          <p:nvPr>
            <p:ph type="ctrTitle"/>
          </p:nvPr>
        </p:nvSpPr>
        <p:spPr>
          <a:xfrm>
            <a:off x="533400" y="235529"/>
            <a:ext cx="11658600" cy="939798"/>
          </a:xfrm>
        </p:spPr>
        <p:txBody>
          <a:bodyPr>
            <a:noAutofit/>
          </a:bodyPr>
          <a:lstStyle/>
          <a:p>
            <a:pPr algn="l"/>
            <a:r>
              <a:rPr lang="en-GB" sz="4000" b="1" dirty="0">
                <a:solidFill>
                  <a:srgbClr val="567D2D"/>
                </a:solidFill>
              </a:rPr>
              <a:t>4iii) Don’t we need economic growth to fund essential public services?</a:t>
            </a:r>
          </a:p>
        </p:txBody>
      </p:sp>
      <p:sp>
        <p:nvSpPr>
          <p:cNvPr id="5" name="Subtitle 2">
            <a:extLst>
              <a:ext uri="{FF2B5EF4-FFF2-40B4-BE49-F238E27FC236}">
                <a16:creationId xmlns:a16="http://schemas.microsoft.com/office/drawing/2014/main" id="{4AD091C4-CBA0-E96C-272D-AC71DAE5C8C4}"/>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A starting point</a:t>
            </a:r>
          </a:p>
          <a:p>
            <a:pPr marL="342900" indent="-342900" algn="l">
              <a:buFont typeface="Arial" panose="020B0604020202020204" pitchFamily="34" charset="0"/>
              <a:buChar char="•"/>
            </a:pPr>
            <a:r>
              <a:rPr lang="en-GB" altLang="en-US" dirty="0">
                <a:ea typeface="ＭＳ Ｐゴシック" pitchFamily="34" charset="-128"/>
              </a:rPr>
              <a:t>People who have this concern are not dismissing that wellbeing is important. </a:t>
            </a:r>
          </a:p>
          <a:p>
            <a:pPr marL="342900" indent="-342900" algn="l">
              <a:buFont typeface="Arial" panose="020B0604020202020204" pitchFamily="34" charset="0"/>
              <a:buChar char="•"/>
            </a:pPr>
            <a:r>
              <a:rPr lang="en-GB" altLang="en-US" dirty="0">
                <a:ea typeface="ＭＳ Ｐゴシック" pitchFamily="34" charset="-128"/>
              </a:rPr>
              <a:t>Starting from this common ground, the conversation can focus on exploring more efficient and responsible ways for governments to invest in and improve public services.</a:t>
            </a:r>
          </a:p>
          <a:p>
            <a:pPr algn="l"/>
            <a:endParaRPr lang="en-GB" altLang="en-US" dirty="0">
              <a:ea typeface="ＭＳ Ｐゴシック" pitchFamily="34" charset="-128"/>
            </a:endParaRPr>
          </a:p>
          <a:p>
            <a:pPr algn="l"/>
            <a:r>
              <a:rPr lang="en-GB" altLang="en-US" dirty="0">
                <a:ea typeface="ＭＳ Ｐゴシック" pitchFamily="34" charset="-128"/>
              </a:rPr>
              <a:t>Potential ideas and actions to explore: -</a:t>
            </a:r>
          </a:p>
          <a:p>
            <a:pPr marL="342900" indent="-342900" algn="l">
              <a:buFont typeface="Arial" panose="020B0604020202020204" pitchFamily="34" charset="0"/>
              <a:buChar char="•"/>
            </a:pPr>
            <a:r>
              <a:rPr lang="en-GB" altLang="en-US" dirty="0">
                <a:ea typeface="ＭＳ Ｐゴシック" pitchFamily="34" charset="-128"/>
              </a:rPr>
              <a:t>Use preventative approaches to reduce the demand for welfare expenditure</a:t>
            </a:r>
          </a:p>
          <a:p>
            <a:pPr marL="342900" indent="-342900" algn="l">
              <a:buFont typeface="Arial" panose="020B0604020202020204" pitchFamily="34" charset="0"/>
              <a:buChar char="•"/>
            </a:pPr>
            <a:r>
              <a:rPr lang="en-GB" altLang="en-US" dirty="0">
                <a:ea typeface="ＭＳ Ｐゴシック" pitchFamily="34" charset="-128"/>
              </a:rPr>
              <a:t>Reorganise the funding of social expenditure</a:t>
            </a:r>
          </a:p>
          <a:p>
            <a:pPr marL="342900" indent="-342900" algn="l">
              <a:buFont typeface="Arial" panose="020B0604020202020204" pitchFamily="34" charset="0"/>
              <a:buChar char="•"/>
            </a:pPr>
            <a:r>
              <a:rPr lang="en-GB" altLang="en-US" dirty="0">
                <a:ea typeface="ＭＳ Ｐゴシック" pitchFamily="34" charset="-128"/>
              </a:rPr>
              <a:t>Redistribute resources towards needs satisfaction and wellbeing in the economy</a:t>
            </a:r>
          </a:p>
        </p:txBody>
      </p:sp>
    </p:spTree>
    <p:extLst>
      <p:ext uri="{BB962C8B-B14F-4D97-AF65-F5344CB8AC3E}">
        <p14:creationId xmlns:p14="http://schemas.microsoft.com/office/powerpoint/2010/main" val="1532648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BAE9FE-857A-A889-D6F8-28A7F7607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83BE7-B5CD-31B3-CE81-01D37F88BEF6}"/>
              </a:ext>
            </a:extLst>
          </p:cNvPr>
          <p:cNvSpPr>
            <a:spLocks noGrp="1"/>
          </p:cNvSpPr>
          <p:nvPr>
            <p:ph type="ctrTitle"/>
          </p:nvPr>
        </p:nvSpPr>
        <p:spPr>
          <a:xfrm>
            <a:off x="533400" y="235529"/>
            <a:ext cx="11658600" cy="939798"/>
          </a:xfrm>
        </p:spPr>
        <p:txBody>
          <a:bodyPr>
            <a:noAutofit/>
          </a:bodyPr>
          <a:lstStyle/>
          <a:p>
            <a:pPr algn="l"/>
            <a:r>
              <a:rPr lang="en-GB" sz="4000" b="1" dirty="0">
                <a:solidFill>
                  <a:srgbClr val="567D2D"/>
                </a:solidFill>
              </a:rPr>
              <a:t>4iv) Will a wellbeing economy jeopardise a healthy business environment? </a:t>
            </a:r>
          </a:p>
        </p:txBody>
      </p:sp>
      <p:sp>
        <p:nvSpPr>
          <p:cNvPr id="5" name="Subtitle 2">
            <a:extLst>
              <a:ext uri="{FF2B5EF4-FFF2-40B4-BE49-F238E27FC236}">
                <a16:creationId xmlns:a16="http://schemas.microsoft.com/office/drawing/2014/main" id="{485F55E9-3A97-6053-5482-4D1C34084C0D}"/>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A third common concern is that moving to an inclusive wellbeing economy may ‘hurt’ healthy business environments, which could in turn lead to unemployment, putting other wellbeing outcomes at risk.</a:t>
            </a:r>
          </a:p>
          <a:p>
            <a:pPr algn="l"/>
            <a:endParaRPr lang="en-GB" altLang="en-US" dirty="0">
              <a:ea typeface="ＭＳ Ｐゴシック" pitchFamily="34" charset="-128"/>
            </a:endParaRPr>
          </a:p>
          <a:p>
            <a:pPr algn="l"/>
            <a:r>
              <a:rPr lang="en-GB" altLang="en-US" dirty="0">
                <a:ea typeface="ＭＳ Ｐゴシック" pitchFamily="34" charset="-128"/>
              </a:rPr>
              <a:t>However: -</a:t>
            </a:r>
          </a:p>
          <a:p>
            <a:pPr marL="342900" indent="-342900" algn="l">
              <a:buFont typeface="Arial" panose="020B0604020202020204" pitchFamily="34" charset="0"/>
              <a:buChar char="•"/>
            </a:pPr>
            <a:r>
              <a:rPr lang="en-GB" altLang="en-US" dirty="0">
                <a:ea typeface="ＭＳ Ｐゴシック" pitchFamily="34" charset="-128"/>
              </a:rPr>
              <a:t>Businesses are fundamental for a wellbeing economy, especially foundational business sectors (e.g., food, housing, health &amp; care, transport, energy, etc). </a:t>
            </a:r>
          </a:p>
          <a:p>
            <a:pPr marL="342900" indent="-342900" algn="l">
              <a:buFont typeface="Arial" panose="020B0604020202020204" pitchFamily="34" charset="0"/>
              <a:buChar char="•"/>
            </a:pPr>
            <a:r>
              <a:rPr lang="en-GB" altLang="en-US" dirty="0">
                <a:ea typeface="ＭＳ Ｐゴシック" pitchFamily="34" charset="-128"/>
              </a:rPr>
              <a:t>It is how businesses operate, what their overarching goals are, and how they are designed to pursue those goals that will require fundamental shifts.</a:t>
            </a:r>
          </a:p>
          <a:p>
            <a:pPr marL="342900" indent="-342900" algn="l">
              <a:buFont typeface="Arial" panose="020B0604020202020204" pitchFamily="34" charset="0"/>
              <a:buChar char="•"/>
            </a:pPr>
            <a:r>
              <a:rPr lang="en-GB" altLang="en-US" dirty="0">
                <a:ea typeface="ＭＳ Ｐゴシック" pitchFamily="34" charset="-128"/>
              </a:rPr>
              <a:t>Inclusive wellbeing economies are around changing government rules and incentives for businesses, not adding bureaucracy.</a:t>
            </a:r>
          </a:p>
          <a:p>
            <a:pPr marL="342900" indent="-342900" algn="l">
              <a:buFont typeface="Arial" panose="020B0604020202020204" pitchFamily="34" charset="0"/>
              <a:buChar char="•"/>
            </a:pPr>
            <a:r>
              <a:rPr lang="en-GB" altLang="en-US" dirty="0">
                <a:ea typeface="ＭＳ Ｐゴシック" pitchFamily="34" charset="-128"/>
              </a:rPr>
              <a:t>Many businesses are already taking steps to become more ecologically and socially responsible and are calling for government actions to enable broader action.</a:t>
            </a:r>
          </a:p>
        </p:txBody>
      </p:sp>
    </p:spTree>
    <p:extLst>
      <p:ext uri="{BB962C8B-B14F-4D97-AF65-F5344CB8AC3E}">
        <p14:creationId xmlns:p14="http://schemas.microsoft.com/office/powerpoint/2010/main" val="3019262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C987B7-475C-E7EA-A0F9-F2C965DCD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63D0C-2051-52B9-D52C-A7171B451514}"/>
              </a:ext>
            </a:extLst>
          </p:cNvPr>
          <p:cNvSpPr>
            <a:spLocks noGrp="1"/>
          </p:cNvSpPr>
          <p:nvPr>
            <p:ph type="ctrTitle"/>
          </p:nvPr>
        </p:nvSpPr>
        <p:spPr>
          <a:xfrm>
            <a:off x="533400" y="235529"/>
            <a:ext cx="11658600" cy="939798"/>
          </a:xfrm>
        </p:spPr>
        <p:txBody>
          <a:bodyPr>
            <a:noAutofit/>
          </a:bodyPr>
          <a:lstStyle/>
          <a:p>
            <a:pPr algn="l"/>
            <a:r>
              <a:rPr lang="en-GB" sz="4000" b="1" dirty="0">
                <a:solidFill>
                  <a:srgbClr val="567D2D"/>
                </a:solidFill>
              </a:rPr>
              <a:t>4iv) Will a wellbeing economy jeopardise a healthy business environment? </a:t>
            </a:r>
          </a:p>
        </p:txBody>
      </p:sp>
      <p:sp>
        <p:nvSpPr>
          <p:cNvPr id="5" name="Subtitle 2">
            <a:extLst>
              <a:ext uri="{FF2B5EF4-FFF2-40B4-BE49-F238E27FC236}">
                <a16:creationId xmlns:a16="http://schemas.microsoft.com/office/drawing/2014/main" id="{FD87041C-DC1E-E7D9-EC98-5140BD93074C}"/>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ea typeface="ＭＳ Ｐゴシック" pitchFamily="34" charset="-128"/>
              </a:rPr>
              <a:t>A starting point: -</a:t>
            </a:r>
          </a:p>
          <a:p>
            <a:pPr marL="342900" indent="-342900" algn="l">
              <a:buFont typeface="Arial" panose="020B0604020202020204" pitchFamily="34" charset="0"/>
              <a:buChar char="•"/>
            </a:pPr>
            <a:r>
              <a:rPr lang="en-GB" altLang="en-US" sz="2200" dirty="0">
                <a:ea typeface="ＭＳ Ｐゴシック" pitchFamily="34" charset="-128"/>
              </a:rPr>
              <a:t>Start by emphasising and reassuring that businesses are a crucial component of inclusive wellbeing economies.</a:t>
            </a:r>
          </a:p>
          <a:p>
            <a:pPr marL="342900" indent="-342900" algn="l">
              <a:buFont typeface="Arial" panose="020B0604020202020204" pitchFamily="34" charset="0"/>
              <a:buChar char="•"/>
            </a:pPr>
            <a:r>
              <a:rPr lang="en-GB" altLang="en-US" sz="2200" dirty="0">
                <a:ea typeface="ＭＳ Ｐゴシック" pitchFamily="34" charset="-128"/>
              </a:rPr>
              <a:t>Focus is more on the types of business, what they do, how they do it, how they are designed and the impacts that they have. </a:t>
            </a:r>
          </a:p>
          <a:p>
            <a:pPr marL="342900" indent="-342900" algn="l">
              <a:buFont typeface="Arial" panose="020B0604020202020204" pitchFamily="34" charset="0"/>
              <a:buChar char="•"/>
            </a:pPr>
            <a:r>
              <a:rPr lang="en-GB" altLang="en-US" sz="2200" dirty="0">
                <a:ea typeface="ＭＳ Ｐゴシック" pitchFamily="34" charset="-128"/>
              </a:rPr>
              <a:t>Inclusive wellbeing economies seek to enable and support businesses that have a positive impact on the wellbeing of people and the environment.</a:t>
            </a:r>
          </a:p>
          <a:p>
            <a:pPr algn="l"/>
            <a:endParaRPr lang="en-GB" altLang="en-US" sz="2200" dirty="0">
              <a:ea typeface="ＭＳ Ｐゴシック" pitchFamily="34" charset="-128"/>
            </a:endParaRPr>
          </a:p>
          <a:p>
            <a:pPr algn="l"/>
            <a:r>
              <a:rPr lang="en-GB" altLang="en-US" sz="2200" dirty="0">
                <a:ea typeface="ＭＳ Ｐゴシック" pitchFamily="34" charset="-128"/>
              </a:rPr>
              <a:t>Potential ideas and actions to explore: -</a:t>
            </a:r>
          </a:p>
          <a:p>
            <a:pPr marL="342900" indent="-342900" algn="l">
              <a:buFont typeface="Arial" panose="020B0604020202020204" pitchFamily="34" charset="0"/>
              <a:buChar char="•"/>
            </a:pPr>
            <a:r>
              <a:rPr lang="en-GB" altLang="en-US" sz="2200" dirty="0">
                <a:ea typeface="ＭＳ Ｐゴシック" pitchFamily="34" charset="-128"/>
              </a:rPr>
              <a:t>Thinking about how we shape start-ups and new businesses</a:t>
            </a:r>
          </a:p>
          <a:p>
            <a:pPr marL="342900" indent="-342900" algn="l">
              <a:buFont typeface="Arial" panose="020B0604020202020204" pitchFamily="34" charset="0"/>
              <a:buChar char="•"/>
            </a:pPr>
            <a:r>
              <a:rPr lang="en-GB" altLang="en-US" sz="2200" dirty="0">
                <a:ea typeface="ＭＳ Ｐゴシック" pitchFamily="34" charset="-128"/>
              </a:rPr>
              <a:t>Transforming existing businesses</a:t>
            </a:r>
          </a:p>
          <a:p>
            <a:pPr marL="342900" indent="-342900" algn="l">
              <a:buFont typeface="Arial" panose="020B0604020202020204" pitchFamily="34" charset="0"/>
              <a:buChar char="•"/>
            </a:pPr>
            <a:r>
              <a:rPr lang="en-GB" altLang="en-US" sz="2200" dirty="0">
                <a:ea typeface="ＭＳ Ｐゴシック" pitchFamily="34" charset="-128"/>
              </a:rPr>
              <a:t>Recognising the role of businesses</a:t>
            </a:r>
          </a:p>
          <a:p>
            <a:pPr marL="342900" indent="-342900" algn="l">
              <a:buFont typeface="Arial" panose="020B0604020202020204" pitchFamily="34" charset="0"/>
              <a:buChar char="•"/>
            </a:pPr>
            <a:r>
              <a:rPr lang="en-GB" altLang="en-US" sz="2200" dirty="0">
                <a:ea typeface="ＭＳ Ｐゴシック" pitchFamily="34" charset="-128"/>
              </a:rPr>
              <a:t>Looking at tax and procurement policy</a:t>
            </a:r>
          </a:p>
        </p:txBody>
      </p:sp>
    </p:spTree>
    <p:extLst>
      <p:ext uri="{BB962C8B-B14F-4D97-AF65-F5344CB8AC3E}">
        <p14:creationId xmlns:p14="http://schemas.microsoft.com/office/powerpoint/2010/main" val="765115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623457-935D-0598-91E5-68AF1047C9C4}"/>
            </a:ext>
          </a:extLst>
        </p:cNvPr>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029AEDEC-A6CC-B741-BDA9-D3C09B2029BA}"/>
              </a:ext>
            </a:extLst>
          </p:cNvPr>
          <p:cNvSpPr/>
          <p:nvPr/>
        </p:nvSpPr>
        <p:spPr>
          <a:xfrm>
            <a:off x="1341072" y="2032000"/>
            <a:ext cx="10850928" cy="4826000"/>
          </a:xfrm>
          <a:prstGeom prst="round2SameRect">
            <a:avLst>
              <a:gd name="adj1" fmla="val 50000"/>
              <a:gd name="adj2" fmla="val 0"/>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DB9C6B7-DCC7-7984-4EE7-A62DCFED43D5}"/>
              </a:ext>
            </a:extLst>
          </p:cNvPr>
          <p:cNvSpPr/>
          <p:nvPr/>
        </p:nvSpPr>
        <p:spPr>
          <a:xfrm>
            <a:off x="8475133" y="2032000"/>
            <a:ext cx="3716867" cy="4826000"/>
          </a:xfrm>
          <a:prstGeom prst="rect">
            <a:avLst/>
          </a:prstGeom>
          <a:solidFill>
            <a:srgbClr val="5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a:extLst>
              <a:ext uri="{FF2B5EF4-FFF2-40B4-BE49-F238E27FC236}">
                <a16:creationId xmlns:a16="http://schemas.microsoft.com/office/drawing/2014/main" id="{F6ABD375-1AB6-43D2-44F4-4EEFA2D2A38F}"/>
              </a:ext>
            </a:extLst>
          </p:cNvPr>
          <p:cNvSpPr txBox="1">
            <a:spLocks noChangeArrowheads="1"/>
          </p:cNvSpPr>
          <p:nvPr/>
        </p:nvSpPr>
        <p:spPr>
          <a:xfrm>
            <a:off x="2399814" y="3319462"/>
            <a:ext cx="5957358" cy="112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200" b="1" dirty="0">
                <a:solidFill>
                  <a:schemeClr val="bg1"/>
                </a:solidFill>
                <a:latin typeface="+mn-lt"/>
              </a:rPr>
              <a:t>Resources on inclusive wellbeing economies</a:t>
            </a:r>
          </a:p>
        </p:txBody>
      </p:sp>
      <p:pic>
        <p:nvPicPr>
          <p:cNvPr id="3" name="Picture 2" descr="A green and white logo&#10;&#10;Description automatically generated">
            <a:extLst>
              <a:ext uri="{FF2B5EF4-FFF2-40B4-BE49-F238E27FC236}">
                <a16:creationId xmlns:a16="http://schemas.microsoft.com/office/drawing/2014/main" id="{C3CF4F6E-0289-4292-72B7-11E1A0D96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9" y="127001"/>
            <a:ext cx="2084354" cy="2084354"/>
          </a:xfrm>
          <a:prstGeom prst="rect">
            <a:avLst/>
          </a:prstGeom>
        </p:spPr>
      </p:pic>
    </p:spTree>
    <p:extLst>
      <p:ext uri="{BB962C8B-B14F-4D97-AF65-F5344CB8AC3E}">
        <p14:creationId xmlns:p14="http://schemas.microsoft.com/office/powerpoint/2010/main" val="1395095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0C2A02-62ED-60CB-7942-6B3391E22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10564-808F-702E-D066-15A1D77575A5}"/>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To get you started</a:t>
            </a:r>
          </a:p>
        </p:txBody>
      </p:sp>
      <p:sp>
        <p:nvSpPr>
          <p:cNvPr id="5" name="Subtitle 2">
            <a:extLst>
              <a:ext uri="{FF2B5EF4-FFF2-40B4-BE49-F238E27FC236}">
                <a16:creationId xmlns:a16="http://schemas.microsoft.com/office/drawing/2014/main" id="{BFBD6D2B-72C1-B776-0BDE-0AC6D59FBCC3}"/>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hlinkClick r:id="rId3"/>
              </a:rPr>
              <a:t>Yorkshire &amp; Humber Public Health Network – Inclusive Wellbeing Economies</a:t>
            </a:r>
            <a:endParaRPr lang="en-GB" altLang="en-US" dirty="0">
              <a:ea typeface="ＭＳ Ｐゴシック" pitchFamily="34" charset="-128"/>
            </a:endParaRPr>
          </a:p>
          <a:p>
            <a:pPr algn="l"/>
            <a:r>
              <a:rPr lang="en-GB" altLang="en-US" dirty="0">
                <a:ea typeface="ＭＳ Ｐゴシック" pitchFamily="34" charset="-128"/>
              </a:rPr>
              <a:t>This website is run by the Yorkshire &amp; Humber Association of Directors of Public Health and includes resource hubs for all three of their priority ambitions, including inclusive wellbeing economies.</a:t>
            </a:r>
          </a:p>
          <a:p>
            <a:pPr algn="l"/>
            <a:endParaRPr lang="en-GB" altLang="en-US" dirty="0">
              <a:ea typeface="ＭＳ Ｐゴシック" pitchFamily="34" charset="-128"/>
            </a:endParaRPr>
          </a:p>
          <a:p>
            <a:pPr algn="l"/>
            <a:r>
              <a:rPr lang="en-GB" altLang="en-US" dirty="0">
                <a:ea typeface="ＭＳ Ｐゴシック" pitchFamily="34" charset="-128"/>
                <a:hlinkClick r:id="rId4"/>
              </a:rPr>
              <a:t>Future NHS NEY Anchor Organisations Network – Inclusive Wellbeing Economies</a:t>
            </a:r>
            <a:endParaRPr lang="en-GB" altLang="en-US" dirty="0">
              <a:ea typeface="ＭＳ Ｐゴシック" pitchFamily="34" charset="-128"/>
            </a:endParaRPr>
          </a:p>
          <a:p>
            <a:pPr algn="l"/>
            <a:r>
              <a:rPr lang="en-GB" altLang="en-US" dirty="0">
                <a:ea typeface="ＭＳ Ｐゴシック" pitchFamily="34" charset="-128"/>
              </a:rPr>
              <a:t>This webpage is run by the NEY Anchor Organisations Network and has a resource hub for inclusive wellbeing economies. Membership of Future NHS is required to access this, but it’s free to sign up.</a:t>
            </a:r>
          </a:p>
        </p:txBody>
      </p:sp>
    </p:spTree>
    <p:extLst>
      <p:ext uri="{BB962C8B-B14F-4D97-AF65-F5344CB8AC3E}">
        <p14:creationId xmlns:p14="http://schemas.microsoft.com/office/powerpoint/2010/main" val="3373553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7518A8-8EFC-C70E-326C-5433A548D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0B34A-ABEA-740C-1B6D-A98B902E10E9}"/>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119BC7B4-F432-802B-D277-76DAAF2F58AA}"/>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UK national and English regional policy and advocacy</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3"/>
              </a:rPr>
              <a:t>Yorkshire &amp; Humber Academic Health Sciences Network - Levelling Up Yorkshire and Humber: health as the new wealth post-COVID</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Health Innovation Yorkshire &amp; Humber - Empowering local places for health and prosperity: new perspectives from Yorkshire and the Humber</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5"/>
              </a:rPr>
              <a:t>Northern Health Science Alliance - Health for Wealth: Building a Healthier Northern Powerhouse for UK Productivity</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6"/>
              </a:rPr>
              <a:t>Health Foundation – Using economic development to improve health and reduce health inequalities</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7"/>
              </a:rPr>
              <a:t>Centre for Local Economic Strategy - The Manifesto for Local Economies</a:t>
            </a:r>
            <a:endParaRPr lang="en-GB" altLang="en-US" dirty="0">
              <a:ea typeface="ＭＳ Ｐゴシック" pitchFamily="34" charset="-128"/>
            </a:endParaRPr>
          </a:p>
        </p:txBody>
      </p:sp>
    </p:spTree>
    <p:extLst>
      <p:ext uri="{BB962C8B-B14F-4D97-AF65-F5344CB8AC3E}">
        <p14:creationId xmlns:p14="http://schemas.microsoft.com/office/powerpoint/2010/main" val="3678496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CFC4C9-857A-8273-AC3C-C7215837B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16F24-F5CD-4220-5FDE-A11198341343}"/>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4821885F-DDDC-CD44-8BD0-46280F08A003}"/>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Policy and advocacy from devolved nations and other countries</a:t>
            </a:r>
          </a:p>
          <a:p>
            <a:pPr marL="342900" indent="-342900" algn="l">
              <a:buFont typeface="Arial" panose="020B0604020202020204" pitchFamily="34" charset="0"/>
              <a:buChar char="•"/>
            </a:pPr>
            <a:r>
              <a:rPr lang="en-GB" altLang="en-US" dirty="0">
                <a:ea typeface="ＭＳ Ｐゴシック" pitchFamily="34" charset="-128"/>
                <a:hlinkClick r:id="rId3"/>
              </a:rPr>
              <a:t>Ireland – Creating an impactful and sustainable Wellbeing Economy for better public health</a:t>
            </a:r>
            <a:endParaRPr lang="en-GB" altLang="en-US" dirty="0">
              <a:ea typeface="ＭＳ Ｐゴシック" pitchFamily="34" charset="-128"/>
              <a:hlinkClick r:id="rId4"/>
            </a:endParaRPr>
          </a:p>
          <a:p>
            <a:pPr marL="342900" indent="-342900" algn="l">
              <a:buFont typeface="Arial" panose="020B0604020202020204" pitchFamily="34" charset="0"/>
              <a:buChar char="•"/>
            </a:pPr>
            <a:r>
              <a:rPr lang="en-GB" altLang="en-US" dirty="0">
                <a:ea typeface="ＭＳ Ｐゴシック" pitchFamily="34" charset="-128"/>
                <a:hlinkClick r:id="rId4"/>
              </a:rPr>
              <a:t>Scotland – Wellbeing Economies</a:t>
            </a:r>
            <a:endParaRPr lang="en-GB" altLang="en-US" dirty="0">
              <a:ea typeface="ＭＳ Ｐゴシック" pitchFamily="34" charset="-128"/>
              <a:hlinkClick r:id="rId5"/>
            </a:endParaRPr>
          </a:p>
          <a:p>
            <a:pPr marL="342900" indent="-342900" algn="l">
              <a:buFont typeface="Arial" panose="020B0604020202020204" pitchFamily="34" charset="0"/>
              <a:buChar char="•"/>
            </a:pPr>
            <a:r>
              <a:rPr lang="en-GB" altLang="en-US" dirty="0">
                <a:ea typeface="ＭＳ Ｐゴシック" pitchFamily="34" charset="-128"/>
                <a:hlinkClick r:id="rId5"/>
              </a:rPr>
              <a:t>Wales – Wellbeing of Future Generations Act</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6"/>
              </a:rPr>
              <a:t>World Health Organisation – Health for All: Transforming economies to deliver what matters</a:t>
            </a:r>
            <a:endParaRPr lang="en-GB" altLang="en-US" dirty="0">
              <a:ea typeface="ＭＳ Ｐゴシック" pitchFamily="34" charset="-128"/>
            </a:endParaRPr>
          </a:p>
        </p:txBody>
      </p:sp>
    </p:spTree>
    <p:extLst>
      <p:ext uri="{BB962C8B-B14F-4D97-AF65-F5344CB8AC3E}">
        <p14:creationId xmlns:p14="http://schemas.microsoft.com/office/powerpoint/2010/main" val="168750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C0F86D-56DD-FFCD-B9E9-B5FD8D4F2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F2A39-90F9-A257-BD49-9E829C0E2E14}"/>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FED2D379-0474-353B-5BD2-E985D172773E}"/>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Designing and influencing policy</a:t>
            </a:r>
          </a:p>
          <a:p>
            <a:pPr marL="342900" indent="-342900" algn="l">
              <a:buFont typeface="Arial" panose="020B0604020202020204" pitchFamily="34" charset="0"/>
              <a:buChar char="•"/>
            </a:pPr>
            <a:r>
              <a:rPr lang="en-GB" altLang="en-US" dirty="0">
                <a:ea typeface="ＭＳ Ｐゴシック" pitchFamily="34" charset="-128"/>
                <a:hlinkClick r:id="rId3"/>
              </a:rPr>
              <a:t>Wellbeing Economy Alliance – Designing Public Policy</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Wellbeing Economy Alliance – Wellbeing Economy Policy Design Course</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5"/>
              </a:rPr>
              <a:t>Scottish Government - Wellbeing economy toolkit: supporting place based economic strategy and policy development</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SIPHER Consortium – </a:t>
            </a:r>
            <a:r>
              <a:rPr lang="en-GB" altLang="en-US" dirty="0">
                <a:ea typeface="ＭＳ Ｐゴシック" pitchFamily="34" charset="-128"/>
                <a:hlinkClick r:id="rId6"/>
              </a:rPr>
              <a:t>Inclusive Economies: Supporting Policy Development</a:t>
            </a:r>
            <a:endParaRPr lang="en-GB" altLang="en-US" dirty="0">
              <a:ea typeface="ＭＳ Ｐゴシック" pitchFamily="34" charset="-128"/>
            </a:endParaRPr>
          </a:p>
          <a:p>
            <a:pPr marL="342900" indent="-342900" algn="l">
              <a:buFont typeface="Arial" panose="020B0604020202020204" pitchFamily="34" charset="0"/>
              <a:buChar char="•"/>
            </a:pPr>
            <a:endParaRPr lang="en-GB" altLang="en-US" dirty="0">
              <a:ea typeface="ＭＳ Ｐゴシック" pitchFamily="34" charset="-128"/>
            </a:endParaRPr>
          </a:p>
          <a:p>
            <a:pPr algn="l"/>
            <a:r>
              <a:rPr lang="en-GB" altLang="en-US" b="1" dirty="0">
                <a:ea typeface="ＭＳ Ｐゴシック" pitchFamily="34" charset="-128"/>
              </a:rPr>
              <a:t>Support with implementation</a:t>
            </a:r>
          </a:p>
          <a:p>
            <a:pPr marL="342900" indent="-342900" algn="l">
              <a:buFont typeface="Arial" panose="020B0604020202020204" pitchFamily="34" charset="0"/>
              <a:buChar char="•"/>
            </a:pPr>
            <a:r>
              <a:rPr lang="en-GB" altLang="en-US" dirty="0">
                <a:ea typeface="ＭＳ Ｐゴシック" pitchFamily="34" charset="-128"/>
                <a:hlinkClick r:id="rId7"/>
              </a:rPr>
              <a:t>Public Health England – Inclusive and sustainable economies: leaving no-one behind</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8"/>
              </a:rPr>
              <a:t>Local Government Association - Inclusive economies and healthy futures: Supporting place-based action to reduce health inequalities</a:t>
            </a:r>
            <a:endParaRPr lang="en-GB" altLang="en-US" dirty="0">
              <a:ea typeface="ＭＳ Ｐゴシック" pitchFamily="34" charset="-128"/>
            </a:endParaRPr>
          </a:p>
        </p:txBody>
      </p:sp>
    </p:spTree>
    <p:extLst>
      <p:ext uri="{BB962C8B-B14F-4D97-AF65-F5344CB8AC3E}">
        <p14:creationId xmlns:p14="http://schemas.microsoft.com/office/powerpoint/2010/main" val="2170625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65FF6D-839D-FA44-2349-4FB4829FF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81DDB-6621-0661-1FE1-21D6C5E55507}"/>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314BF9C9-80BE-BC0E-76D5-D33449C35873}"/>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Community wealth building</a:t>
            </a:r>
          </a:p>
          <a:p>
            <a:pPr marL="342900" indent="-342900" algn="l">
              <a:buFont typeface="Arial" panose="020B0604020202020204" pitchFamily="34" charset="0"/>
              <a:buChar char="•"/>
            </a:pPr>
            <a:r>
              <a:rPr lang="en-GB" altLang="en-US" dirty="0">
                <a:ea typeface="ＭＳ Ｐゴシック" pitchFamily="34" charset="-128"/>
                <a:hlinkClick r:id="rId3"/>
              </a:rPr>
              <a:t>Centre for Local Economic Strategies – What is community wealth building?</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Power to Change – Getting it right: Introducing a community right to buy</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5"/>
              </a:rPr>
              <a:t>Centre for Local Economic Strategies – How we built community wealth in Preston: Achievements and </a:t>
            </a:r>
            <a:r>
              <a:rPr lang="en-GB" altLang="en-US" dirty="0" err="1">
                <a:ea typeface="ＭＳ Ｐゴシック" pitchFamily="34" charset="-128"/>
                <a:hlinkClick r:id="rId5"/>
              </a:rPr>
              <a:t>lession</a:t>
            </a:r>
            <a:endParaRPr lang="en-GB" altLang="en-US" dirty="0">
              <a:ea typeface="ＭＳ Ｐゴシック" pitchFamily="34" charset="-128"/>
            </a:endParaRPr>
          </a:p>
          <a:p>
            <a:pPr algn="l"/>
            <a:endParaRPr lang="en-GB" altLang="en-US" b="1" dirty="0">
              <a:ea typeface="ＭＳ Ｐゴシック" pitchFamily="34" charset="-128"/>
            </a:endParaRPr>
          </a:p>
          <a:p>
            <a:pPr algn="l"/>
            <a:r>
              <a:rPr lang="en-GB" altLang="en-US" b="1" dirty="0">
                <a:ea typeface="ＭＳ Ｐゴシック" pitchFamily="34" charset="-128"/>
              </a:rPr>
              <a:t>Anchor institutions and networks</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6"/>
              </a:rPr>
              <a:t>Centre for Local Economic Strategies – How to build and anchor network: Learning from the West Midlands</a:t>
            </a:r>
            <a:endParaRPr lang="en-GB" altLang="en-US" dirty="0">
              <a:ea typeface="ＭＳ Ｐゴシック" pitchFamily="34" charset="-128"/>
              <a:hlinkClick r:id="rId7"/>
            </a:endParaRPr>
          </a:p>
          <a:p>
            <a:pPr marL="342900" indent="-342900" algn="l">
              <a:buFont typeface="Arial" panose="020B0604020202020204" pitchFamily="34" charset="0"/>
              <a:buChar char="•"/>
            </a:pPr>
            <a:r>
              <a:rPr lang="en-GB" altLang="en-US" dirty="0">
                <a:ea typeface="ＭＳ Ｐゴシック" pitchFamily="34" charset="-128"/>
                <a:hlinkClick r:id="rId7"/>
              </a:rPr>
              <a:t>NHS Confederation - Unlocking the NHS’s social and economic potential: Supporting integrated care systems to develop more productive systems</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8"/>
              </a:rPr>
              <a:t>NHS Confederation – Unleashing health and prosperity throughout Britain: Supporting health systems to unlock social and economic development</a:t>
            </a:r>
            <a:endParaRPr lang="en-GB" altLang="en-US" dirty="0">
              <a:ea typeface="ＭＳ Ｐゴシック" pitchFamily="34" charset="-128"/>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371009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CAD2AA-85B4-85BE-F5EB-834C5EFF7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14710-80BF-321F-3382-0682678CEABA}"/>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Some definitions for starters</a:t>
            </a:r>
          </a:p>
        </p:txBody>
      </p:sp>
      <p:sp>
        <p:nvSpPr>
          <p:cNvPr id="5" name="Subtitle 2">
            <a:extLst>
              <a:ext uri="{FF2B5EF4-FFF2-40B4-BE49-F238E27FC236}">
                <a16:creationId xmlns:a16="http://schemas.microsoft.com/office/drawing/2014/main" id="{903A8EE5-B110-9986-B0F4-655AF1286D75}"/>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400" dirty="0">
                <a:ea typeface="ＭＳ Ｐゴシック" pitchFamily="34" charset="-128"/>
              </a:rPr>
              <a:t>“In a wellbeing economy, economic growth is no longer only seen as an end in itself, but </a:t>
            </a:r>
            <a:r>
              <a:rPr lang="en-GB" altLang="en-US" sz="2400" b="1" dirty="0">
                <a:ea typeface="ＭＳ Ｐゴシック" pitchFamily="34" charset="-128"/>
              </a:rPr>
              <a:t>a means to achieving wellbeing</a:t>
            </a:r>
            <a:r>
              <a:rPr lang="en-GB" altLang="en-US" sz="2400" dirty="0">
                <a:ea typeface="ＭＳ Ｐゴシック" pitchFamily="34" charset="-128"/>
              </a:rPr>
              <a:t>… As such, the growth of an economy is only positive as long as it increases </a:t>
            </a:r>
            <a:r>
              <a:rPr lang="en-GB" altLang="en-US" sz="2400" b="1" dirty="0">
                <a:ea typeface="ＭＳ Ｐゴシック" pitchFamily="34" charset="-128"/>
              </a:rPr>
              <a:t>what matters to people</a:t>
            </a:r>
            <a:r>
              <a:rPr lang="en-GB" altLang="en-US" sz="2400" dirty="0">
                <a:ea typeface="ＭＳ Ｐゴシック" pitchFamily="34" charset="-128"/>
              </a:rPr>
              <a:t> – that includes basic needs such as housing, nutrition, safety, and health, as well as mental health, psychological wellbeing, and freedom - and </a:t>
            </a:r>
            <a:r>
              <a:rPr lang="en-GB" altLang="en-US" sz="2400" b="1" dirty="0">
                <a:ea typeface="ＭＳ Ｐゴシック" pitchFamily="34" charset="-128"/>
              </a:rPr>
              <a:t>is regenerative/or even restores nature</a:t>
            </a:r>
            <a:r>
              <a:rPr lang="en-GB" altLang="en-US" sz="2400" dirty="0">
                <a:ea typeface="ＭＳ Ｐゴシック" pitchFamily="34" charset="-128"/>
              </a:rPr>
              <a:t>… [it] aims to achieve conditions that allow everyone to equally </a:t>
            </a:r>
            <a:r>
              <a:rPr lang="en-GB" altLang="en-US" sz="2400" b="1" dirty="0">
                <a:ea typeface="ＭＳ Ｐゴシック" pitchFamily="34" charset="-128"/>
              </a:rPr>
              <a:t>live healthy and happy lives within planetary boundaries</a:t>
            </a:r>
            <a:r>
              <a:rPr lang="en-GB" altLang="en-US" sz="2400" dirty="0">
                <a:ea typeface="ＭＳ Ｐゴシック" pitchFamily="34" charset="-128"/>
              </a:rPr>
              <a:t>, where everyone includes </a:t>
            </a:r>
            <a:r>
              <a:rPr lang="en-GB" altLang="en-US" sz="2400" b="1" dirty="0">
                <a:ea typeface="ＭＳ Ｐゴシック" pitchFamily="34" charset="-128"/>
              </a:rPr>
              <a:t>future generations</a:t>
            </a:r>
            <a:r>
              <a:rPr lang="en-GB" altLang="en-US" sz="2400" dirty="0">
                <a:ea typeface="ＭＳ Ｐゴシック" pitchFamily="34" charset="-128"/>
              </a:rPr>
              <a:t>.”</a:t>
            </a:r>
          </a:p>
          <a:p>
            <a:pPr algn="l"/>
            <a:r>
              <a:rPr lang="en-GB" altLang="en-US" sz="2400" i="1" dirty="0">
                <a:ea typeface="ＭＳ Ｐゴシック" pitchFamily="34" charset="-128"/>
              </a:rPr>
              <a:t>Institute for Public Health &amp; Euro Health Net, 2024</a:t>
            </a:r>
          </a:p>
        </p:txBody>
      </p:sp>
    </p:spTree>
    <p:extLst>
      <p:ext uri="{BB962C8B-B14F-4D97-AF65-F5344CB8AC3E}">
        <p14:creationId xmlns:p14="http://schemas.microsoft.com/office/powerpoint/2010/main" val="924907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E9DEBF-508C-7B23-B0DF-576960982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B1278-CCA3-7A6B-AE0E-7B1C09663DC9}"/>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120CB15D-9F33-D140-F885-3A5409D89C9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Work and health</a:t>
            </a:r>
          </a:p>
          <a:p>
            <a:pPr marL="342900" indent="-342900" algn="l">
              <a:buFont typeface="Arial" panose="020B0604020202020204" pitchFamily="34" charset="0"/>
              <a:buChar char="•"/>
            </a:pPr>
            <a:r>
              <a:rPr lang="en-GB" altLang="en-US" dirty="0">
                <a:ea typeface="ＭＳ Ｐゴシック" pitchFamily="34" charset="-128"/>
                <a:hlinkClick r:id="rId3"/>
              </a:rPr>
              <a:t>Local Government Association – Good Work Project</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Health Innovation Yorkshire and Humber – Health and work</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5"/>
              </a:rPr>
              <a:t>Health Foundation – Towards a healthier workforce: Interim report of the Commission for Healthier Working Lives</a:t>
            </a:r>
            <a:endParaRPr lang="en-GB" altLang="en-US" dirty="0">
              <a:ea typeface="ＭＳ Ｐゴシック" pitchFamily="34" charset="-128"/>
              <a:hlinkClick r:id="rId6"/>
            </a:endParaRPr>
          </a:p>
          <a:p>
            <a:pPr marL="342900" indent="-342900" algn="l">
              <a:buFont typeface="Arial" panose="020B0604020202020204" pitchFamily="34" charset="0"/>
              <a:buChar char="•"/>
            </a:pPr>
            <a:r>
              <a:rPr lang="en-GB" altLang="en-US" dirty="0">
                <a:ea typeface="ＭＳ Ｐゴシック" pitchFamily="34" charset="-128"/>
                <a:hlinkClick r:id="rId6"/>
              </a:rPr>
              <a:t>NHS Confederation – Improving Our Nation’s Health: a whole of government approach to tackling the causes of long-term sickness and economic inactivity</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7"/>
              </a:rPr>
              <a:t>Royal Society for Public Health – A better way of doing business: Securing the right to a healthy workforce</a:t>
            </a:r>
            <a:endParaRPr lang="en-GB" altLang="en-US" dirty="0">
              <a:ea typeface="ＭＳ Ｐゴシック" pitchFamily="34" charset="-128"/>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4195195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4B61F8-BA8B-DBA4-6EE3-C26D99082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E4C49-2056-62E2-FD4D-DBDEE483A127}"/>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0E11A5A2-773E-FAE9-E098-540A0EF5282D}"/>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Community centred approaches</a:t>
            </a:r>
          </a:p>
          <a:p>
            <a:pPr marL="342900" indent="-342900" algn="l">
              <a:buFont typeface="Arial" panose="020B0604020202020204" pitchFamily="34" charset="0"/>
              <a:buChar char="•"/>
            </a:pPr>
            <a:r>
              <a:rPr lang="en-GB" altLang="en-US" dirty="0">
                <a:ea typeface="ＭＳ Ｐゴシック" pitchFamily="34" charset="-128"/>
                <a:hlinkClick r:id="rId3"/>
              </a:rPr>
              <a:t>Public Health England - A guide to community-centred approaches for health and wellbeing</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Young Foundation – Rewriting the rulebook: A plan for greener, fairer, community-powered growth across the UK</a:t>
            </a:r>
            <a:endParaRPr lang="en-GB" altLang="en-US" dirty="0">
              <a:ea typeface="ＭＳ Ｐゴシック" pitchFamily="34" charset="-128"/>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2979449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C2AC42-444A-6175-45D7-4A6E7872B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7E5AD-2983-9806-9C8E-F067356FC877}"/>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6EEE45AB-5AC4-A4B0-89A4-9810B8B01A33}"/>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Research and academic literature</a:t>
            </a:r>
          </a:p>
          <a:p>
            <a:pPr marL="342900" indent="-342900" algn="l">
              <a:buFont typeface="Arial" panose="020B0604020202020204" pitchFamily="34" charset="0"/>
              <a:buChar char="•"/>
            </a:pPr>
            <a:r>
              <a:rPr lang="en-GB" altLang="en-US" dirty="0">
                <a:ea typeface="ＭＳ Ｐゴシック" pitchFamily="34" charset="-128"/>
                <a:hlinkClick r:id="rId3"/>
              </a:rPr>
              <a:t>Brand-Correa L, Brook A, et al. Economics for people and planet—moving beyond the neoclassical paradigm. </a:t>
            </a:r>
            <a:r>
              <a:rPr lang="en-GB" altLang="en-US">
                <a:ea typeface="ＭＳ Ｐゴシック" pitchFamily="34" charset="-128"/>
                <a:hlinkClick r:id="rId3"/>
              </a:rPr>
              <a:t>The Lancet Planetary Health, Volume 6, Issue 4, e371 - e379</a:t>
            </a:r>
            <a:endParaRPr lang="en-GB" altLang="en-US">
              <a:ea typeface="ＭＳ Ｐゴシック" pitchFamily="34" charset="-128"/>
              <a:hlinkClick r:id="rId4"/>
            </a:endParaRPr>
          </a:p>
          <a:p>
            <a:pPr marL="342900" indent="-342900" algn="l">
              <a:buFont typeface="Arial" panose="020B0604020202020204" pitchFamily="34" charset="0"/>
              <a:buChar char="•"/>
            </a:pPr>
            <a:r>
              <a:rPr lang="en-GB" altLang="en-US" dirty="0">
                <a:ea typeface="ＭＳ Ｐゴシック" pitchFamily="34" charset="-128"/>
                <a:hlinkClick r:id="rId4"/>
              </a:rPr>
              <a:t>Crisp R, Waite D, Pike A. ‘Beyond GDP’ in cities: Assessing alternative approaches to urban economic development. Urban Political Ecology 2023; 61: 7.</a:t>
            </a:r>
            <a:endParaRPr lang="en-GB" altLang="en-US" dirty="0">
              <a:ea typeface="ＭＳ Ｐゴシック" pitchFamily="34" charset="-128"/>
              <a:hlinkClick r:id="rId5"/>
            </a:endParaRPr>
          </a:p>
          <a:p>
            <a:pPr marL="342900" indent="-342900" algn="l">
              <a:buFont typeface="Arial" panose="020B0604020202020204" pitchFamily="34" charset="0"/>
              <a:buChar char="•"/>
            </a:pPr>
            <a:r>
              <a:rPr lang="en-GB" altLang="en-US" dirty="0">
                <a:ea typeface="ＭＳ Ｐゴシック" pitchFamily="34" charset="-128"/>
                <a:hlinkClick r:id="rId6"/>
              </a:rPr>
              <a:t>Erickson E, Atfield G, et al. Building a business case for good jobs: The links between Good Work and innovation, productivity and employee health/wellbeing (</a:t>
            </a:r>
            <a:r>
              <a:rPr lang="en-GB" altLang="en-US" dirty="0" err="1">
                <a:ea typeface="ＭＳ Ｐゴシック" pitchFamily="34" charset="-128"/>
                <a:hlinkClick r:id="rId6"/>
              </a:rPr>
              <a:t>ReWAGE</a:t>
            </a:r>
            <a:r>
              <a:rPr lang="en-GB" altLang="en-US" dirty="0">
                <a:ea typeface="ＭＳ Ｐゴシック" pitchFamily="34" charset="-128"/>
                <a:hlinkClick r:id="rId6"/>
              </a:rPr>
              <a:t> Evidence Paper). 2024</a:t>
            </a:r>
            <a:endParaRPr lang="en-GB" altLang="en-US" dirty="0">
              <a:ea typeface="ＭＳ Ｐゴシック" pitchFamily="34" charset="-128"/>
              <a:hlinkClick r:id="rId5"/>
            </a:endParaRPr>
          </a:p>
          <a:p>
            <a:pPr marL="342900" indent="-342900" algn="l">
              <a:buFont typeface="Arial" panose="020B0604020202020204" pitchFamily="34" charset="0"/>
              <a:buChar char="•"/>
            </a:pPr>
            <a:r>
              <a:rPr lang="en-GB" altLang="en-US" dirty="0">
                <a:ea typeface="ＭＳ Ｐゴシック" pitchFamily="34" charset="-128"/>
                <a:hlinkClick r:id="rId7"/>
              </a:rPr>
              <a:t>Jansen A, Wang R, et al. Beyond GDP: a review and conceptual framework for measuring sustainable and inclusive wellbeing. Lancet Planetary Health 2024; 8: 9: 695-705.</a:t>
            </a:r>
            <a:endParaRPr lang="en-GB" altLang="en-US" dirty="0">
              <a:ea typeface="ＭＳ Ｐゴシック" pitchFamily="34" charset="-128"/>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1370480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655384-93C9-25C6-5E54-06EA6D2EE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F8C62-13BF-816F-03F1-9CA840014E11}"/>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544EDC38-9FB7-D2E6-6E88-27F974C0AF63}"/>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Research and academic literature</a:t>
            </a:r>
          </a:p>
          <a:p>
            <a:pPr marL="342900" indent="-342900" algn="l">
              <a:buFont typeface="Arial" panose="020B0604020202020204" pitchFamily="34" charset="0"/>
              <a:buChar char="•"/>
            </a:pPr>
            <a:r>
              <a:rPr lang="en-GB" altLang="en-US" dirty="0">
                <a:ea typeface="ＭＳ Ｐゴシック" pitchFamily="34" charset="-128"/>
                <a:hlinkClick r:id="rId3"/>
              </a:rPr>
              <a:t>Mazzucato M, Ghebreyesus TA. Advancing the economics of health for all. Lancet 2024; 404: 10457: 998-1000.</a:t>
            </a:r>
            <a:endParaRPr lang="en-GB" altLang="en-US" dirty="0">
              <a:ea typeface="ＭＳ Ｐゴシック" pitchFamily="34" charset="-128"/>
              <a:hlinkClick r:id="rId4"/>
            </a:endParaRPr>
          </a:p>
          <a:p>
            <a:pPr marL="342900" indent="-342900" algn="l">
              <a:buFont typeface="Arial" panose="020B0604020202020204" pitchFamily="34" charset="0"/>
              <a:buChar char="•"/>
            </a:pPr>
            <a:r>
              <a:rPr lang="en-GB" altLang="en-US" dirty="0">
                <a:ea typeface="ＭＳ Ｐゴシック" pitchFamily="34" charset="-128"/>
                <a:hlinkClick r:id="rId4"/>
              </a:rPr>
              <a:t>Pugh, A 2024, Inclusive and Sustainable Local Economic Performance Evidence Review. The Local Policy Innovation Partnership Hub</a:t>
            </a:r>
            <a:endParaRPr lang="en-GB" altLang="en-US" dirty="0">
              <a:ea typeface="ＭＳ Ｐゴシック" pitchFamily="34" charset="-128"/>
              <a:hlinkClick r:id="rId5"/>
            </a:endParaRPr>
          </a:p>
          <a:p>
            <a:pPr marL="342900" indent="-342900" algn="l">
              <a:buFont typeface="Arial" panose="020B0604020202020204" pitchFamily="34" charset="0"/>
              <a:buChar char="•"/>
            </a:pPr>
            <a:r>
              <a:rPr lang="en-GB" altLang="en-US" dirty="0">
                <a:ea typeface="ＭＳ Ｐゴシック" pitchFamily="34" charset="-128"/>
                <a:hlinkClick r:id="rId5"/>
              </a:rPr>
              <a:t>Shipton D, </a:t>
            </a:r>
            <a:r>
              <a:rPr lang="en-GB" altLang="en-US" dirty="0" err="1">
                <a:ea typeface="ＭＳ Ｐゴシック" pitchFamily="34" charset="-128"/>
                <a:hlinkClick r:id="rId5"/>
              </a:rPr>
              <a:t>Sarica</a:t>
            </a:r>
            <a:r>
              <a:rPr lang="en-GB" altLang="en-US" dirty="0">
                <a:ea typeface="ＭＳ Ｐゴシック" pitchFamily="34" charset="-128"/>
                <a:hlinkClick r:id="rId5"/>
              </a:rPr>
              <a:t> S, Craig N, et al. Knowing the goal: an inclusive economy that can address the public health challenges of our time. J </a:t>
            </a:r>
            <a:r>
              <a:rPr lang="en-GB" altLang="en-US" dirty="0" err="1">
                <a:ea typeface="ＭＳ Ｐゴシック" pitchFamily="34" charset="-128"/>
                <a:hlinkClick r:id="rId5"/>
              </a:rPr>
              <a:t>Epidemiol</a:t>
            </a:r>
            <a:r>
              <a:rPr lang="en-GB" altLang="en-US" dirty="0">
                <a:ea typeface="ＭＳ Ｐゴシック" pitchFamily="34" charset="-128"/>
                <a:hlinkClick r:id="rId5"/>
              </a:rPr>
              <a:t> Community Health 2021;75:1129-1132</a:t>
            </a:r>
            <a:endParaRPr lang="en-GB" altLang="en-US" b="1" dirty="0">
              <a:ea typeface="ＭＳ Ｐゴシック" pitchFamily="34" charset="-128"/>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1395640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F16D50-2D40-8FF6-2B13-16EB0E2F3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B75EE-25AD-F744-8D2D-B6EF8B0B863C}"/>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95F1CB91-17C2-6C48-D0FE-8A2C8187E4D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Blogs and short reads</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3"/>
              </a:rPr>
              <a:t>The Health Foundation (Y Naik) - Creating wealth and health</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Public Healthy (A Turner) – Addressing the causes of the causes through a wellbeing economy</a:t>
            </a:r>
            <a:endParaRPr lang="en-GB" altLang="en-US" dirty="0">
              <a:ea typeface="ＭＳ Ｐゴシック" pitchFamily="34" charset="-128"/>
            </a:endParaRPr>
          </a:p>
          <a:p>
            <a:pPr algn="l"/>
            <a:endParaRPr lang="en-GB" altLang="en-US" b="1" dirty="0">
              <a:ea typeface="ＭＳ Ｐゴシック" pitchFamily="34" charset="-128"/>
            </a:endParaRPr>
          </a:p>
          <a:p>
            <a:pPr algn="l"/>
            <a:r>
              <a:rPr lang="en-GB" altLang="en-US" b="1" dirty="0">
                <a:ea typeface="ＭＳ Ｐゴシック" pitchFamily="34" charset="-128"/>
              </a:rPr>
              <a:t>Some datasets and indicators that may be of interest</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Wellbeing Economy Alliance – </a:t>
            </a:r>
            <a:r>
              <a:rPr lang="en-GB" altLang="en-US" dirty="0">
                <a:ea typeface="ＭＳ Ｐゴシック" pitchFamily="34" charset="-128"/>
                <a:hlinkClick r:id="rId5"/>
              </a:rPr>
              <a:t>Measuring the wellbeing economy: How to go beyond GDP</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Australian Government – </a:t>
            </a:r>
            <a:r>
              <a:rPr lang="en-GB" altLang="en-US" dirty="0">
                <a:ea typeface="ＭＳ Ｐゴシック" pitchFamily="34" charset="-128"/>
                <a:hlinkClick r:id="rId6"/>
              </a:rPr>
              <a:t>Measuring What Matters</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rPr>
              <a:t>Leeds – </a:t>
            </a:r>
            <a:r>
              <a:rPr lang="en-GB" altLang="en-US" dirty="0">
                <a:ea typeface="ＭＳ Ｐゴシック" pitchFamily="34" charset="-128"/>
                <a:hlinkClick r:id="rId7"/>
              </a:rPr>
              <a:t>Leeds Social Progress Index</a:t>
            </a:r>
            <a:endParaRPr lang="en-GB" altLang="en-US" dirty="0">
              <a:ea typeface="ＭＳ Ｐゴシック" pitchFamily="34" charset="-128"/>
            </a:endParaRPr>
          </a:p>
        </p:txBody>
      </p:sp>
    </p:spTree>
    <p:extLst>
      <p:ext uri="{BB962C8B-B14F-4D97-AF65-F5344CB8AC3E}">
        <p14:creationId xmlns:p14="http://schemas.microsoft.com/office/powerpoint/2010/main" val="4117384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D7A5DF-CA30-B295-EB5C-6E0608243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4CC05-9149-6ABA-4B88-964F6A98A1F9}"/>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Exploring a bit deeper</a:t>
            </a:r>
          </a:p>
        </p:txBody>
      </p:sp>
      <p:sp>
        <p:nvSpPr>
          <p:cNvPr id="5" name="Subtitle 2">
            <a:extLst>
              <a:ext uri="{FF2B5EF4-FFF2-40B4-BE49-F238E27FC236}">
                <a16:creationId xmlns:a16="http://schemas.microsoft.com/office/drawing/2014/main" id="{47C3C550-279D-8C1A-91BD-560217C571B7}"/>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a:ea typeface="ＭＳ Ｐゴシック" pitchFamily="34" charset="-128"/>
              </a:rPr>
              <a:t>Some local examples of good practice</a:t>
            </a:r>
          </a:p>
          <a:p>
            <a:pPr marL="342900" indent="-342900" algn="l">
              <a:buFont typeface="Arial" panose="020B0604020202020204" pitchFamily="34" charset="0"/>
              <a:buChar char="•"/>
            </a:pPr>
            <a:r>
              <a:rPr lang="en-GB" altLang="en-US" dirty="0">
                <a:ea typeface="ＭＳ Ｐゴシック" pitchFamily="34" charset="-128"/>
                <a:hlinkClick r:id="rId3"/>
              </a:rPr>
              <a:t>Barnsley – Pathways to Work Commission</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4"/>
              </a:rPr>
              <a:t>Clackmannanshire – Community wealth building in Clackmannanshire</a:t>
            </a:r>
            <a:endParaRPr lang="en-GB" altLang="en-US" dirty="0">
              <a:ea typeface="ＭＳ Ｐゴシック" pitchFamily="34" charset="-128"/>
              <a:hlinkClick r:id="rId5"/>
            </a:endParaRPr>
          </a:p>
          <a:p>
            <a:pPr marL="342900" indent="-342900" algn="l">
              <a:buFont typeface="Arial" panose="020B0604020202020204" pitchFamily="34" charset="0"/>
              <a:buChar char="•"/>
            </a:pPr>
            <a:r>
              <a:rPr lang="en-GB" altLang="en-US" dirty="0">
                <a:ea typeface="ＭＳ Ｐゴシック" pitchFamily="34" charset="-128"/>
                <a:hlinkClick r:id="rId5"/>
              </a:rPr>
              <a:t>Greater Manchester – Good Employment Charter</a:t>
            </a:r>
            <a:endParaRPr lang="en-GB" altLang="en-US" dirty="0">
              <a:ea typeface="ＭＳ Ｐゴシック" pitchFamily="34" charset="-128"/>
            </a:endParaRPr>
          </a:p>
          <a:p>
            <a:pPr marL="342900" indent="-342900" algn="l">
              <a:buFont typeface="Arial" panose="020B0604020202020204" pitchFamily="34" charset="0"/>
              <a:buChar char="•"/>
            </a:pPr>
            <a:r>
              <a:rPr lang="en-GB" altLang="en-US" dirty="0">
                <a:ea typeface="ＭＳ Ｐゴシック" pitchFamily="34" charset="-128"/>
                <a:hlinkClick r:id="rId6"/>
              </a:rPr>
              <a:t>Leeds – Leeds Inclusive Growth</a:t>
            </a:r>
            <a:r>
              <a:rPr lang="en-GB" altLang="en-US" dirty="0">
                <a:ea typeface="ＭＳ Ｐゴシック" pitchFamily="34" charset="-128"/>
              </a:rPr>
              <a:t> and </a:t>
            </a:r>
            <a:r>
              <a:rPr lang="en-GB" altLang="en-US" dirty="0">
                <a:ea typeface="ＭＳ Ｐゴシック" pitchFamily="34" charset="-128"/>
                <a:hlinkClick r:id="rId7"/>
              </a:rPr>
              <a:t>The Leeds Doughnut</a:t>
            </a:r>
            <a:endParaRPr lang="en-GB" altLang="en-US" dirty="0">
              <a:ea typeface="ＭＳ Ｐゴシック" pitchFamily="34" charset="-128"/>
              <a:hlinkClick r:id="rId8"/>
            </a:endParaRPr>
          </a:p>
          <a:p>
            <a:pPr marL="342900" indent="-342900" algn="l">
              <a:buFont typeface="Arial" panose="020B0604020202020204" pitchFamily="34" charset="0"/>
              <a:buChar char="•"/>
            </a:pPr>
            <a:r>
              <a:rPr lang="en-GB" altLang="en-US" dirty="0">
                <a:ea typeface="ＭＳ Ｐゴシック" pitchFamily="34" charset="-128"/>
                <a:hlinkClick r:id="rId8"/>
              </a:rPr>
              <a:t>Preston – The Preston Model</a:t>
            </a:r>
            <a:endParaRPr lang="en-GB" altLang="en-US" dirty="0">
              <a:ea typeface="ＭＳ Ｐゴシック" pitchFamily="34" charset="-128"/>
            </a:endParaRPr>
          </a:p>
          <a:p>
            <a:pPr marL="342900" indent="-342900" algn="l">
              <a:buFont typeface="Arial" panose="020B0604020202020204" pitchFamily="34" charset="0"/>
              <a:buChar char="•"/>
            </a:pPr>
            <a:endParaRPr lang="en-GB" altLang="en-US" dirty="0">
              <a:ea typeface="ＭＳ Ｐゴシック" pitchFamily="34" charset="-128"/>
            </a:endParaRPr>
          </a:p>
        </p:txBody>
      </p:sp>
    </p:spTree>
    <p:extLst>
      <p:ext uri="{BB962C8B-B14F-4D97-AF65-F5344CB8AC3E}">
        <p14:creationId xmlns:p14="http://schemas.microsoft.com/office/powerpoint/2010/main" val="796551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B964D3-C77D-4663-51DE-C6EDE09FC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E34EC-8983-5F07-E629-F8A29F3F1F38}"/>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Some organisations to keep an eye on </a:t>
            </a:r>
          </a:p>
        </p:txBody>
      </p:sp>
      <p:sp>
        <p:nvSpPr>
          <p:cNvPr id="5" name="Subtitle 2">
            <a:extLst>
              <a:ext uri="{FF2B5EF4-FFF2-40B4-BE49-F238E27FC236}">
                <a16:creationId xmlns:a16="http://schemas.microsoft.com/office/drawing/2014/main" id="{AAA522F7-0C6F-586F-D78D-A271C67BCDAE}"/>
              </a:ext>
            </a:extLst>
          </p:cNvPr>
          <p:cNvSpPr txBox="1">
            <a:spLocks/>
          </p:cNvSpPr>
          <p:nvPr/>
        </p:nvSpPr>
        <p:spPr>
          <a:xfrm>
            <a:off x="931333" y="1358900"/>
            <a:ext cx="5164667"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solidFill>
                  <a:srgbClr val="0000FF"/>
                </a:solidFill>
                <a:effectLst/>
                <a:ea typeface="Calibri" panose="020F0502020204030204" pitchFamily="34" charset="0"/>
                <a:cs typeface="Times New Roman" panose="02020603050405020304" pitchFamily="18" charset="0"/>
                <a:hlinkClick r:id="rId3"/>
              </a:rPr>
              <a:t>Centre for Local Economic Studies (CLES)</a:t>
            </a:r>
            <a:endParaRPr lang="en-GB" u="sng" dirty="0">
              <a:solidFill>
                <a:srgbClr val="0000FF"/>
              </a:solidFill>
              <a:effectLst/>
              <a:ea typeface="Calibri" panose="020F0502020204030204" pitchFamily="34" charset="0"/>
              <a:cs typeface="Times New Roman" panose="02020603050405020304" pitchFamily="18" charset="0"/>
              <a:hlinkClick r:id="rId4"/>
            </a:endParaRPr>
          </a:p>
          <a:p>
            <a:pPr algn="l"/>
            <a:r>
              <a:rPr lang="en-GB" u="sng" dirty="0">
                <a:solidFill>
                  <a:srgbClr val="0000FF"/>
                </a:solidFill>
                <a:effectLst/>
                <a:ea typeface="Calibri" panose="020F0502020204030204" pitchFamily="34" charset="0"/>
                <a:cs typeface="Times New Roman" panose="02020603050405020304" pitchFamily="18" charset="0"/>
                <a:hlinkClick r:id="rId4"/>
              </a:rPr>
              <a:t>Doughnut Economics Action Lab (DEAL)</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5"/>
              </a:rPr>
              <a:t>Ellen MacArthur Foundation</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6"/>
              </a:rPr>
              <a:t>Finance Watch</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7"/>
              </a:rPr>
              <a:t>Green Economy Coalition</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8"/>
              </a:rPr>
              <a:t>Health Anchors Learning Network (HALN)</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9"/>
              </a:rPr>
              <a:t>Institute for Progressive Policy Research (IPPR)</a:t>
            </a:r>
            <a:endParaRPr lang="en-GB" dirty="0">
              <a:effectLst/>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FD81755-6F65-D59A-3D24-B040B5ABAAC0}"/>
              </a:ext>
            </a:extLst>
          </p:cNvPr>
          <p:cNvSpPr txBox="1">
            <a:spLocks/>
          </p:cNvSpPr>
          <p:nvPr/>
        </p:nvSpPr>
        <p:spPr>
          <a:xfrm>
            <a:off x="6096000" y="1358900"/>
            <a:ext cx="5164667"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solidFill>
                  <a:srgbClr val="0000FF"/>
                </a:solidFill>
                <a:effectLst/>
                <a:ea typeface="Calibri" panose="020F0502020204030204" pitchFamily="34" charset="0"/>
                <a:cs typeface="Times New Roman" panose="02020603050405020304" pitchFamily="18" charset="0"/>
                <a:hlinkClick r:id="rId10"/>
              </a:rPr>
              <a:t>Local Futures</a:t>
            </a:r>
            <a:endParaRPr lang="en-GB" u="sng" dirty="0">
              <a:solidFill>
                <a:srgbClr val="0000FF"/>
              </a:solidFill>
              <a:effectLst/>
              <a:ea typeface="Calibri" panose="020F0502020204030204" pitchFamily="34" charset="0"/>
              <a:cs typeface="Times New Roman" panose="02020603050405020304" pitchFamily="18" charset="0"/>
              <a:hlinkClick r:id="rId11"/>
            </a:endParaRPr>
          </a:p>
          <a:p>
            <a:pPr algn="l"/>
            <a:r>
              <a:rPr lang="en-GB" u="sng" dirty="0">
                <a:solidFill>
                  <a:srgbClr val="0000FF"/>
                </a:solidFill>
                <a:effectLst/>
                <a:ea typeface="Calibri" panose="020F0502020204030204" pitchFamily="34" charset="0"/>
                <a:cs typeface="Times New Roman" panose="02020603050405020304" pitchFamily="18" charset="0"/>
                <a:hlinkClick r:id="rId11"/>
              </a:rPr>
              <a:t>New Economics Foundation (NEF)</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12"/>
              </a:rPr>
              <a:t>Population Health Improvement UK (PHI UK)</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13"/>
              </a:rPr>
              <a:t>Post Growth Institute</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14"/>
              </a:rPr>
              <a:t>Rethinking Economics</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15"/>
              </a:rPr>
              <a:t>Systems Science in Public Health &amp; Health Economic Research (SIPHER)</a:t>
            </a:r>
            <a:endParaRPr lang="en-GB" dirty="0">
              <a:effectLst/>
              <a:ea typeface="Calibri" panose="020F0502020204030204" pitchFamily="34" charset="0"/>
              <a:cs typeface="Times New Roman" panose="02020603050405020304" pitchFamily="18" charset="0"/>
            </a:endParaRPr>
          </a:p>
          <a:p>
            <a:pPr algn="l"/>
            <a:r>
              <a:rPr lang="en-GB" u="sng" dirty="0">
                <a:solidFill>
                  <a:srgbClr val="0000FF"/>
                </a:solidFill>
                <a:effectLst/>
                <a:ea typeface="Calibri" panose="020F0502020204030204" pitchFamily="34" charset="0"/>
                <a:cs typeface="Times New Roman" panose="02020603050405020304" pitchFamily="18" charset="0"/>
                <a:hlinkClick r:id="rId16"/>
              </a:rPr>
              <a:t>Wellbeing Economy Alliance (</a:t>
            </a:r>
            <a:r>
              <a:rPr lang="en-GB" u="sng" dirty="0" err="1">
                <a:solidFill>
                  <a:srgbClr val="0000FF"/>
                </a:solidFill>
                <a:effectLst/>
                <a:ea typeface="Calibri" panose="020F0502020204030204" pitchFamily="34" charset="0"/>
                <a:cs typeface="Times New Roman" panose="02020603050405020304" pitchFamily="18" charset="0"/>
                <a:hlinkClick r:id="rId16"/>
              </a:rPr>
              <a:t>WEAll</a:t>
            </a:r>
            <a:r>
              <a:rPr lang="en-GB" u="sng" dirty="0">
                <a:solidFill>
                  <a:srgbClr val="0000FF"/>
                </a:solidFill>
                <a:effectLst/>
                <a:ea typeface="Calibri" panose="020F0502020204030204" pitchFamily="34" charset="0"/>
                <a:cs typeface="Times New Roman" panose="02020603050405020304" pitchFamily="18" charset="0"/>
                <a:hlinkClick r:id="rId16"/>
              </a:rPr>
              <a:t>)</a:t>
            </a:r>
            <a:endParaRPr lang="en-GB" dirty="0">
              <a:effectLst/>
              <a:ea typeface="Calibri" panose="020F0502020204030204" pitchFamily="34" charset="0"/>
              <a:cs typeface="Times New Roman" panose="02020603050405020304" pitchFamily="18" charset="0"/>
            </a:endParaRPr>
          </a:p>
          <a:p>
            <a:pPr algn="l"/>
            <a:endParaRPr lang="en-GB" altLang="en-US" b="1" dirty="0">
              <a:ea typeface="ＭＳ Ｐゴシック" pitchFamily="34" charset="-128"/>
            </a:endParaRPr>
          </a:p>
        </p:txBody>
      </p:sp>
    </p:spTree>
    <p:extLst>
      <p:ext uri="{BB962C8B-B14F-4D97-AF65-F5344CB8AC3E}">
        <p14:creationId xmlns:p14="http://schemas.microsoft.com/office/powerpoint/2010/main" val="418177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8EB587-55FA-ACFA-9468-154BDFC70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9549E-A20D-8D41-71A4-DB1BEB23312E}"/>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Thanks</a:t>
            </a:r>
          </a:p>
        </p:txBody>
      </p:sp>
      <p:sp>
        <p:nvSpPr>
          <p:cNvPr id="5" name="Subtitle 2">
            <a:extLst>
              <a:ext uri="{FF2B5EF4-FFF2-40B4-BE49-F238E27FC236}">
                <a16:creationId xmlns:a16="http://schemas.microsoft.com/office/drawing/2014/main" id="{0ACE44E6-CA9F-3917-C430-E58377725924}"/>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dirty="0">
                <a:ea typeface="ＭＳ Ｐゴシック" pitchFamily="34" charset="-128"/>
              </a:rPr>
              <a:t>There are a number of people whom I want to acknowledge for their role in helping to develop these slides: - </a:t>
            </a:r>
          </a:p>
          <a:p>
            <a:pPr marL="342900" indent="-342900" algn="l">
              <a:buFont typeface="Arial" panose="020B0604020202020204" pitchFamily="34" charset="0"/>
              <a:buChar char="•"/>
            </a:pPr>
            <a:r>
              <a:rPr lang="en-GB" altLang="en-US" dirty="0">
                <a:ea typeface="ＭＳ Ｐゴシック" pitchFamily="34" charset="-128"/>
              </a:rPr>
              <a:t>Toni Williams, Office for Health Improvement &amp; Disparities</a:t>
            </a:r>
          </a:p>
          <a:p>
            <a:pPr marL="342900" indent="-342900" algn="l">
              <a:buFont typeface="Arial" panose="020B0604020202020204" pitchFamily="34" charset="0"/>
              <a:buChar char="•"/>
            </a:pPr>
            <a:r>
              <a:rPr lang="en-GB" altLang="en-US" dirty="0">
                <a:ea typeface="ＭＳ Ｐゴシック" pitchFamily="34" charset="-128"/>
              </a:rPr>
              <a:t>Deborah Harkins, Calderdale Council</a:t>
            </a:r>
          </a:p>
          <a:p>
            <a:pPr marL="342900" indent="-342900" algn="l">
              <a:buFont typeface="Arial" panose="020B0604020202020204" pitchFamily="34" charset="0"/>
              <a:buChar char="•"/>
            </a:pPr>
            <a:r>
              <a:rPr lang="en-GB" altLang="en-US" dirty="0">
                <a:ea typeface="ＭＳ Ｐゴシック" pitchFamily="34" charset="-128"/>
              </a:rPr>
              <a:t>Shane Mullen, East Riding of Yorkshire Council</a:t>
            </a:r>
          </a:p>
          <a:p>
            <a:pPr marL="342900" indent="-342900" algn="l">
              <a:buFont typeface="Arial" panose="020B0604020202020204" pitchFamily="34" charset="0"/>
              <a:buChar char="•"/>
            </a:pPr>
            <a:r>
              <a:rPr lang="en-GB" altLang="en-US" dirty="0">
                <a:ea typeface="ＭＳ Ｐゴシック" pitchFamily="34" charset="-128"/>
              </a:rPr>
              <a:t>Margreet Frieling &amp; Lisa Hough-Stewart, Wellbeing Economy Alliance</a:t>
            </a:r>
          </a:p>
          <a:p>
            <a:pPr marL="342900" indent="-342900" algn="l">
              <a:buFont typeface="Arial" panose="020B0604020202020204" pitchFamily="34" charset="0"/>
              <a:buChar char="•"/>
            </a:pPr>
            <a:r>
              <a:rPr lang="en-GB" altLang="en-US" dirty="0">
                <a:ea typeface="ＭＳ Ｐゴシック" pitchFamily="34" charset="-128"/>
              </a:rPr>
              <a:t>Members of the Y&amp;H IWE </a:t>
            </a:r>
            <a:r>
              <a:rPr lang="en-GB" altLang="en-US">
                <a:ea typeface="ＭＳ Ｐゴシック" pitchFamily="34" charset="-128"/>
              </a:rPr>
              <a:t>Working Group</a:t>
            </a:r>
            <a:endParaRPr lang="en-GB" altLang="en-US" dirty="0">
              <a:ea typeface="ＭＳ Ｐゴシック" pitchFamily="34" charset="-128"/>
            </a:endParaRPr>
          </a:p>
        </p:txBody>
      </p:sp>
    </p:spTree>
    <p:extLst>
      <p:ext uri="{BB962C8B-B14F-4D97-AF65-F5344CB8AC3E}">
        <p14:creationId xmlns:p14="http://schemas.microsoft.com/office/powerpoint/2010/main" val="371613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92EDAD-BC7B-39F9-F9BC-078BC3655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15D7F-CFEF-CACB-057C-72146AECE83A}"/>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And some quotes</a:t>
            </a:r>
          </a:p>
        </p:txBody>
      </p:sp>
      <p:sp>
        <p:nvSpPr>
          <p:cNvPr id="5" name="Subtitle 2">
            <a:extLst>
              <a:ext uri="{FF2B5EF4-FFF2-40B4-BE49-F238E27FC236}">
                <a16:creationId xmlns:a16="http://schemas.microsoft.com/office/drawing/2014/main" id="{ED0A1884-E184-3B99-FB4C-C06115881F71}"/>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dirty="0">
                <a:ea typeface="ＭＳ Ｐゴシック" pitchFamily="34" charset="-128"/>
              </a:rPr>
              <a:t>“</a:t>
            </a:r>
            <a:r>
              <a:rPr lang="en-GB" altLang="en-US" sz="2000" i="1" dirty="0">
                <a:ea typeface="ＭＳ Ｐゴシック" pitchFamily="34" charset="-128"/>
              </a:rPr>
              <a:t>Anyone who believes </a:t>
            </a:r>
            <a:r>
              <a:rPr lang="en-GB" altLang="en-US" sz="2000" b="1" i="1" dirty="0">
                <a:ea typeface="ＭＳ Ｐゴシック" pitchFamily="34" charset="-128"/>
              </a:rPr>
              <a:t>exponential growth</a:t>
            </a:r>
            <a:r>
              <a:rPr lang="en-GB" altLang="en-US" sz="2000" i="1" dirty="0">
                <a:ea typeface="ＭＳ Ｐゴシック" pitchFamily="34" charset="-128"/>
              </a:rPr>
              <a:t> can go on forever in a </a:t>
            </a:r>
            <a:r>
              <a:rPr lang="en-GB" altLang="en-US" sz="2000" b="1" i="1" dirty="0">
                <a:ea typeface="ＭＳ Ｐゴシック" pitchFamily="34" charset="-128"/>
              </a:rPr>
              <a:t>finite world</a:t>
            </a:r>
            <a:r>
              <a:rPr lang="en-GB" altLang="en-US" sz="2000" i="1" dirty="0">
                <a:ea typeface="ＭＳ Ｐゴシック" pitchFamily="34" charset="-128"/>
              </a:rPr>
              <a:t> is either a madman or an economist</a:t>
            </a:r>
            <a:r>
              <a:rPr lang="en-GB" altLang="en-US" sz="2000" dirty="0">
                <a:ea typeface="ＭＳ Ｐゴシック" pitchFamily="34" charset="-128"/>
              </a:rPr>
              <a:t>”</a:t>
            </a:r>
          </a:p>
          <a:p>
            <a:pPr algn="l"/>
            <a:r>
              <a:rPr lang="en-GB" altLang="en-US" sz="2000" dirty="0">
                <a:ea typeface="ＭＳ Ｐゴシック" pitchFamily="34" charset="-128"/>
              </a:rPr>
              <a:t>	Kenneth Boulding</a:t>
            </a:r>
          </a:p>
          <a:p>
            <a:pPr algn="l"/>
            <a:endParaRPr lang="en-GB" altLang="en-US" sz="2000" dirty="0">
              <a:ea typeface="ＭＳ Ｐゴシック" pitchFamily="34" charset="-128"/>
            </a:endParaRPr>
          </a:p>
          <a:p>
            <a:pPr algn="l"/>
            <a:r>
              <a:rPr lang="en-GB" altLang="en-US" sz="2000" i="1" dirty="0">
                <a:ea typeface="ＭＳ Ｐゴシック" pitchFamily="34" charset="-128"/>
              </a:rPr>
              <a:t>“The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a:t>
            </a:r>
            <a:r>
              <a:rPr lang="en-GB" altLang="en-US" sz="2000" b="1" i="1" dirty="0">
                <a:ea typeface="ＭＳ Ｐゴシック" pitchFamily="34" charset="-128"/>
              </a:rPr>
              <a:t>it measures everything in short, except that which makes life worthwhile</a:t>
            </a:r>
            <a:r>
              <a:rPr lang="en-GB" altLang="en-US" sz="2000" i="1" dirty="0">
                <a:ea typeface="ＭＳ Ｐゴシック" pitchFamily="34" charset="-128"/>
              </a:rPr>
              <a:t>.”</a:t>
            </a:r>
            <a:r>
              <a:rPr lang="en-GB" altLang="en-US" sz="2000" dirty="0">
                <a:ea typeface="ＭＳ Ｐゴシック" pitchFamily="34" charset="-128"/>
              </a:rPr>
              <a:t>	</a:t>
            </a:r>
          </a:p>
          <a:p>
            <a:pPr algn="l"/>
            <a:r>
              <a:rPr lang="en-GB" altLang="en-US" sz="2000" dirty="0">
                <a:ea typeface="ＭＳ Ｐゴシック" pitchFamily="34" charset="-128"/>
              </a:rPr>
              <a:t>	Robert F. Kennedy</a:t>
            </a:r>
          </a:p>
          <a:p>
            <a:pPr algn="l"/>
            <a:endParaRPr lang="en-GB" altLang="en-US" sz="2000" dirty="0">
              <a:ea typeface="ＭＳ Ｐゴシック" pitchFamily="34" charset="-128"/>
            </a:endParaRPr>
          </a:p>
          <a:p>
            <a:pPr algn="l"/>
            <a:r>
              <a:rPr lang="en-GB" sz="2000" i="1" dirty="0">
                <a:solidFill>
                  <a:srgbClr val="000000"/>
                </a:solidFill>
                <a:effectLst/>
                <a:latin typeface="AkkuratLLWeb"/>
              </a:rPr>
              <a:t>“The </a:t>
            </a:r>
            <a:r>
              <a:rPr lang="en-GB" sz="2000" b="1" i="1" dirty="0">
                <a:solidFill>
                  <a:srgbClr val="000000"/>
                </a:solidFill>
                <a:effectLst/>
                <a:latin typeface="AkkuratLLWeb"/>
              </a:rPr>
              <a:t>welfare of a nation</a:t>
            </a:r>
            <a:r>
              <a:rPr lang="en-GB" sz="2000" i="1" dirty="0">
                <a:solidFill>
                  <a:srgbClr val="000000"/>
                </a:solidFill>
                <a:effectLst/>
                <a:latin typeface="AkkuratLLWeb"/>
              </a:rPr>
              <a:t> can scarcely be inferred from a </a:t>
            </a:r>
            <a:r>
              <a:rPr lang="en-GB" sz="2000" b="1" i="1" dirty="0">
                <a:solidFill>
                  <a:srgbClr val="000000"/>
                </a:solidFill>
                <a:effectLst/>
                <a:latin typeface="AkkuratLLWeb"/>
              </a:rPr>
              <a:t>measure of national income</a:t>
            </a:r>
            <a:r>
              <a:rPr lang="en-GB" sz="2000" i="1" dirty="0">
                <a:solidFill>
                  <a:srgbClr val="000000"/>
                </a:solidFill>
                <a:effectLst/>
                <a:latin typeface="AkkuratLLWeb"/>
              </a:rPr>
              <a:t>.”</a:t>
            </a:r>
          </a:p>
          <a:p>
            <a:pPr algn="l"/>
            <a:r>
              <a:rPr lang="en-GB" altLang="en-US" sz="2000" i="1" dirty="0">
                <a:solidFill>
                  <a:srgbClr val="000000"/>
                </a:solidFill>
                <a:latin typeface="AkkuratLLWeb"/>
                <a:ea typeface="ＭＳ Ｐゴシック" pitchFamily="34" charset="-128"/>
              </a:rPr>
              <a:t>	</a:t>
            </a:r>
            <a:r>
              <a:rPr lang="en-GB" altLang="en-US" sz="2000" dirty="0">
                <a:solidFill>
                  <a:srgbClr val="000000"/>
                </a:solidFill>
                <a:latin typeface="AkkuratLLWeb"/>
                <a:ea typeface="ＭＳ Ｐゴシック" pitchFamily="34" charset="-128"/>
              </a:rPr>
              <a:t>Simon Kuznets</a:t>
            </a:r>
            <a:endParaRPr lang="en-GB" altLang="en-US" sz="2000" i="1" dirty="0">
              <a:ea typeface="ＭＳ Ｐゴシック" pitchFamily="34" charset="-128"/>
            </a:endParaRPr>
          </a:p>
        </p:txBody>
      </p:sp>
    </p:spTree>
    <p:extLst>
      <p:ext uri="{BB962C8B-B14F-4D97-AF65-F5344CB8AC3E}">
        <p14:creationId xmlns:p14="http://schemas.microsoft.com/office/powerpoint/2010/main" val="424884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09E477-35F7-5857-EC76-F841AD684C78}"/>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09241D9-B2CD-AC59-DB4D-3BFE067CF9A8}"/>
              </a:ext>
            </a:extLst>
          </p:cNvPr>
          <p:cNvSpPr txBox="1">
            <a:spLocks/>
          </p:cNvSpPr>
          <p:nvPr/>
        </p:nvSpPr>
        <p:spPr>
          <a:xfrm>
            <a:off x="664632" y="6163833"/>
            <a:ext cx="10862734" cy="4466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hlinkClick r:id="rId4"/>
              </a:rPr>
              <a:t>https://www.youtube.com/watch?v=R8no2wZLKHc&amp;t=174s</a:t>
            </a:r>
            <a:r>
              <a:rPr lang="en-GB" sz="2000" dirty="0"/>
              <a:t> </a:t>
            </a:r>
          </a:p>
        </p:txBody>
      </p:sp>
      <p:pic>
        <p:nvPicPr>
          <p:cNvPr id="3" name="Online Media 1" title="A Wellbeing Economy is Possible">
            <a:hlinkClick r:id="" action="ppaction://media"/>
            <a:extLst>
              <a:ext uri="{FF2B5EF4-FFF2-40B4-BE49-F238E27FC236}">
                <a16:creationId xmlns:a16="http://schemas.microsoft.com/office/drawing/2014/main" id="{BA798C2D-BC45-8D28-FAF6-7889DB2DC1B9}"/>
              </a:ext>
            </a:extLst>
          </p:cNvPr>
          <p:cNvPicPr>
            <a:picLocks noRot="1" noChangeAspect="1"/>
          </p:cNvPicPr>
          <p:nvPr>
            <a:videoFile r:link="rId1"/>
          </p:nvPr>
        </p:nvPicPr>
        <p:blipFill>
          <a:blip r:embed="rId5"/>
          <a:stretch>
            <a:fillRect/>
          </a:stretch>
        </p:blipFill>
        <p:spPr>
          <a:xfrm>
            <a:off x="1381620" y="585679"/>
            <a:ext cx="9428759" cy="5303677"/>
          </a:xfrm>
          <a:prstGeom prst="rect">
            <a:avLst/>
          </a:prstGeom>
        </p:spPr>
      </p:pic>
    </p:spTree>
    <p:extLst>
      <p:ext uri="{BB962C8B-B14F-4D97-AF65-F5344CB8AC3E}">
        <p14:creationId xmlns:p14="http://schemas.microsoft.com/office/powerpoint/2010/main" val="327864977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E035E6-0616-4F99-95A4-09AF4E248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F6F1A-FA32-B729-3765-40375F917DF0}"/>
              </a:ext>
            </a:extLst>
          </p:cNvPr>
          <p:cNvSpPr>
            <a:spLocks noGrp="1"/>
          </p:cNvSpPr>
          <p:nvPr>
            <p:ph type="ctrTitle"/>
          </p:nvPr>
        </p:nvSpPr>
        <p:spPr>
          <a:xfrm>
            <a:off x="533400" y="2"/>
            <a:ext cx="11658600" cy="939798"/>
          </a:xfrm>
        </p:spPr>
        <p:txBody>
          <a:bodyPr>
            <a:normAutofit/>
          </a:bodyPr>
          <a:lstStyle/>
          <a:p>
            <a:pPr algn="l"/>
            <a:r>
              <a:rPr lang="en-GB" sz="4800" b="1" dirty="0">
                <a:solidFill>
                  <a:srgbClr val="567D2D"/>
                </a:solidFill>
              </a:rPr>
              <a:t>How does IWE differ from BAU?</a:t>
            </a:r>
          </a:p>
        </p:txBody>
      </p:sp>
      <p:sp>
        <p:nvSpPr>
          <p:cNvPr id="5" name="Subtitle 2">
            <a:extLst>
              <a:ext uri="{FF2B5EF4-FFF2-40B4-BE49-F238E27FC236}">
                <a16:creationId xmlns:a16="http://schemas.microsoft.com/office/drawing/2014/main" id="{F4B2E5F0-CEDA-6DF8-CBED-55563F118832}"/>
              </a:ext>
            </a:extLst>
          </p:cNvPr>
          <p:cNvSpPr txBox="1">
            <a:spLocks/>
          </p:cNvSpPr>
          <p:nvPr/>
        </p:nvSpPr>
        <p:spPr>
          <a:xfrm>
            <a:off x="931333" y="1358900"/>
            <a:ext cx="10862734" cy="4140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b="1" dirty="0">
                <a:ea typeface="ＭＳ Ｐゴシック" pitchFamily="34" charset="-128"/>
              </a:rPr>
              <a:t>Business as usual	</a:t>
            </a:r>
            <a:r>
              <a:rPr lang="en-GB" altLang="en-US" sz="2000" dirty="0">
                <a:ea typeface="ＭＳ Ｐゴシック" pitchFamily="34" charset="-128"/>
              </a:rPr>
              <a:t>				</a:t>
            </a:r>
            <a:r>
              <a:rPr lang="en-GB" altLang="en-US" sz="2000" b="1" dirty="0">
                <a:ea typeface="ＭＳ Ｐゴシック" pitchFamily="34" charset="-128"/>
              </a:rPr>
              <a:t>Inclusive wellbeing economies</a:t>
            </a:r>
          </a:p>
          <a:p>
            <a:pPr algn="l"/>
            <a:r>
              <a:rPr lang="en-GB" altLang="en-US" sz="2000" dirty="0">
                <a:ea typeface="ＭＳ Ｐゴシック" pitchFamily="34" charset="-128"/>
              </a:rPr>
              <a:t>Focus on economic growth, e.g., GDP		Focus on wellbeing and thriving populations</a:t>
            </a:r>
          </a:p>
          <a:p>
            <a:pPr algn="l"/>
            <a:r>
              <a:rPr lang="en-GB" altLang="en-US" sz="2000" dirty="0">
                <a:ea typeface="ＭＳ Ｐゴシック" pitchFamily="34" charset="-128"/>
              </a:rPr>
              <a:t>Growth is the end goal / measure of success		Growth is a means to an end</a:t>
            </a:r>
          </a:p>
          <a:p>
            <a:pPr algn="l"/>
            <a:r>
              <a:rPr lang="en-GB" altLang="en-US" sz="2000" dirty="0">
                <a:ea typeface="ＭＳ Ｐゴシック" pitchFamily="34" charset="-128"/>
              </a:rPr>
              <a:t>Grows regardless of whether people thrive		People thrive regardless of whether it grows</a:t>
            </a:r>
          </a:p>
          <a:p>
            <a:pPr algn="l"/>
            <a:r>
              <a:rPr lang="en-GB" altLang="en-US" sz="2000" dirty="0">
                <a:ea typeface="ＭＳ Ｐゴシック" pitchFamily="34" charset="-128"/>
              </a:rPr>
              <a:t>Extracts wealth and resources			Circulates wealth and resources</a:t>
            </a:r>
          </a:p>
          <a:p>
            <a:pPr algn="l"/>
            <a:r>
              <a:rPr lang="en-GB" altLang="en-US" sz="2000" dirty="0">
                <a:ea typeface="ＭＳ Ｐゴシック" pitchFamily="34" charset="-128"/>
              </a:rPr>
              <a:t>Wealth and resources distributed inequitably	Wealth and resources shared equitably</a:t>
            </a:r>
          </a:p>
          <a:p>
            <a:pPr algn="l"/>
            <a:r>
              <a:rPr lang="en-GB" altLang="en-US" sz="2000" dirty="0">
                <a:ea typeface="ＭＳ Ｐゴシック" pitchFamily="34" charset="-128"/>
              </a:rPr>
              <a:t>Not working within planetary boundaries		Working within planetary boundaries</a:t>
            </a:r>
          </a:p>
          <a:p>
            <a:pPr algn="l"/>
            <a:r>
              <a:rPr lang="en-GB" altLang="en-US" sz="2000" dirty="0">
                <a:ea typeface="ＭＳ Ｐゴシック" pitchFamily="34" charset="-128"/>
              </a:rPr>
              <a:t>Complicated but linear				Complex system</a:t>
            </a:r>
          </a:p>
          <a:p>
            <a:pPr algn="l"/>
            <a:r>
              <a:rPr lang="en-GB" altLang="en-US" sz="2000" dirty="0">
                <a:ea typeface="ＭＳ Ｐゴシック" pitchFamily="34" charset="-128"/>
              </a:rPr>
              <a:t>Primacy of the market				Embedded economy</a:t>
            </a:r>
          </a:p>
          <a:p>
            <a:pPr algn="l"/>
            <a:r>
              <a:rPr lang="en-GB" altLang="en-US" sz="2000" dirty="0">
                <a:ea typeface="ＭＳ Ｐゴシック" pitchFamily="34" charset="-128"/>
              </a:rPr>
              <a:t>Markets are self-regulating			Markets should be regulated</a:t>
            </a:r>
          </a:p>
          <a:p>
            <a:pPr algn="l"/>
            <a:r>
              <a:rPr lang="en-GB" altLang="en-US" sz="2000" dirty="0">
                <a:ea typeface="ＭＳ Ｐゴシック" pitchFamily="34" charset="-128"/>
              </a:rPr>
              <a:t>People serve the economy				Economy serves the people</a:t>
            </a:r>
          </a:p>
        </p:txBody>
      </p:sp>
    </p:spTree>
    <p:extLst>
      <p:ext uri="{BB962C8B-B14F-4D97-AF65-F5344CB8AC3E}">
        <p14:creationId xmlns:p14="http://schemas.microsoft.com/office/powerpoint/2010/main" val="428429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5081</TotalTime>
  <Words>11066</Words>
  <Application>Microsoft Office PowerPoint</Application>
  <PresentationFormat>Widescreen</PresentationFormat>
  <Paragraphs>690</Paragraphs>
  <Slides>67</Slides>
  <Notes>58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ＭＳ Ｐゴシック</vt:lpstr>
      <vt:lpstr>AkkuratLLWeb</vt:lpstr>
      <vt:lpstr>Aptos</vt:lpstr>
      <vt:lpstr>Arial</vt:lpstr>
      <vt:lpstr>Calibri</vt:lpstr>
      <vt:lpstr>Calibri Light</vt:lpstr>
      <vt:lpstr>Helvetica Neue</vt:lpstr>
      <vt:lpstr>Open Sans</vt:lpstr>
      <vt:lpstr>pt-mono</vt:lpstr>
      <vt:lpstr>Roboto</vt:lpstr>
      <vt:lpstr>Office Theme</vt:lpstr>
      <vt:lpstr>PowerPoint Presentation</vt:lpstr>
      <vt:lpstr>Contents</vt:lpstr>
      <vt:lpstr>How to use these slides</vt:lpstr>
      <vt:lpstr>PowerPoint Presentation</vt:lpstr>
      <vt:lpstr>Some definitions for starters</vt:lpstr>
      <vt:lpstr>Some definitions for starters</vt:lpstr>
      <vt:lpstr>And some quotes</vt:lpstr>
      <vt:lpstr>PowerPoint Presentation</vt:lpstr>
      <vt:lpstr>How does IWE differ from BAU?</vt:lpstr>
      <vt:lpstr>Economic growth – a more nuanced view</vt:lpstr>
      <vt:lpstr>PowerPoint Presentation</vt:lpstr>
      <vt:lpstr>More circular local economies</vt:lpstr>
      <vt:lpstr>More circular local economies</vt:lpstr>
      <vt:lpstr>Components of an inclusive wellbeing economy</vt:lpstr>
      <vt:lpstr>Different models, same principles</vt:lpstr>
      <vt:lpstr>PowerPoint Presentation</vt:lpstr>
      <vt:lpstr>Why does it matter? So what?</vt:lpstr>
      <vt:lpstr>Why does it matter? So what?</vt:lpstr>
      <vt:lpstr>Why does it matter to public health?</vt:lpstr>
      <vt:lpstr>Why does it matter to public health?</vt:lpstr>
      <vt:lpstr>A vicious cycle or a virtuous cycle?</vt:lpstr>
      <vt:lpstr>Why does it matter to others?</vt:lpstr>
      <vt:lpstr>‘Failure demand’ and the importance of acting early</vt:lpstr>
      <vt:lpstr>PowerPoint Presentation</vt:lpstr>
      <vt:lpstr>Getting started</vt:lpstr>
      <vt:lpstr>Starting big - thinking about systems change</vt:lpstr>
      <vt:lpstr>Two Loops Model</vt:lpstr>
      <vt:lpstr>Four P’s Model</vt:lpstr>
      <vt:lpstr>Starting small – opportunities for action</vt:lpstr>
      <vt:lpstr>Laying the groundwork – preparation is key</vt:lpstr>
      <vt:lpstr>Getting started - some potential first steps</vt:lpstr>
      <vt:lpstr>Defining stakeholders and agreeing shared goals</vt:lpstr>
      <vt:lpstr>Investing in relationships and working collaboratively</vt:lpstr>
      <vt:lpstr>Mapping out local assets and levers</vt:lpstr>
      <vt:lpstr>Getting community wealth building started</vt:lpstr>
      <vt:lpstr>Getting community wealth building started</vt:lpstr>
      <vt:lpstr>The role of anchor organisations</vt:lpstr>
      <vt:lpstr>Measuring what good looks like for you</vt:lpstr>
      <vt:lpstr>PowerPoint Presentation</vt:lpstr>
      <vt:lpstr>Framing and making the case</vt:lpstr>
      <vt:lpstr>Framing and making the case</vt:lpstr>
      <vt:lpstr>1) Opening doors through empathy</vt:lpstr>
      <vt:lpstr>2i) Finding language that works</vt:lpstr>
      <vt:lpstr>2ii) Different cases for a wellbeing economy</vt:lpstr>
      <vt:lpstr>2iii) Public narrative: an approach to storytelling</vt:lpstr>
      <vt:lpstr>3) Showing the momentum</vt:lpstr>
      <vt:lpstr>4i) Common concerns and how to engage</vt:lpstr>
      <vt:lpstr>4ii) Isn’t our wellbeing dependent on economic growth?</vt:lpstr>
      <vt:lpstr>4ii) Isn’t our wellbeing dependent on economic growth?</vt:lpstr>
      <vt:lpstr>4iii) Don’t we need economic growth to fund essential public services?</vt:lpstr>
      <vt:lpstr>4iii) Don’t we need economic growth to fund essential public services?</vt:lpstr>
      <vt:lpstr>4iv) Will a wellbeing economy jeopardise a healthy business environment? </vt:lpstr>
      <vt:lpstr>4iv) Will a wellbeing economy jeopardise a healthy business environment? </vt:lpstr>
      <vt:lpstr>PowerPoint Presentation</vt:lpstr>
      <vt:lpstr>To get you started</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Exploring a bit deeper</vt:lpstr>
      <vt:lpstr>Some organisations to keep an eye on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ADPH Peer Review Programme</dc:title>
  <dc:creator>Hall Marc</dc:creator>
  <cp:lastModifiedBy>Tom Mapplethorpe</cp:lastModifiedBy>
  <cp:revision>151</cp:revision>
  <dcterms:created xsi:type="dcterms:W3CDTF">2018-08-16T12:57:46Z</dcterms:created>
  <dcterms:modified xsi:type="dcterms:W3CDTF">2025-07-10T14:05:37Z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ad5af3-eb5c-4559-9375-26974fdd413e_Enabled">
    <vt:lpwstr>true</vt:lpwstr>
  </property>
  <property fmtid="{D5CDD505-2E9C-101B-9397-08002B2CF9AE}" pid="3" name="MSIP_Label_bdad5af3-eb5c-4559-9375-26974fdd413e_SetDate">
    <vt:lpwstr>2024-06-20T05:31:15Z</vt:lpwstr>
  </property>
  <property fmtid="{D5CDD505-2E9C-101B-9397-08002B2CF9AE}" pid="4" name="MSIP_Label_bdad5af3-eb5c-4559-9375-26974fdd413e_Method">
    <vt:lpwstr>Standard</vt:lpwstr>
  </property>
  <property fmtid="{D5CDD505-2E9C-101B-9397-08002B2CF9AE}" pid="5" name="MSIP_Label_bdad5af3-eb5c-4559-9375-26974fdd413e_Name">
    <vt:lpwstr>General</vt:lpwstr>
  </property>
  <property fmtid="{D5CDD505-2E9C-101B-9397-08002B2CF9AE}" pid="6" name="MSIP_Label_bdad5af3-eb5c-4559-9375-26974fdd413e_SiteId">
    <vt:lpwstr>998b793d-d177-4b88-8be1-6fe1f323a70b</vt:lpwstr>
  </property>
  <property fmtid="{D5CDD505-2E9C-101B-9397-08002B2CF9AE}" pid="7" name="MSIP_Label_bdad5af3-eb5c-4559-9375-26974fdd413e_ActionId">
    <vt:lpwstr>f379884b-07fb-4d5b-8618-c4a831c982ef</vt:lpwstr>
  </property>
  <property fmtid="{D5CDD505-2E9C-101B-9397-08002B2CF9AE}" pid="8" name="MSIP_Label_bdad5af3-eb5c-4559-9375-26974fdd413e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y fmtid="{D5CDD505-2E9C-101B-9397-08002B2CF9AE}" pid="13" name="MSIP_Label_22127eb8-1c2a-4c17-86cc-a5ba0926d1f9_Enabled">
    <vt:lpwstr>true</vt:lpwstr>
  </property>
  <property fmtid="{D5CDD505-2E9C-101B-9397-08002B2CF9AE}" pid="14" name="MSIP_Label_22127eb8-1c2a-4c17-86cc-a5ba0926d1f9_SetDate">
    <vt:lpwstr>2024-12-20T11:18:14Z</vt:lpwstr>
  </property>
  <property fmtid="{D5CDD505-2E9C-101B-9397-08002B2CF9AE}" pid="15" name="MSIP_Label_22127eb8-1c2a-4c17-86cc-a5ba0926d1f9_Method">
    <vt:lpwstr>Standard</vt:lpwstr>
  </property>
  <property fmtid="{D5CDD505-2E9C-101B-9397-08002B2CF9AE}" pid="16" name="MSIP_Label_22127eb8-1c2a-4c17-86cc-a5ba0926d1f9_Name">
    <vt:lpwstr>22127eb8-1c2a-4c17-86cc-a5ba0926d1f9</vt:lpwstr>
  </property>
  <property fmtid="{D5CDD505-2E9C-101B-9397-08002B2CF9AE}" pid="17" name="MSIP_Label_22127eb8-1c2a-4c17-86cc-a5ba0926d1f9_SiteId">
    <vt:lpwstr>61d0734f-7fce-4063-b638-09ac5ad5a43f</vt:lpwstr>
  </property>
  <property fmtid="{D5CDD505-2E9C-101B-9397-08002B2CF9AE}" pid="18" name="MSIP_Label_22127eb8-1c2a-4c17-86cc-a5ba0926d1f9_ActionId">
    <vt:lpwstr>647828ff-00cf-4d5c-bf0f-b074f52b6ada</vt:lpwstr>
  </property>
  <property fmtid="{D5CDD505-2E9C-101B-9397-08002B2CF9AE}" pid="19" name="MSIP_Label_22127eb8-1c2a-4c17-86cc-a5ba0926d1f9_ContentBits">
    <vt:lpwstr>0</vt:lpwstr>
  </property>
</Properties>
</file>