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088" r:id="rId2"/>
    <p:sldId id="3096" r:id="rId3"/>
    <p:sldId id="3117" r:id="rId4"/>
    <p:sldId id="3120" r:id="rId5"/>
    <p:sldId id="3116" r:id="rId6"/>
    <p:sldId id="3118" r:id="rId7"/>
    <p:sldId id="3119" r:id="rId8"/>
    <p:sldId id="3121" r:id="rId9"/>
    <p:sldId id="3115" r:id="rId10"/>
    <p:sldId id="3095" r:id="rId11"/>
    <p:sldId id="30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0BE408-E3CE-59EE-04FD-35155754DF67}" name="ROGERSON, Marie (LEEDS TEACHING HOSPITALS NHS TRUST)" initials="MR" userId="S::marie.rogerson2@nhs.net::781f5932-6c30-47b6-91d7-df34b14929b9" providerId="AD"/>
  <p188:author id="{65437C6B-4396-E818-CE99-6F2B0E5B02D0}" name="Stefanie Gissing" initials="SG" userId="S::Stefanie.Gissing@westyorks-ca.gov.uk::ec1f405d-c236-4e6d-80ea-86705654e8e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CD99"/>
    <a:srgbClr val="002F67"/>
    <a:srgbClr val="567D2D"/>
    <a:srgbClr val="FFE979"/>
    <a:srgbClr val="FFD402"/>
    <a:srgbClr val="DCEEDC"/>
    <a:srgbClr val="542D7D"/>
    <a:srgbClr val="EDE7E2"/>
    <a:srgbClr val="F9D3DD"/>
    <a:srgbClr val="F095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6622" autoAdjust="0"/>
  </p:normalViewPr>
  <p:slideViewPr>
    <p:cSldViewPr snapToGrid="0">
      <p:cViewPr varScale="1">
        <p:scale>
          <a:sx n="57" d="100"/>
          <a:sy n="57" d="100"/>
        </p:scale>
        <p:origin x="108" y="1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60B527-EE77-4C65-BFE0-9B2A4E41F6B9}" type="datetimeFigureOut">
              <a:rPr lang="en-GB" smtClean="0"/>
              <a:t>04/06/2026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EA2FE-15FE-4529-9E08-71D9C1B4CD51}" type="slidenum">
              <a:rPr lang="en-GB" smtClean="0"/>
              <a:t>‹#›</a:t>
            </a:fld>
            <a:endParaRPr lang="en-GB"/>
          </a:p>
        </p:txBody>
      </p:sp>
    </p:spTree>
    <p:extLst>
      <p:ext uri="{BB962C8B-B14F-4D97-AF65-F5344CB8AC3E}">
        <p14:creationId xmlns:p14="http://schemas.microsoft.com/office/powerpoint/2010/main" val="17525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GB" kern="100" dirty="0">
                <a:effectLst/>
                <a:latin typeface="Aptos" panose="020B0004020202020204" pitchFamily="34" charset="0"/>
                <a:ea typeface="Aptos" panose="020B0004020202020204" pitchFamily="34" charset="0"/>
                <a:cs typeface="Aptos" panose="020B0004020202020204" pitchFamily="34" charset="0"/>
              </a:rPr>
              <a:t>These reasons can be group under the following areas: </a:t>
            </a:r>
          </a:p>
          <a:p>
            <a:pPr marL="285750" indent="-285750">
              <a:lnSpc>
                <a:spcPct val="107000"/>
              </a:lnSpc>
              <a:spcAft>
                <a:spcPts val="800"/>
              </a:spcAft>
              <a:buFont typeface="Arial" panose="020B0604020202020204" pitchFamily="34" charset="0"/>
              <a:buChar char="•"/>
            </a:pPr>
            <a:r>
              <a:rPr lang="en-GB" b="0" kern="100" dirty="0">
                <a:latin typeface="Aptos" panose="020B0004020202020204" pitchFamily="34" charset="0"/>
                <a:ea typeface="Calibri" panose="020F0502020204030204" pitchFamily="34" charset="0"/>
                <a:cs typeface="Times New Roman" panose="02020603050405020304" pitchFamily="18" charset="0"/>
              </a:rPr>
              <a:t>Create choices and give people control</a:t>
            </a:r>
            <a:endParaRPr lang="en-GB" b="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b="0" kern="100" dirty="0">
                <a:latin typeface="Aptos" panose="020B0004020202020204" pitchFamily="34" charset="0"/>
                <a:ea typeface="Calibri" panose="020F0502020204030204" pitchFamily="34" charset="0"/>
                <a:cs typeface="Times New Roman" panose="02020603050405020304" pitchFamily="18" charset="0"/>
              </a:rPr>
              <a:t>Improve health locally and nationally </a:t>
            </a:r>
          </a:p>
          <a:p>
            <a:pPr marL="285750" indent="-285750">
              <a:lnSpc>
                <a:spcPct val="115000"/>
              </a:lnSpc>
              <a:spcAft>
                <a:spcPts val="800"/>
              </a:spcAft>
              <a:buFont typeface="Arial" panose="020B0604020202020204" pitchFamily="34" charset="0"/>
              <a:buChar char="•"/>
            </a:pPr>
            <a:r>
              <a:rPr lang="en-GB" b="0" kern="100" dirty="0">
                <a:latin typeface="Aptos" panose="020B0004020202020204" pitchFamily="34" charset="0"/>
                <a:ea typeface="Calibri" panose="020F0502020204030204" pitchFamily="34" charset="0"/>
                <a:cs typeface="Times New Roman" panose="02020603050405020304" pitchFamily="18" charset="0"/>
              </a:rPr>
              <a:t>Reduce pressure on the NHS</a:t>
            </a:r>
          </a:p>
          <a:p>
            <a:pPr marL="285750" indent="-285750">
              <a:lnSpc>
                <a:spcPct val="115000"/>
              </a:lnSpc>
              <a:spcAft>
                <a:spcPts val="800"/>
              </a:spcAft>
              <a:buFont typeface="Arial" panose="020B0604020202020204" pitchFamily="34" charset="0"/>
              <a:buChar char="•"/>
            </a:pPr>
            <a:r>
              <a:rPr lang="en-GB" b="0" kern="100" dirty="0">
                <a:latin typeface="Aptos" panose="020B0004020202020204" pitchFamily="34" charset="0"/>
                <a:ea typeface="Aptos" panose="020B0004020202020204" pitchFamily="34" charset="0"/>
                <a:cs typeface="Aptos" panose="020B0004020202020204" pitchFamily="34" charset="0"/>
              </a:rPr>
              <a:t>Prioritise health over profit</a:t>
            </a:r>
            <a:endParaRPr lang="en-GB" b="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GB" b="0" kern="100" dirty="0">
                <a:latin typeface="Aptos" panose="020B0004020202020204" pitchFamily="34" charset="0"/>
                <a:ea typeface="Aptos" panose="020B0004020202020204" pitchFamily="34" charset="0"/>
                <a:cs typeface="Aptos" panose="020B0004020202020204" pitchFamily="34" charset="0"/>
              </a:rPr>
              <a:t>Education and reinforcement of messages to influence change</a:t>
            </a:r>
            <a:endParaRPr lang="en-GB" b="0" kern="100" dirty="0">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EA2FE-15FE-4529-9E08-71D9C1B4CD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28948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AACF4-617B-6A52-FCDA-CD892C6AEB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8E6DC48-E7CD-180D-3166-3D5A355051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0BAADD-9407-80E8-AA9E-C96E75278883}"/>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5" name="Footer Placeholder 4">
            <a:extLst>
              <a:ext uri="{FF2B5EF4-FFF2-40B4-BE49-F238E27FC236}">
                <a16:creationId xmlns:a16="http://schemas.microsoft.com/office/drawing/2014/main" id="{67477618-67D6-D098-4271-CC50658FAF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F9657-74E2-EA69-01D7-F5BB2BF053FA}"/>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3354249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64FDF-DDF1-F5C9-139E-326CA94361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96AE72-594C-825F-C224-FB28A3EAC4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8DA614-596F-77EE-2E81-667315E3B0EC}"/>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5" name="Footer Placeholder 4">
            <a:extLst>
              <a:ext uri="{FF2B5EF4-FFF2-40B4-BE49-F238E27FC236}">
                <a16:creationId xmlns:a16="http://schemas.microsoft.com/office/drawing/2014/main" id="{B50B95EE-97DC-2398-7B46-DBDB737C6D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9965A3-2896-DF24-31FB-FABE1A58D3BD}"/>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2746415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50A5F7-2283-6557-99A0-81292F297E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046A41-FFA6-0F1C-F865-BAE398B09F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F4881A-B659-B6A6-11AC-0088EC767135}"/>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5" name="Footer Placeholder 4">
            <a:extLst>
              <a:ext uri="{FF2B5EF4-FFF2-40B4-BE49-F238E27FC236}">
                <a16:creationId xmlns:a16="http://schemas.microsoft.com/office/drawing/2014/main" id="{9F731AEE-7866-F86E-10C7-2261C75B71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36C633-6D51-F258-6883-E7753DEBF317}"/>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1217196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9202B-A497-D8D7-1784-FF99C9951B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EC5CB2-E6F1-AE18-A8CE-CC76456CF1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AA0B86-A195-8B14-041D-8EE1220DE039}"/>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5" name="Footer Placeholder 4">
            <a:extLst>
              <a:ext uri="{FF2B5EF4-FFF2-40B4-BE49-F238E27FC236}">
                <a16:creationId xmlns:a16="http://schemas.microsoft.com/office/drawing/2014/main" id="{A2F1A2F5-2960-0AF4-E6A7-F43D274C4B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F58DA8-A882-3DCE-C226-ECEDEBD802A8}"/>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1537947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53CA9-129D-74B4-632E-4C81905F4B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C00CDA-3984-9A47-A973-FD8DAD1DCCE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EA6ACD-6E29-A5F6-1845-A6C14114D56C}"/>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5" name="Footer Placeholder 4">
            <a:extLst>
              <a:ext uri="{FF2B5EF4-FFF2-40B4-BE49-F238E27FC236}">
                <a16:creationId xmlns:a16="http://schemas.microsoft.com/office/drawing/2014/main" id="{CECA6539-D9B8-3BD6-2B85-E21F1EFBA1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375290-1C08-CF11-F4CE-D1DE3E23A06E}"/>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380451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09E40-59AD-DAAD-99E6-B9CFF00255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E976AD-2B88-0928-ADD4-067BC64BA5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BDD97D-F792-D4B0-387C-0EE495DD9F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277961-9B09-4D41-A248-0B270310E48C}"/>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6" name="Footer Placeholder 5">
            <a:extLst>
              <a:ext uri="{FF2B5EF4-FFF2-40B4-BE49-F238E27FC236}">
                <a16:creationId xmlns:a16="http://schemas.microsoft.com/office/drawing/2014/main" id="{B9AEE0D0-98B6-34A0-C1F7-B4D2A1E459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E230D9-6164-2169-77D9-8638E15BF761}"/>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1145489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22DC-8CF4-6716-E7AF-25D47B5B42C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ACE9EB-E3D4-8FB8-AD63-9DF5C66936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C9FCA5-5026-6E5A-621B-C228A7E670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A6EB3A6-8D46-2E84-224B-59A8E24F96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0B06C9-BB3D-E04E-08F8-DDC8B549C1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2253955-2507-1B53-16BF-7B2C0A3F140E}"/>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8" name="Footer Placeholder 7">
            <a:extLst>
              <a:ext uri="{FF2B5EF4-FFF2-40B4-BE49-F238E27FC236}">
                <a16:creationId xmlns:a16="http://schemas.microsoft.com/office/drawing/2014/main" id="{2D0C59FF-00D7-552D-14C6-1D2FD755491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5DB7266-8AF3-7D54-162A-C1228E90D465}"/>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3166689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1741-2D6C-F6D9-071A-B12D83500E1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F63DC3-C4B4-2829-9EBA-141DA89FCF46}"/>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4" name="Footer Placeholder 3">
            <a:extLst>
              <a:ext uri="{FF2B5EF4-FFF2-40B4-BE49-F238E27FC236}">
                <a16:creationId xmlns:a16="http://schemas.microsoft.com/office/drawing/2014/main" id="{E3F92215-900A-AE59-4239-F1AB6158BC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BBADC7-D3E3-2032-9364-71CDC30560D5}"/>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1359697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EDEED-977C-7077-4812-9214016307DF}"/>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3" name="Footer Placeholder 2">
            <a:extLst>
              <a:ext uri="{FF2B5EF4-FFF2-40B4-BE49-F238E27FC236}">
                <a16:creationId xmlns:a16="http://schemas.microsoft.com/office/drawing/2014/main" id="{CA97362D-5E9B-37BC-600A-775FF222B0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0CC1D0B-E1EE-DB4D-78F0-37B561D737AB}"/>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3556777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52E72-07AD-20F7-2F0F-380485C07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D2E9A4-D597-79A4-F66A-CE351F97AF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98E9C0B-20B2-AA38-756B-D9D7DC65B4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D5B4B9-5A06-65A8-3D94-83779CED5919}"/>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6" name="Footer Placeholder 5">
            <a:extLst>
              <a:ext uri="{FF2B5EF4-FFF2-40B4-BE49-F238E27FC236}">
                <a16:creationId xmlns:a16="http://schemas.microsoft.com/office/drawing/2014/main" id="{3FBD314B-E1D9-C52B-E5CF-BC32A55618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6E9F7E-68AD-4201-BDD7-149085E48D9F}"/>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2378018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BAD1C-2AC0-EE93-FC72-305F9F7C4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B957AAD-967F-B1D8-666F-162185C36D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F756BE-858E-C3AE-134A-A9020F13B9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AB8A97-E5D0-B91D-4A1F-D9BFC6BDC41A}"/>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6" name="Footer Placeholder 5">
            <a:extLst>
              <a:ext uri="{FF2B5EF4-FFF2-40B4-BE49-F238E27FC236}">
                <a16:creationId xmlns:a16="http://schemas.microsoft.com/office/drawing/2014/main" id="{989812DD-3A86-9B87-FEE4-9A7CA6A0AA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113589-56CA-7A7D-4D2A-B2ED6B318960}"/>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36538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50F9A7-D06F-A34A-1562-136127C6CE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3BF489-DB37-F0CA-8C55-DE06847DB7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3F100F-6EE0-CA46-581C-BA8D002CF2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8F25B2-AC63-47CC-9AAD-4ECC45409EF1}" type="datetimeFigureOut">
              <a:rPr lang="en-GB" smtClean="0"/>
              <a:t>04/06/2026</a:t>
            </a:fld>
            <a:endParaRPr lang="en-GB"/>
          </a:p>
        </p:txBody>
      </p:sp>
      <p:sp>
        <p:nvSpPr>
          <p:cNvPr id="5" name="Footer Placeholder 4">
            <a:extLst>
              <a:ext uri="{FF2B5EF4-FFF2-40B4-BE49-F238E27FC236}">
                <a16:creationId xmlns:a16="http://schemas.microsoft.com/office/drawing/2014/main" id="{753DA096-A8E1-30CE-123E-9E9604E423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3241B42-3A15-0C35-A40C-5B94128132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83DF28A-7812-4D8A-86A3-CF40B31D199F}" type="slidenum">
              <a:rPr lang="en-GB" smtClean="0"/>
              <a:t>‹#›</a:t>
            </a:fld>
            <a:endParaRPr lang="en-GB"/>
          </a:p>
        </p:txBody>
      </p:sp>
    </p:spTree>
    <p:extLst>
      <p:ext uri="{BB962C8B-B14F-4D97-AF65-F5344CB8AC3E}">
        <p14:creationId xmlns:p14="http://schemas.microsoft.com/office/powerpoint/2010/main" val="2265926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yhadph.short.gy/CJ"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png"/><Relationship Id="rId15" Type="http://schemas.openxmlformats.org/officeDocument/2006/relationships/image" Target="../media/image2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60819E1-D168-1774-BE48-AD4FE0048EE4}"/>
              </a:ext>
            </a:extLst>
          </p:cNvPr>
          <p:cNvSpPr txBox="1"/>
          <p:nvPr/>
        </p:nvSpPr>
        <p:spPr>
          <a:xfrm>
            <a:off x="1119850" y="1214445"/>
            <a:ext cx="4976150" cy="41242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600" b="1" noProof="0" dirty="0">
              <a:solidFill>
                <a:srgbClr val="567D2D"/>
              </a:solidFill>
              <a:latin typeface="Aptos" panose="02110004020202020204"/>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GB" sz="3600" b="1" dirty="0">
                <a:solidFill>
                  <a:srgbClr val="567D2D"/>
                </a:solidFill>
                <a:latin typeface="Aptos" panose="02110004020202020204"/>
              </a:rPr>
              <a:t>Yorkshire and Humber Citizens’ Juries on Health and Harmful Products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noProof="0" dirty="0">
                <a:solidFill>
                  <a:srgbClr val="002F67"/>
                </a:solidFill>
                <a:latin typeface="Aptos" panose="02110004020202020204"/>
              </a:rPr>
              <a:t>Initial findings: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noProof="0" dirty="0">
                <a:solidFill>
                  <a:srgbClr val="8ECD99"/>
                </a:solidFill>
                <a:latin typeface="Aptos" panose="02110004020202020204"/>
              </a:rPr>
              <a:t>Juror quotes by theme</a:t>
            </a:r>
            <a:endParaRPr kumimoji="0" lang="en-GB" sz="3600" b="1" i="0" u="none" strike="noStrike" kern="1200" cap="none" spc="0" normalizeH="0" baseline="0" noProof="0" dirty="0">
              <a:ln>
                <a:noFill/>
              </a:ln>
              <a:solidFill>
                <a:srgbClr val="8ECD99"/>
              </a:solidFill>
              <a:effectLst/>
              <a:uLnTx/>
              <a:uFillTx/>
              <a:latin typeface="Aptos" panose="02110004020202020204"/>
              <a:ea typeface="+mn-ea"/>
              <a:cs typeface="+mn-cs"/>
            </a:endParaRPr>
          </a:p>
        </p:txBody>
      </p:sp>
      <p:pic>
        <p:nvPicPr>
          <p:cNvPr id="15" name="Picture 14">
            <a:extLst>
              <a:ext uri="{FF2B5EF4-FFF2-40B4-BE49-F238E27FC236}">
                <a16:creationId xmlns:a16="http://schemas.microsoft.com/office/drawing/2014/main" id="{A791C33A-93E1-8873-2762-D3582DE50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525" y="2653656"/>
            <a:ext cx="5421358" cy="3886201"/>
          </a:xfrm>
          <a:prstGeom prst="rect">
            <a:avLst/>
          </a:prstGeom>
        </p:spPr>
      </p:pic>
      <p:pic>
        <p:nvPicPr>
          <p:cNvPr id="16" name="Picture 15">
            <a:extLst>
              <a:ext uri="{FF2B5EF4-FFF2-40B4-BE49-F238E27FC236}">
                <a16:creationId xmlns:a16="http://schemas.microsoft.com/office/drawing/2014/main" id="{F79216D0-6698-93C7-EAEF-289CAA6A7889}"/>
              </a:ext>
            </a:extLst>
          </p:cNvPr>
          <p:cNvPicPr>
            <a:picLocks noChangeAspect="1"/>
          </p:cNvPicPr>
          <p:nvPr/>
        </p:nvPicPr>
        <p:blipFill>
          <a:blip r:embed="rId3">
            <a:extLst>
              <a:ext uri="{28A0092B-C50C-407E-A947-70E740481C1C}">
                <a14:useLocalDpi xmlns:a14="http://schemas.microsoft.com/office/drawing/2010/main" val="0"/>
              </a:ext>
            </a:extLst>
          </a:blip>
          <a:srcRect l="-1" t="-1241" r="-7056" b="-2744"/>
          <a:stretch>
            <a:fillRect/>
          </a:stretch>
        </p:blipFill>
        <p:spPr>
          <a:xfrm>
            <a:off x="9956800" y="248045"/>
            <a:ext cx="2072632" cy="2013199"/>
          </a:xfrm>
          <a:prstGeom prst="rect">
            <a:avLst/>
          </a:prstGeom>
        </p:spPr>
      </p:pic>
    </p:spTree>
    <p:extLst>
      <p:ext uri="{BB962C8B-B14F-4D97-AF65-F5344CB8AC3E}">
        <p14:creationId xmlns:p14="http://schemas.microsoft.com/office/powerpoint/2010/main" val="3593260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55E65C-9CEF-396C-023A-CEBC242F2D07}"/>
              </a:ext>
            </a:extLst>
          </p:cNvPr>
          <p:cNvSpPr txBox="1"/>
          <p:nvPr/>
        </p:nvSpPr>
        <p:spPr>
          <a:xfrm>
            <a:off x="4216401" y="3104352"/>
            <a:ext cx="4792134" cy="810543"/>
          </a:xfrm>
          <a:prstGeom prst="rect">
            <a:avLst/>
          </a:prstGeom>
          <a:noFill/>
        </p:spPr>
        <p:txBody>
          <a:bodyPr wrap="square">
            <a:spAutoFit/>
          </a:bodyPr>
          <a:lstStyle/>
          <a:p>
            <a:r>
              <a:rPr lang="en-GB" sz="2800" b="1" dirty="0">
                <a:solidFill>
                  <a:srgbClr val="567D2D"/>
                </a:solidFill>
                <a:hlinkClick r:id="rId2"/>
              </a:rPr>
              <a:t>https://yhadph.short.gy/CJ</a:t>
            </a:r>
            <a:endParaRPr lang="en-GB" sz="2800" b="1" dirty="0">
              <a:solidFill>
                <a:srgbClr val="567D2D"/>
              </a:solidFill>
            </a:endParaRPr>
          </a:p>
          <a:p>
            <a:endParaRPr lang="en-GB" sz="1867" dirty="0">
              <a:solidFill>
                <a:srgbClr val="567D2D"/>
              </a:solidFill>
              <a:latin typeface="Aptos" panose="020B0004020202020204" pitchFamily="34" charset="0"/>
            </a:endParaRPr>
          </a:p>
        </p:txBody>
      </p:sp>
      <p:sp>
        <p:nvSpPr>
          <p:cNvPr id="7" name="TextBox 6">
            <a:extLst>
              <a:ext uri="{FF2B5EF4-FFF2-40B4-BE49-F238E27FC236}">
                <a16:creationId xmlns:a16="http://schemas.microsoft.com/office/drawing/2014/main" id="{A163C0B4-C700-AFAB-3E02-AC597447BA64}"/>
              </a:ext>
            </a:extLst>
          </p:cNvPr>
          <p:cNvSpPr txBox="1"/>
          <p:nvPr/>
        </p:nvSpPr>
        <p:spPr>
          <a:xfrm>
            <a:off x="1422400" y="1720334"/>
            <a:ext cx="6096000" cy="584775"/>
          </a:xfrm>
          <a:prstGeom prst="rect">
            <a:avLst/>
          </a:prstGeom>
          <a:noFill/>
        </p:spPr>
        <p:txBody>
          <a:bodyPr wrap="square">
            <a:spAutoFit/>
          </a:bodyPr>
          <a:lstStyle/>
          <a:p>
            <a:r>
              <a:rPr lang="en-GB" sz="3200" b="1" dirty="0">
                <a:solidFill>
                  <a:srgbClr val="567D2D"/>
                </a:solidFill>
              </a:rPr>
              <a:t>Find out more…</a:t>
            </a:r>
            <a:endParaRPr lang="en-GB" sz="3200" dirty="0"/>
          </a:p>
        </p:txBody>
      </p:sp>
      <p:pic>
        <p:nvPicPr>
          <p:cNvPr id="8" name="Picture 7">
            <a:extLst>
              <a:ext uri="{FF2B5EF4-FFF2-40B4-BE49-F238E27FC236}">
                <a16:creationId xmlns:a16="http://schemas.microsoft.com/office/drawing/2014/main" id="{BFC5364E-895F-7D0E-1441-0CCF60766364}"/>
              </a:ext>
            </a:extLst>
          </p:cNvPr>
          <p:cNvPicPr>
            <a:picLocks noChangeAspect="1"/>
          </p:cNvPicPr>
          <p:nvPr/>
        </p:nvPicPr>
        <p:blipFill>
          <a:blip r:embed="rId3">
            <a:extLst>
              <a:ext uri="{28A0092B-C50C-407E-A947-70E740481C1C}">
                <a14:useLocalDpi xmlns:a14="http://schemas.microsoft.com/office/drawing/2010/main" val="0"/>
              </a:ext>
            </a:extLst>
          </a:blip>
          <a:srcRect l="-1" t="-1241" r="-7056" b="-2744"/>
          <a:stretch>
            <a:fillRect/>
          </a:stretch>
        </p:blipFill>
        <p:spPr>
          <a:xfrm>
            <a:off x="9956800" y="248045"/>
            <a:ext cx="2072632" cy="2013199"/>
          </a:xfrm>
          <a:prstGeom prst="rect">
            <a:avLst/>
          </a:prstGeom>
        </p:spPr>
      </p:pic>
      <p:pic>
        <p:nvPicPr>
          <p:cNvPr id="9" name="Picture 8">
            <a:extLst>
              <a:ext uri="{FF2B5EF4-FFF2-40B4-BE49-F238E27FC236}">
                <a16:creationId xmlns:a16="http://schemas.microsoft.com/office/drawing/2014/main" id="{97847E54-E1D8-7B59-8AFB-DA069A12FA4A}"/>
              </a:ext>
            </a:extLst>
          </p:cNvPr>
          <p:cNvPicPr>
            <a:picLocks noChangeAspect="1"/>
          </p:cNvPicPr>
          <p:nvPr/>
        </p:nvPicPr>
        <p:blipFill>
          <a:blip r:embed="rId4"/>
          <a:stretch>
            <a:fillRect/>
          </a:stretch>
        </p:blipFill>
        <p:spPr>
          <a:xfrm>
            <a:off x="1422400" y="3011219"/>
            <a:ext cx="2252133" cy="2252133"/>
          </a:xfrm>
          <a:prstGeom prst="rect">
            <a:avLst/>
          </a:prstGeom>
        </p:spPr>
      </p:pic>
      <p:sp>
        <p:nvSpPr>
          <p:cNvPr id="3" name="TextBox 2">
            <a:extLst>
              <a:ext uri="{FF2B5EF4-FFF2-40B4-BE49-F238E27FC236}">
                <a16:creationId xmlns:a16="http://schemas.microsoft.com/office/drawing/2014/main" id="{37A64C8F-2CA6-9E92-77A2-80159CE160E5}"/>
              </a:ext>
            </a:extLst>
          </p:cNvPr>
          <p:cNvSpPr txBox="1"/>
          <p:nvPr/>
        </p:nvSpPr>
        <p:spPr>
          <a:xfrm>
            <a:off x="4216401" y="3730337"/>
            <a:ext cx="6096000" cy="1477328"/>
          </a:xfrm>
          <a:prstGeom prst="rect">
            <a:avLst/>
          </a:prstGeom>
          <a:noFill/>
        </p:spPr>
        <p:txBody>
          <a:bodyPr wrap="square">
            <a:spAutoFit/>
          </a:bodyPr>
          <a:lstStyle/>
          <a:p>
            <a:pPr marL="457200" indent="-457200">
              <a:buFont typeface="Arial" panose="020B0604020202020204" pitchFamily="34" charset="0"/>
              <a:buChar char="•"/>
            </a:pPr>
            <a:r>
              <a:rPr lang="en-GB" sz="1800" dirty="0"/>
              <a:t>Juror stories and video clips</a:t>
            </a:r>
          </a:p>
          <a:p>
            <a:pPr marL="457200" indent="-457200">
              <a:buFont typeface="Arial" panose="020B0604020202020204" pitchFamily="34" charset="0"/>
              <a:buChar char="•"/>
            </a:pPr>
            <a:r>
              <a:rPr lang="en-GB" dirty="0"/>
              <a:t>Findings from the juries</a:t>
            </a:r>
            <a:endParaRPr lang="en-GB" sz="1800" dirty="0"/>
          </a:p>
          <a:p>
            <a:pPr marL="457200" indent="-457200">
              <a:buFont typeface="Arial" panose="020B0604020202020204" pitchFamily="34" charset="0"/>
              <a:buChar char="•"/>
            </a:pPr>
            <a:r>
              <a:rPr lang="en-GB" sz="1800" dirty="0"/>
              <a:t>Communicating for impact toolkit</a:t>
            </a:r>
          </a:p>
          <a:p>
            <a:pPr marL="457200" indent="-457200">
              <a:buFont typeface="Arial" panose="020B0604020202020204" pitchFamily="34" charset="0"/>
              <a:buChar char="•"/>
            </a:pPr>
            <a:r>
              <a:rPr lang="en-GB" dirty="0"/>
              <a:t>The Citizens’ Jury process</a:t>
            </a:r>
          </a:p>
          <a:p>
            <a:pPr marL="457200" indent="-457200">
              <a:buFont typeface="Arial" panose="020B0604020202020204" pitchFamily="34" charset="0"/>
              <a:buChar char="•"/>
            </a:pPr>
            <a:r>
              <a:rPr lang="en-GB" sz="1800" dirty="0"/>
              <a:t>Executive summary </a:t>
            </a:r>
            <a:r>
              <a:rPr lang="en-GB" dirty="0"/>
              <a:t>and full report</a:t>
            </a:r>
            <a:endParaRPr lang="en-GB" sz="1800" dirty="0"/>
          </a:p>
        </p:txBody>
      </p:sp>
    </p:spTree>
    <p:extLst>
      <p:ext uri="{BB962C8B-B14F-4D97-AF65-F5344CB8AC3E}">
        <p14:creationId xmlns:p14="http://schemas.microsoft.com/office/powerpoint/2010/main" val="2018486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B12BDC1-05B9-00C2-E826-21C553E439A7}"/>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567D2D"/>
                </a:solidFill>
              </a:rPr>
              <a:t>Acknowledgements</a:t>
            </a:r>
            <a:r>
              <a:rPr lang="en-GB" b="1" dirty="0">
                <a:solidFill>
                  <a:srgbClr val="567D2D"/>
                </a:solidFill>
              </a:rPr>
              <a:t> </a:t>
            </a:r>
            <a:endParaRPr lang="en-GB" dirty="0">
              <a:solidFill>
                <a:srgbClr val="567D2D"/>
              </a:solidFill>
            </a:endParaRPr>
          </a:p>
        </p:txBody>
      </p:sp>
      <p:pic>
        <p:nvPicPr>
          <p:cNvPr id="2" name="Picture 10" descr="University of Stirling | 18 Online Courses | DistanceLearningportal">
            <a:extLst>
              <a:ext uri="{FF2B5EF4-FFF2-40B4-BE49-F238E27FC236}">
                <a16:creationId xmlns:a16="http://schemas.microsoft.com/office/drawing/2014/main" id="{229D9EE5-B4B1-FF9B-9236-2D8A1EA44E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0" t="27180" r="4582" b="32471"/>
          <a:stretch>
            <a:fillRect/>
          </a:stretch>
        </p:blipFill>
        <p:spPr bwMode="auto">
          <a:xfrm>
            <a:off x="623819" y="6122682"/>
            <a:ext cx="1433736" cy="3795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8" descr="Doncaster Council | LinkedIn">
            <a:extLst>
              <a:ext uri="{FF2B5EF4-FFF2-40B4-BE49-F238E27FC236}">
                <a16:creationId xmlns:a16="http://schemas.microsoft.com/office/drawing/2014/main" id="{3BF41454-449C-82D8-782F-2C4680E3FE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306" t="15245" r="26189" b="11231"/>
          <a:stretch>
            <a:fillRect/>
          </a:stretch>
        </p:blipFill>
        <p:spPr bwMode="auto">
          <a:xfrm>
            <a:off x="11233970" y="5941644"/>
            <a:ext cx="544459" cy="8426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Wakefield Council – Covergold">
            <a:extLst>
              <a:ext uri="{FF2B5EF4-FFF2-40B4-BE49-F238E27FC236}">
                <a16:creationId xmlns:a16="http://schemas.microsoft.com/office/drawing/2014/main" id="{2866F718-DE52-C153-A1EA-F6723D5FC0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73" t="16670" r="9248" b="17170"/>
          <a:stretch>
            <a:fillRect/>
          </a:stretch>
        </p:blipFill>
        <p:spPr bwMode="auto">
          <a:xfrm>
            <a:off x="9099864" y="5985196"/>
            <a:ext cx="1527013" cy="6980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2" descr="Action on Smoking and Health - ASH">
            <a:extLst>
              <a:ext uri="{FF2B5EF4-FFF2-40B4-BE49-F238E27FC236}">
                <a16:creationId xmlns:a16="http://schemas.microsoft.com/office/drawing/2014/main" id="{B31339D7-0C99-00CD-5F2F-9D6CA41CCCB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787" t="25905" r="28778" b="26628"/>
          <a:stretch>
            <a:fillRect/>
          </a:stretch>
        </p:blipFill>
        <p:spPr bwMode="auto">
          <a:xfrm>
            <a:off x="7557815" y="6069897"/>
            <a:ext cx="934954" cy="54905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4" descr="Obesity Health Alliance | RCP">
            <a:extLst>
              <a:ext uri="{FF2B5EF4-FFF2-40B4-BE49-F238E27FC236}">
                <a16:creationId xmlns:a16="http://schemas.microsoft.com/office/drawing/2014/main" id="{4F01B18D-BDB7-2115-3A34-AFC089356CB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2754" t="33913" r="39990" b="30918"/>
          <a:stretch>
            <a:fillRect/>
          </a:stretch>
        </p:blipFill>
        <p:spPr bwMode="auto">
          <a:xfrm>
            <a:off x="6406840" y="6058404"/>
            <a:ext cx="543880" cy="4873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6" descr="Alcohol Health Alliance">
            <a:extLst>
              <a:ext uri="{FF2B5EF4-FFF2-40B4-BE49-F238E27FC236}">
                <a16:creationId xmlns:a16="http://schemas.microsoft.com/office/drawing/2014/main" id="{B7F6BB53-41B9-4B7E-84C9-EA06B8005AB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075" t="34990" r="12786" b="35971"/>
          <a:stretch>
            <a:fillRect/>
          </a:stretch>
        </p:blipFill>
        <p:spPr bwMode="auto">
          <a:xfrm>
            <a:off x="4705481" y="6223776"/>
            <a:ext cx="1094264" cy="40666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8" descr="Home">
            <a:extLst>
              <a:ext uri="{FF2B5EF4-FFF2-40B4-BE49-F238E27FC236}">
                <a16:creationId xmlns:a16="http://schemas.microsoft.com/office/drawing/2014/main" id="{629E8DB6-0964-97F9-5112-E44CBB6D1B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4650" y="6029169"/>
            <a:ext cx="1433736" cy="47302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DF2AE9C4-D83B-8D54-EEDF-7D1A4A4C052F}"/>
              </a:ext>
            </a:extLst>
          </p:cNvPr>
          <p:cNvSpPr txBox="1"/>
          <p:nvPr/>
        </p:nvSpPr>
        <p:spPr>
          <a:xfrm>
            <a:off x="520206" y="5633867"/>
            <a:ext cx="1640962" cy="307777"/>
          </a:xfrm>
          <a:prstGeom prst="rect">
            <a:avLst/>
          </a:prstGeom>
          <a:noFill/>
        </p:spPr>
        <p:txBody>
          <a:bodyPr wrap="none" rtlCol="0">
            <a:spAutoFit/>
          </a:bodyPr>
          <a:lstStyle/>
          <a:p>
            <a:r>
              <a:rPr lang="en-GB" sz="1400" dirty="0"/>
              <a:t>With support from:</a:t>
            </a:r>
          </a:p>
        </p:txBody>
      </p:sp>
      <p:pic>
        <p:nvPicPr>
          <p:cNvPr id="27" name="Picture 2" descr="NIHR - Health Determinants Research Collaboration Wakefield">
            <a:extLst>
              <a:ext uri="{FF2B5EF4-FFF2-40B4-BE49-F238E27FC236}">
                <a16:creationId xmlns:a16="http://schemas.microsoft.com/office/drawing/2014/main" id="{5DF66302-93E1-BDD8-E27E-CC8CDCD29E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8070" y="3219526"/>
            <a:ext cx="2688348" cy="48621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ealth Determinants Research Collaboration (HDRC) Doncaster - City of  Doncaster Council">
            <a:extLst>
              <a:ext uri="{FF2B5EF4-FFF2-40B4-BE49-F238E27FC236}">
                <a16:creationId xmlns:a16="http://schemas.microsoft.com/office/drawing/2014/main" id="{7A1B2A7A-87C7-9D06-08C7-47A8F1D5566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23891" y="2355721"/>
            <a:ext cx="2742527" cy="49608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SPECTRUM Research Consortium (@SPECTRUMRes) / Posts / X">
            <a:extLst>
              <a:ext uri="{FF2B5EF4-FFF2-40B4-BE49-F238E27FC236}">
                <a16:creationId xmlns:a16="http://schemas.microsoft.com/office/drawing/2014/main" id="{7177E811-6857-784F-0999-B63D5A8FC66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6769" t="23231" r="6000" b="35231"/>
          <a:stretch>
            <a:fillRect/>
          </a:stretch>
        </p:blipFill>
        <p:spPr bwMode="auto">
          <a:xfrm>
            <a:off x="1601824" y="2258666"/>
            <a:ext cx="1967136" cy="93673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descr="Hopkins Van Mil">
            <a:extLst>
              <a:ext uri="{FF2B5EF4-FFF2-40B4-BE49-F238E27FC236}">
                <a16:creationId xmlns:a16="http://schemas.microsoft.com/office/drawing/2014/main" id="{82BE48C3-0326-6954-3C97-B32469371D3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29737" y="4387247"/>
            <a:ext cx="953745" cy="95418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6" descr="Become a Member - Sortition Foundation">
            <a:extLst>
              <a:ext uri="{FF2B5EF4-FFF2-40B4-BE49-F238E27FC236}">
                <a16:creationId xmlns:a16="http://schemas.microsoft.com/office/drawing/2014/main" id="{B7800480-C553-7AD7-0287-F89CDAD1E26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38162" y="4465874"/>
            <a:ext cx="2257627" cy="80633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College Spotlight – the University of Edinburgh | College Expert">
            <a:extLst>
              <a:ext uri="{FF2B5EF4-FFF2-40B4-BE49-F238E27FC236}">
                <a16:creationId xmlns:a16="http://schemas.microsoft.com/office/drawing/2014/main" id="{041EE41E-4E4E-8997-B14F-63080415906A}"/>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8603" t="-5071" r="10358" b="4975"/>
          <a:stretch>
            <a:fillRect/>
          </a:stretch>
        </p:blipFill>
        <p:spPr bwMode="auto">
          <a:xfrm>
            <a:off x="3890932" y="2981120"/>
            <a:ext cx="2532185" cy="80633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Branding | University of Strathclyde">
            <a:extLst>
              <a:ext uri="{FF2B5EF4-FFF2-40B4-BE49-F238E27FC236}">
                <a16:creationId xmlns:a16="http://schemas.microsoft.com/office/drawing/2014/main" id="{501D4F81-BA31-18A7-52FE-3DF4D789DD9B}"/>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0103" t="22307" r="8667" b="22308"/>
          <a:stretch>
            <a:fillRect/>
          </a:stretch>
        </p:blipFill>
        <p:spPr bwMode="auto">
          <a:xfrm>
            <a:off x="4151147" y="2185416"/>
            <a:ext cx="2090557" cy="71269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73734D96-8F8D-D75A-7CEA-C6D976A1C974}"/>
              </a:ext>
            </a:extLst>
          </p:cNvPr>
          <p:cNvSpPr txBox="1"/>
          <p:nvPr/>
        </p:nvSpPr>
        <p:spPr>
          <a:xfrm>
            <a:off x="2536593" y="4741642"/>
            <a:ext cx="3263152" cy="369332"/>
          </a:xfrm>
          <a:prstGeom prst="rect">
            <a:avLst/>
          </a:prstGeom>
          <a:noFill/>
        </p:spPr>
        <p:txBody>
          <a:bodyPr wrap="square">
            <a:spAutoFit/>
          </a:bodyPr>
          <a:lstStyle/>
          <a:p>
            <a:pPr marL="0" indent="0">
              <a:buNone/>
            </a:pPr>
            <a:r>
              <a:rPr lang="en-GB" sz="1800" dirty="0"/>
              <a:t>Juror recruitment and support:  </a:t>
            </a:r>
          </a:p>
        </p:txBody>
      </p:sp>
      <p:pic>
        <p:nvPicPr>
          <p:cNvPr id="35" name="Picture 34">
            <a:extLst>
              <a:ext uri="{FF2B5EF4-FFF2-40B4-BE49-F238E27FC236}">
                <a16:creationId xmlns:a16="http://schemas.microsoft.com/office/drawing/2014/main" id="{A7ED4998-8805-92AB-2149-6AFA5E6C1883}"/>
              </a:ext>
            </a:extLst>
          </p:cNvPr>
          <p:cNvPicPr>
            <a:picLocks noChangeAspect="1"/>
          </p:cNvPicPr>
          <p:nvPr/>
        </p:nvPicPr>
        <p:blipFill>
          <a:blip r:embed="rId16">
            <a:extLst>
              <a:ext uri="{28A0092B-C50C-407E-A947-70E740481C1C}">
                <a14:useLocalDpi xmlns:a14="http://schemas.microsoft.com/office/drawing/2010/main" val="0"/>
              </a:ext>
            </a:extLst>
          </a:blip>
          <a:srcRect l="-1" t="-1241" r="-7056" b="-2744"/>
          <a:stretch>
            <a:fillRect/>
          </a:stretch>
        </p:blipFill>
        <p:spPr>
          <a:xfrm>
            <a:off x="10438508" y="248046"/>
            <a:ext cx="1590924" cy="1545304"/>
          </a:xfrm>
          <a:prstGeom prst="rect">
            <a:avLst/>
          </a:prstGeom>
        </p:spPr>
      </p:pic>
      <p:sp>
        <p:nvSpPr>
          <p:cNvPr id="39" name="TextBox 38">
            <a:extLst>
              <a:ext uri="{FF2B5EF4-FFF2-40B4-BE49-F238E27FC236}">
                <a16:creationId xmlns:a16="http://schemas.microsoft.com/office/drawing/2014/main" id="{953CD853-716E-0252-99E8-C7B7B62A4864}"/>
              </a:ext>
            </a:extLst>
          </p:cNvPr>
          <p:cNvSpPr txBox="1"/>
          <p:nvPr/>
        </p:nvSpPr>
        <p:spPr>
          <a:xfrm>
            <a:off x="7557815" y="508570"/>
            <a:ext cx="2695916" cy="954107"/>
          </a:xfrm>
          <a:prstGeom prst="rect">
            <a:avLst/>
          </a:prstGeom>
          <a:noFill/>
        </p:spPr>
        <p:txBody>
          <a:bodyPr wrap="square">
            <a:spAutoFit/>
          </a:bodyPr>
          <a:lstStyle/>
          <a:p>
            <a:pPr marL="0" indent="0" algn="r">
              <a:buNone/>
            </a:pPr>
            <a:r>
              <a:rPr lang="en-GB" sz="1400" dirty="0"/>
              <a:t>Commissioned and funded by: Yorkshire and Humber Association of Directors of Public Health (Y&amp;H ADPH)</a:t>
            </a:r>
          </a:p>
        </p:txBody>
      </p:sp>
    </p:spTree>
    <p:extLst>
      <p:ext uri="{BB962C8B-B14F-4D97-AF65-F5344CB8AC3E}">
        <p14:creationId xmlns:p14="http://schemas.microsoft.com/office/powerpoint/2010/main" val="1681473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3DDAF-02B6-C5D8-BF7D-7FE5CC319DFA}"/>
              </a:ext>
            </a:extLst>
          </p:cNvPr>
          <p:cNvSpPr>
            <a:spLocks noGrp="1"/>
          </p:cNvSpPr>
          <p:nvPr>
            <p:ph type="title"/>
          </p:nvPr>
        </p:nvSpPr>
        <p:spPr/>
        <p:txBody>
          <a:bodyPr/>
          <a:lstStyle/>
          <a:p>
            <a:r>
              <a:rPr lang="en-GB" dirty="0">
                <a:solidFill>
                  <a:srgbClr val="567D2D"/>
                </a:solidFill>
              </a:rPr>
              <a:t>Contents </a:t>
            </a:r>
          </a:p>
        </p:txBody>
      </p:sp>
      <p:sp>
        <p:nvSpPr>
          <p:cNvPr id="3" name="Content Placeholder 2">
            <a:extLst>
              <a:ext uri="{FF2B5EF4-FFF2-40B4-BE49-F238E27FC236}">
                <a16:creationId xmlns:a16="http://schemas.microsoft.com/office/drawing/2014/main" id="{5A95773F-DA66-A7ED-2CD6-723051BA9738}"/>
              </a:ext>
            </a:extLst>
          </p:cNvPr>
          <p:cNvSpPr>
            <a:spLocks noGrp="1"/>
          </p:cNvSpPr>
          <p:nvPr>
            <p:ph idx="1"/>
          </p:nvPr>
        </p:nvSpPr>
        <p:spPr/>
        <p:txBody>
          <a:bodyPr>
            <a:normAutofit/>
          </a:bodyPr>
          <a:lstStyle/>
          <a:p>
            <a:r>
              <a:rPr lang="en-GB" sz="2000" dirty="0"/>
              <a:t>Industry influence on policymaking</a:t>
            </a:r>
          </a:p>
          <a:p>
            <a:r>
              <a:rPr lang="en-GB" sz="2000" dirty="0"/>
              <a:t>Advertising</a:t>
            </a:r>
          </a:p>
          <a:p>
            <a:r>
              <a:rPr lang="en-GB" sz="2000" dirty="0"/>
              <a:t>Availability </a:t>
            </a:r>
          </a:p>
          <a:p>
            <a:r>
              <a:rPr lang="en-GB" sz="2000" dirty="0"/>
              <a:t>Price (reducing the price of healthy food)</a:t>
            </a:r>
          </a:p>
          <a:p>
            <a:r>
              <a:rPr lang="en-GB" sz="2000" dirty="0"/>
              <a:t>Labelling</a:t>
            </a:r>
          </a:p>
          <a:p>
            <a:r>
              <a:rPr lang="en-GB" sz="2000" dirty="0"/>
              <a:t>Food </a:t>
            </a:r>
          </a:p>
          <a:p>
            <a:r>
              <a:rPr lang="en-GB" sz="2000" dirty="0"/>
              <a:t>Why do jurors want these changes?</a:t>
            </a:r>
          </a:p>
        </p:txBody>
      </p:sp>
    </p:spTree>
    <p:extLst>
      <p:ext uri="{BB962C8B-B14F-4D97-AF65-F5344CB8AC3E}">
        <p14:creationId xmlns:p14="http://schemas.microsoft.com/office/powerpoint/2010/main" val="2022951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B4B4B-9044-0FC5-AD66-11DA7F22F5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CC83D-272C-5452-DB17-D96953D59A62}"/>
              </a:ext>
            </a:extLst>
          </p:cNvPr>
          <p:cNvSpPr>
            <a:spLocks noGrp="1"/>
          </p:cNvSpPr>
          <p:nvPr>
            <p:ph type="title"/>
          </p:nvPr>
        </p:nvSpPr>
        <p:spPr/>
        <p:txBody>
          <a:bodyPr/>
          <a:lstStyle/>
          <a:p>
            <a:r>
              <a:rPr lang="en-GB" dirty="0">
                <a:solidFill>
                  <a:srgbClr val="567D2D"/>
                </a:solidFill>
              </a:rPr>
              <a:t>Industry influence on policymaking </a:t>
            </a:r>
          </a:p>
        </p:txBody>
      </p:sp>
      <p:sp>
        <p:nvSpPr>
          <p:cNvPr id="3" name="Content Placeholder 2">
            <a:extLst>
              <a:ext uri="{FF2B5EF4-FFF2-40B4-BE49-F238E27FC236}">
                <a16:creationId xmlns:a16="http://schemas.microsoft.com/office/drawing/2014/main" id="{88BC8030-A8B2-C0C2-D19A-E56BA5598AB4}"/>
              </a:ext>
            </a:extLst>
          </p:cNvPr>
          <p:cNvSpPr>
            <a:spLocks noGrp="1"/>
          </p:cNvSpPr>
          <p:nvPr>
            <p:ph idx="1"/>
          </p:nvPr>
        </p:nvSpPr>
        <p:spPr>
          <a:xfrm>
            <a:off x="838200" y="1825625"/>
            <a:ext cx="6951133" cy="4351338"/>
          </a:xfrm>
        </p:spPr>
        <p:txBody>
          <a:bodyPr>
            <a:normAutofit lnSpcReduction="10000"/>
          </a:bodyPr>
          <a:lstStyle/>
          <a:p>
            <a:pPr>
              <a:lnSpc>
                <a:spcPct val="100000"/>
              </a:lnSpc>
              <a:spcBef>
                <a:spcPts val="0"/>
              </a:spcBef>
              <a:spcAft>
                <a:spcPts val="1200"/>
              </a:spcAft>
            </a:pPr>
            <a:r>
              <a:rPr lang="en-GB" sz="2000" dirty="0"/>
              <a:t>“This is our well-being and health that's involved here. It's not all about money.”</a:t>
            </a:r>
          </a:p>
          <a:p>
            <a:pPr>
              <a:lnSpc>
                <a:spcPct val="100000"/>
              </a:lnSpc>
              <a:spcBef>
                <a:spcPts val="0"/>
              </a:spcBef>
              <a:spcAft>
                <a:spcPts val="1200"/>
              </a:spcAft>
            </a:pPr>
            <a:r>
              <a:rPr lang="en-GB" sz="2000" dirty="0"/>
              <a:t>“We think the government should restrict industry from being involved in policy-making the way it is with tobacco. It should be the same with alcohol and unhealthy foods.”</a:t>
            </a:r>
          </a:p>
          <a:p>
            <a:pPr>
              <a:lnSpc>
                <a:spcPct val="100000"/>
              </a:lnSpc>
              <a:spcBef>
                <a:spcPts val="0"/>
              </a:spcBef>
              <a:spcAft>
                <a:spcPts val="1200"/>
              </a:spcAft>
            </a:pPr>
            <a:r>
              <a:rPr lang="en-GB" sz="2000" dirty="0"/>
              <a:t>“When policy is being made, industry should not be involved in the policy, because they're too influential.”</a:t>
            </a:r>
          </a:p>
          <a:p>
            <a:pPr>
              <a:lnSpc>
                <a:spcPct val="100000"/>
              </a:lnSpc>
              <a:spcBef>
                <a:spcPts val="0"/>
              </a:spcBef>
              <a:spcAft>
                <a:spcPts val="1200"/>
              </a:spcAft>
            </a:pPr>
            <a:r>
              <a:rPr lang="en-GB" sz="2000" dirty="0"/>
              <a:t>“It needs to be health bodies with research who are involved in setting policy, not industries that are driven by profit.”</a:t>
            </a:r>
          </a:p>
          <a:p>
            <a:pPr>
              <a:lnSpc>
                <a:spcPct val="100000"/>
              </a:lnSpc>
              <a:spcBef>
                <a:spcPts val="0"/>
              </a:spcBef>
              <a:spcAft>
                <a:spcPts val="1200"/>
              </a:spcAft>
            </a:pPr>
            <a:r>
              <a:rPr lang="en-GB" sz="2000" dirty="0"/>
              <a:t>“Big companies have the power to just make things disappear and that's not fair”</a:t>
            </a:r>
          </a:p>
        </p:txBody>
      </p:sp>
      <p:pic>
        <p:nvPicPr>
          <p:cNvPr id="5" name="Picture 4">
            <a:extLst>
              <a:ext uri="{FF2B5EF4-FFF2-40B4-BE49-F238E27FC236}">
                <a16:creationId xmlns:a16="http://schemas.microsoft.com/office/drawing/2014/main" id="{6EE3D2BA-3072-E398-00E3-76BC0677E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9386" y="1451835"/>
            <a:ext cx="6575651" cy="4634773"/>
          </a:xfrm>
          <a:prstGeom prst="rect">
            <a:avLst/>
          </a:prstGeom>
        </p:spPr>
      </p:pic>
    </p:spTree>
    <p:extLst>
      <p:ext uri="{BB962C8B-B14F-4D97-AF65-F5344CB8AC3E}">
        <p14:creationId xmlns:p14="http://schemas.microsoft.com/office/powerpoint/2010/main" val="1771688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9E1C3-E507-6931-D83D-CFF575B557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D05C08-33DA-93B9-679F-248F54F093DA}"/>
              </a:ext>
            </a:extLst>
          </p:cNvPr>
          <p:cNvSpPr>
            <a:spLocks noGrp="1"/>
          </p:cNvSpPr>
          <p:nvPr>
            <p:ph type="title"/>
          </p:nvPr>
        </p:nvSpPr>
        <p:spPr/>
        <p:txBody>
          <a:bodyPr/>
          <a:lstStyle/>
          <a:p>
            <a:r>
              <a:rPr lang="en-GB">
                <a:solidFill>
                  <a:srgbClr val="567D2D"/>
                </a:solidFill>
              </a:rPr>
              <a:t>Advertising</a:t>
            </a:r>
            <a:endParaRPr lang="en-GB" dirty="0">
              <a:solidFill>
                <a:srgbClr val="567D2D"/>
              </a:solidFill>
            </a:endParaRPr>
          </a:p>
        </p:txBody>
      </p:sp>
      <p:sp>
        <p:nvSpPr>
          <p:cNvPr id="3" name="Content Placeholder 2">
            <a:extLst>
              <a:ext uri="{FF2B5EF4-FFF2-40B4-BE49-F238E27FC236}">
                <a16:creationId xmlns:a16="http://schemas.microsoft.com/office/drawing/2014/main" id="{6640C011-B14E-51A2-273D-D4BD96477BF9}"/>
              </a:ext>
            </a:extLst>
          </p:cNvPr>
          <p:cNvSpPr>
            <a:spLocks noGrp="1"/>
          </p:cNvSpPr>
          <p:nvPr>
            <p:ph idx="1"/>
          </p:nvPr>
        </p:nvSpPr>
        <p:spPr>
          <a:xfrm>
            <a:off x="838200" y="1825625"/>
            <a:ext cx="7086600" cy="4351338"/>
          </a:xfrm>
        </p:spPr>
        <p:txBody>
          <a:bodyPr>
            <a:normAutofit fontScale="70000" lnSpcReduction="20000"/>
          </a:bodyPr>
          <a:lstStyle/>
          <a:p>
            <a:pPr>
              <a:lnSpc>
                <a:spcPct val="110000"/>
              </a:lnSpc>
              <a:spcBef>
                <a:spcPts val="0"/>
              </a:spcBef>
              <a:spcAft>
                <a:spcPts val="1200"/>
              </a:spcAft>
            </a:pPr>
            <a:r>
              <a:rPr lang="en-GB" sz="2600"/>
              <a:t>“Advertising is everywhere, we just get bombarded”</a:t>
            </a:r>
          </a:p>
          <a:p>
            <a:pPr>
              <a:lnSpc>
                <a:spcPct val="110000"/>
              </a:lnSpc>
              <a:spcBef>
                <a:spcPts val="0"/>
              </a:spcBef>
              <a:spcAft>
                <a:spcPts val="1200"/>
              </a:spcAft>
            </a:pPr>
            <a:r>
              <a:rPr lang="en-GB" sz="2600"/>
              <a:t>“We're inundated now… every platform you're on, it's advertising, advertising. So it's hard to get away from.” </a:t>
            </a:r>
          </a:p>
          <a:p>
            <a:pPr>
              <a:lnSpc>
                <a:spcPct val="110000"/>
              </a:lnSpc>
              <a:spcBef>
                <a:spcPts val="0"/>
              </a:spcBef>
              <a:spcAft>
                <a:spcPts val="1200"/>
              </a:spcAft>
            </a:pPr>
            <a:r>
              <a:rPr lang="en-GB" sz="2600"/>
              <a:t>“The more you see it, the more you want it”</a:t>
            </a:r>
          </a:p>
          <a:p>
            <a:pPr>
              <a:lnSpc>
                <a:spcPct val="110000"/>
              </a:lnSpc>
              <a:spcBef>
                <a:spcPts val="0"/>
              </a:spcBef>
              <a:spcAft>
                <a:spcPts val="1200"/>
              </a:spcAft>
            </a:pPr>
            <a:r>
              <a:rPr lang="en-GB" sz="2600"/>
              <a:t>“Advertising targets young people to try and hook them for life”</a:t>
            </a:r>
          </a:p>
          <a:p>
            <a:pPr>
              <a:lnSpc>
                <a:spcPct val="110000"/>
              </a:lnSpc>
              <a:spcBef>
                <a:spcPts val="0"/>
              </a:spcBef>
              <a:spcAft>
                <a:spcPts val="1200"/>
              </a:spcAft>
            </a:pPr>
            <a:r>
              <a:rPr lang="en-GB" sz="2600"/>
              <a:t>“You never see any healthy things advertised, ever. It’s all the unhealthy things.” </a:t>
            </a:r>
          </a:p>
          <a:p>
            <a:pPr>
              <a:lnSpc>
                <a:spcPct val="110000"/>
              </a:lnSpc>
              <a:spcBef>
                <a:spcPts val="0"/>
              </a:spcBef>
              <a:spcAft>
                <a:spcPts val="1200"/>
              </a:spcAft>
            </a:pPr>
            <a:r>
              <a:rPr lang="en-GB" sz="2600"/>
              <a:t>“All the offers and promotions we get these days are on the food that's not good for us. When do you see buy one, get one free for anything good?” </a:t>
            </a:r>
          </a:p>
          <a:p>
            <a:pPr>
              <a:lnSpc>
                <a:spcPct val="110000"/>
              </a:lnSpc>
              <a:spcBef>
                <a:spcPts val="0"/>
              </a:spcBef>
              <a:spcAft>
                <a:spcPts val="1200"/>
              </a:spcAft>
            </a:pPr>
            <a:r>
              <a:rPr lang="en-GB" sz="2600"/>
              <a:t>“There should be more control and regulation on how advertising is used to market these products.” </a:t>
            </a:r>
          </a:p>
          <a:p>
            <a:pPr>
              <a:spcBef>
                <a:spcPts val="0"/>
              </a:spcBef>
              <a:spcAft>
                <a:spcPts val="1200"/>
              </a:spcAft>
            </a:pPr>
            <a:endParaRPr lang="en-GB" sz="2000" dirty="0"/>
          </a:p>
        </p:txBody>
      </p:sp>
      <p:pic>
        <p:nvPicPr>
          <p:cNvPr id="5" name="Picture 4">
            <a:extLst>
              <a:ext uri="{FF2B5EF4-FFF2-40B4-BE49-F238E27FC236}">
                <a16:creationId xmlns:a16="http://schemas.microsoft.com/office/drawing/2014/main" id="{4099CC91-D62F-6298-7A32-F5F1D9B3DA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3866" y="1015866"/>
            <a:ext cx="4235618" cy="2985428"/>
          </a:xfrm>
          <a:prstGeom prst="rect">
            <a:avLst/>
          </a:prstGeom>
        </p:spPr>
      </p:pic>
      <p:pic>
        <p:nvPicPr>
          <p:cNvPr id="7" name="Picture 6">
            <a:extLst>
              <a:ext uri="{FF2B5EF4-FFF2-40B4-BE49-F238E27FC236}">
                <a16:creationId xmlns:a16="http://schemas.microsoft.com/office/drawing/2014/main" id="{293D7206-444F-7A53-0A11-5D8812DD93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3866" y="3326472"/>
            <a:ext cx="4235618" cy="2985428"/>
          </a:xfrm>
          <a:prstGeom prst="rect">
            <a:avLst/>
          </a:prstGeom>
        </p:spPr>
      </p:pic>
    </p:spTree>
    <p:extLst>
      <p:ext uri="{BB962C8B-B14F-4D97-AF65-F5344CB8AC3E}">
        <p14:creationId xmlns:p14="http://schemas.microsoft.com/office/powerpoint/2010/main" val="2376383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E2867-0954-912E-0F33-3580DAF1A6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54973C-B9B0-3D31-F132-DFCE83B300D1}"/>
              </a:ext>
            </a:extLst>
          </p:cNvPr>
          <p:cNvSpPr>
            <a:spLocks noGrp="1"/>
          </p:cNvSpPr>
          <p:nvPr>
            <p:ph type="title"/>
          </p:nvPr>
        </p:nvSpPr>
        <p:spPr/>
        <p:txBody>
          <a:bodyPr/>
          <a:lstStyle/>
          <a:p>
            <a:r>
              <a:rPr lang="en-GB" dirty="0">
                <a:solidFill>
                  <a:srgbClr val="567D2D"/>
                </a:solidFill>
              </a:rPr>
              <a:t>Availability</a:t>
            </a:r>
          </a:p>
        </p:txBody>
      </p:sp>
      <p:sp>
        <p:nvSpPr>
          <p:cNvPr id="3" name="Content Placeholder 2">
            <a:extLst>
              <a:ext uri="{FF2B5EF4-FFF2-40B4-BE49-F238E27FC236}">
                <a16:creationId xmlns:a16="http://schemas.microsoft.com/office/drawing/2014/main" id="{790A926B-B245-D5C2-A3C7-7A14BD1420E5}"/>
              </a:ext>
            </a:extLst>
          </p:cNvPr>
          <p:cNvSpPr>
            <a:spLocks noGrp="1"/>
          </p:cNvSpPr>
          <p:nvPr>
            <p:ph idx="1"/>
          </p:nvPr>
        </p:nvSpPr>
        <p:spPr>
          <a:xfrm>
            <a:off x="838200" y="1825625"/>
            <a:ext cx="6883400" cy="4351338"/>
          </a:xfrm>
        </p:spPr>
        <p:txBody>
          <a:bodyPr>
            <a:normAutofit/>
          </a:bodyPr>
          <a:lstStyle/>
          <a:p>
            <a:pPr>
              <a:lnSpc>
                <a:spcPct val="100000"/>
              </a:lnSpc>
              <a:spcBef>
                <a:spcPts val="0"/>
              </a:spcBef>
              <a:spcAft>
                <a:spcPts val="1200"/>
              </a:spcAft>
            </a:pPr>
            <a:r>
              <a:rPr lang="en-GB" sz="2000" dirty="0"/>
              <a:t>“The ease at which you can buy alcohol. Just go to the bottom of the road in most cases.”</a:t>
            </a:r>
          </a:p>
          <a:p>
            <a:pPr>
              <a:lnSpc>
                <a:spcPct val="100000"/>
              </a:lnSpc>
              <a:spcBef>
                <a:spcPts val="0"/>
              </a:spcBef>
              <a:spcAft>
                <a:spcPts val="1200"/>
              </a:spcAft>
            </a:pPr>
            <a:r>
              <a:rPr lang="en-GB" sz="2000" dirty="0"/>
              <a:t>“Everything's so easy to get, and everything's so available. You don't have to look far, you don't have to walk far.”</a:t>
            </a:r>
          </a:p>
          <a:p>
            <a:pPr>
              <a:lnSpc>
                <a:spcPct val="100000"/>
              </a:lnSpc>
              <a:spcBef>
                <a:spcPts val="0"/>
              </a:spcBef>
              <a:spcAft>
                <a:spcPts val="1200"/>
              </a:spcAft>
            </a:pPr>
            <a:r>
              <a:rPr lang="en-GB" sz="2000" dirty="0"/>
              <a:t>“If people know it's there, like, five minutes away from home, they're more inclined to buy that”</a:t>
            </a:r>
          </a:p>
          <a:p>
            <a:pPr>
              <a:lnSpc>
                <a:spcPct val="100000"/>
              </a:lnSpc>
              <a:spcBef>
                <a:spcPts val="0"/>
              </a:spcBef>
              <a:spcAft>
                <a:spcPts val="1200"/>
              </a:spcAft>
            </a:pPr>
            <a:r>
              <a:rPr lang="en-GB" sz="2000" dirty="0"/>
              <a:t>“There's so much unhealthy fast food and that's what we need to be tackling. And not enough healthy fast food. It's convenience that's driving people's behaviours.”</a:t>
            </a:r>
          </a:p>
          <a:p>
            <a:pPr>
              <a:lnSpc>
                <a:spcPct val="100000"/>
              </a:lnSpc>
              <a:spcBef>
                <a:spcPts val="0"/>
              </a:spcBef>
              <a:spcAft>
                <a:spcPts val="1200"/>
              </a:spcAft>
            </a:pPr>
            <a:r>
              <a:rPr lang="en-GB" sz="2000" dirty="0"/>
              <a:t>“Healthy food should be more easily accessible”</a:t>
            </a:r>
          </a:p>
        </p:txBody>
      </p:sp>
      <p:pic>
        <p:nvPicPr>
          <p:cNvPr id="9" name="Picture 8">
            <a:extLst>
              <a:ext uri="{FF2B5EF4-FFF2-40B4-BE49-F238E27FC236}">
                <a16:creationId xmlns:a16="http://schemas.microsoft.com/office/drawing/2014/main" id="{ED615165-286D-43A1-1E96-F23BDC92D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0214" y="2032000"/>
            <a:ext cx="4809386" cy="3389842"/>
          </a:xfrm>
          <a:prstGeom prst="rect">
            <a:avLst/>
          </a:prstGeom>
        </p:spPr>
      </p:pic>
    </p:spTree>
    <p:extLst>
      <p:ext uri="{BB962C8B-B14F-4D97-AF65-F5344CB8AC3E}">
        <p14:creationId xmlns:p14="http://schemas.microsoft.com/office/powerpoint/2010/main" val="182689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F6940-1737-9277-B165-41CE481A8C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1BA01-1DFA-C6CC-5E1B-BBF211431FF7}"/>
              </a:ext>
            </a:extLst>
          </p:cNvPr>
          <p:cNvSpPr>
            <a:spLocks noGrp="1"/>
          </p:cNvSpPr>
          <p:nvPr>
            <p:ph type="title"/>
          </p:nvPr>
        </p:nvSpPr>
        <p:spPr/>
        <p:txBody>
          <a:bodyPr/>
          <a:lstStyle/>
          <a:p>
            <a:r>
              <a:rPr lang="en-GB" dirty="0">
                <a:solidFill>
                  <a:srgbClr val="567D2D"/>
                </a:solidFill>
              </a:rPr>
              <a:t>Price (reduce the price of healthy food)</a:t>
            </a:r>
          </a:p>
        </p:txBody>
      </p:sp>
      <p:sp>
        <p:nvSpPr>
          <p:cNvPr id="3" name="Content Placeholder 2">
            <a:extLst>
              <a:ext uri="{FF2B5EF4-FFF2-40B4-BE49-F238E27FC236}">
                <a16:creationId xmlns:a16="http://schemas.microsoft.com/office/drawing/2014/main" id="{609C34CF-1113-0A8A-9007-5E5862588577}"/>
              </a:ext>
            </a:extLst>
          </p:cNvPr>
          <p:cNvSpPr>
            <a:spLocks noGrp="1"/>
          </p:cNvSpPr>
          <p:nvPr>
            <p:ph idx="1"/>
          </p:nvPr>
        </p:nvSpPr>
        <p:spPr>
          <a:xfrm>
            <a:off x="838201" y="1825625"/>
            <a:ext cx="5816600" cy="4351338"/>
          </a:xfrm>
        </p:spPr>
        <p:txBody>
          <a:bodyPr>
            <a:normAutofit/>
          </a:bodyPr>
          <a:lstStyle/>
          <a:p>
            <a:pPr>
              <a:lnSpc>
                <a:spcPct val="100000"/>
              </a:lnSpc>
              <a:spcBef>
                <a:spcPts val="0"/>
              </a:spcBef>
              <a:spcAft>
                <a:spcPts val="1200"/>
              </a:spcAft>
            </a:pPr>
            <a:r>
              <a:rPr lang="en-GB" sz="2000" dirty="0"/>
              <a:t>“We'd like to rebalance prices so that it's more affordable to buy healthy food, rather than unhealthy.”</a:t>
            </a:r>
          </a:p>
          <a:p>
            <a:pPr>
              <a:lnSpc>
                <a:spcPct val="100000"/>
              </a:lnSpc>
              <a:spcBef>
                <a:spcPts val="0"/>
              </a:spcBef>
              <a:spcAft>
                <a:spcPts val="1200"/>
              </a:spcAft>
            </a:pPr>
            <a:r>
              <a:rPr lang="en-GB" sz="2000" dirty="0"/>
              <a:t>“We need cheaper, more convenient, healthy foods”</a:t>
            </a:r>
          </a:p>
          <a:p>
            <a:pPr>
              <a:lnSpc>
                <a:spcPct val="100000"/>
              </a:lnSpc>
              <a:spcBef>
                <a:spcPts val="0"/>
              </a:spcBef>
              <a:spcAft>
                <a:spcPts val="1200"/>
              </a:spcAft>
            </a:pPr>
            <a:r>
              <a:rPr lang="en-GB" sz="2000" dirty="0"/>
              <a:t>“It's not always about making a bad thing more expensive, like unhealthy food, but making the healthy option easier, more affordable.”</a:t>
            </a:r>
          </a:p>
          <a:p>
            <a:pPr>
              <a:spcBef>
                <a:spcPts val="0"/>
              </a:spcBef>
              <a:spcAft>
                <a:spcPts val="1200"/>
              </a:spcAft>
            </a:pPr>
            <a:endParaRPr lang="en-GB" sz="2000" dirty="0"/>
          </a:p>
        </p:txBody>
      </p:sp>
      <p:pic>
        <p:nvPicPr>
          <p:cNvPr id="7" name="Picture 6">
            <a:extLst>
              <a:ext uri="{FF2B5EF4-FFF2-40B4-BE49-F238E27FC236}">
                <a16:creationId xmlns:a16="http://schemas.microsoft.com/office/drawing/2014/main" id="{6586E2A7-126E-2037-D983-F09871F5578F}"/>
              </a:ext>
            </a:extLst>
          </p:cNvPr>
          <p:cNvPicPr>
            <a:picLocks noChangeAspect="1"/>
          </p:cNvPicPr>
          <p:nvPr/>
        </p:nvPicPr>
        <p:blipFill>
          <a:blip r:embed="rId2">
            <a:extLst>
              <a:ext uri="{28A0092B-C50C-407E-A947-70E740481C1C}">
                <a14:useLocalDpi xmlns:a14="http://schemas.microsoft.com/office/drawing/2010/main" val="0"/>
              </a:ext>
            </a:extLst>
          </a:blip>
          <a:srcRect l="16416" t="9931" r="21985" b="8148"/>
          <a:stretch>
            <a:fillRect/>
          </a:stretch>
        </p:blipFill>
        <p:spPr>
          <a:xfrm>
            <a:off x="7941734" y="2532273"/>
            <a:ext cx="3545488" cy="3322957"/>
          </a:xfrm>
          <a:prstGeom prst="rect">
            <a:avLst/>
          </a:prstGeom>
        </p:spPr>
      </p:pic>
    </p:spTree>
    <p:extLst>
      <p:ext uri="{BB962C8B-B14F-4D97-AF65-F5344CB8AC3E}">
        <p14:creationId xmlns:p14="http://schemas.microsoft.com/office/powerpoint/2010/main" val="1765724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1FAED-A14F-1577-30B0-EFBE04CBCF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517B0-D56A-6230-117F-487724D23ACA}"/>
              </a:ext>
            </a:extLst>
          </p:cNvPr>
          <p:cNvSpPr>
            <a:spLocks noGrp="1"/>
          </p:cNvSpPr>
          <p:nvPr>
            <p:ph type="title"/>
          </p:nvPr>
        </p:nvSpPr>
        <p:spPr/>
        <p:txBody>
          <a:bodyPr/>
          <a:lstStyle/>
          <a:p>
            <a:r>
              <a:rPr lang="en-GB" dirty="0">
                <a:solidFill>
                  <a:srgbClr val="567D2D"/>
                </a:solidFill>
              </a:rPr>
              <a:t>Labelling</a:t>
            </a:r>
          </a:p>
        </p:txBody>
      </p:sp>
      <p:sp>
        <p:nvSpPr>
          <p:cNvPr id="3" name="Content Placeholder 2">
            <a:extLst>
              <a:ext uri="{FF2B5EF4-FFF2-40B4-BE49-F238E27FC236}">
                <a16:creationId xmlns:a16="http://schemas.microsoft.com/office/drawing/2014/main" id="{33F6803C-5109-143C-7503-F57027B87EA5}"/>
              </a:ext>
            </a:extLst>
          </p:cNvPr>
          <p:cNvSpPr>
            <a:spLocks noGrp="1"/>
          </p:cNvSpPr>
          <p:nvPr>
            <p:ph idx="1"/>
          </p:nvPr>
        </p:nvSpPr>
        <p:spPr>
          <a:xfrm>
            <a:off x="838200" y="1825625"/>
            <a:ext cx="6663267" cy="4351338"/>
          </a:xfrm>
        </p:spPr>
        <p:txBody>
          <a:bodyPr>
            <a:normAutofit/>
          </a:bodyPr>
          <a:lstStyle/>
          <a:p>
            <a:pPr>
              <a:lnSpc>
                <a:spcPct val="100000"/>
              </a:lnSpc>
              <a:spcBef>
                <a:spcPts val="0"/>
              </a:spcBef>
              <a:spcAft>
                <a:spcPts val="1200"/>
              </a:spcAft>
            </a:pPr>
            <a:r>
              <a:rPr lang="en-GB" sz="2000" dirty="0"/>
              <a:t>“the labelling of things, you know, occasionally you might look at the back of the label and then you see the ingredient list and you just don't understand it, it's just like a different language. You know, and you think, what does that do? What's an emulsifier? “</a:t>
            </a:r>
          </a:p>
          <a:p>
            <a:pPr>
              <a:lnSpc>
                <a:spcPct val="100000"/>
              </a:lnSpc>
              <a:spcBef>
                <a:spcPts val="0"/>
              </a:spcBef>
              <a:spcAft>
                <a:spcPts val="1200"/>
              </a:spcAft>
            </a:pPr>
            <a:r>
              <a:rPr lang="en-GB" sz="2000" dirty="0"/>
              <a:t>“We should improve labelling on alcohol to reduce the appeal and remind of the dangers”</a:t>
            </a:r>
          </a:p>
          <a:p>
            <a:pPr>
              <a:lnSpc>
                <a:spcPct val="100000"/>
              </a:lnSpc>
              <a:spcBef>
                <a:spcPts val="0"/>
              </a:spcBef>
              <a:spcAft>
                <a:spcPts val="1200"/>
              </a:spcAft>
            </a:pPr>
            <a:r>
              <a:rPr lang="en-GB" sz="2000" dirty="0"/>
              <a:t>“There definitely needs to be something done about when they label something as healthy when it clearly isn’t.”</a:t>
            </a:r>
          </a:p>
          <a:p>
            <a:pPr>
              <a:spcBef>
                <a:spcPts val="0"/>
              </a:spcBef>
              <a:spcAft>
                <a:spcPts val="1200"/>
              </a:spcAft>
            </a:pPr>
            <a:endParaRPr lang="en-GB" sz="2000" dirty="0"/>
          </a:p>
        </p:txBody>
      </p:sp>
      <p:pic>
        <p:nvPicPr>
          <p:cNvPr id="5" name="Picture 4">
            <a:extLst>
              <a:ext uri="{FF2B5EF4-FFF2-40B4-BE49-F238E27FC236}">
                <a16:creationId xmlns:a16="http://schemas.microsoft.com/office/drawing/2014/main" id="{AE473E13-5758-E8D0-C00C-3BCF80331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0134" y="2351021"/>
            <a:ext cx="3779527" cy="2663957"/>
          </a:xfrm>
          <a:prstGeom prst="rect">
            <a:avLst/>
          </a:prstGeom>
        </p:spPr>
      </p:pic>
    </p:spTree>
    <p:extLst>
      <p:ext uri="{BB962C8B-B14F-4D97-AF65-F5344CB8AC3E}">
        <p14:creationId xmlns:p14="http://schemas.microsoft.com/office/powerpoint/2010/main" val="2228922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040A9-6B39-01FD-077F-917E2EEE43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6D3D4E-D151-1EA8-45A3-DCB22A258F71}"/>
              </a:ext>
            </a:extLst>
          </p:cNvPr>
          <p:cNvSpPr>
            <a:spLocks noGrp="1"/>
          </p:cNvSpPr>
          <p:nvPr>
            <p:ph type="title"/>
          </p:nvPr>
        </p:nvSpPr>
        <p:spPr/>
        <p:txBody>
          <a:bodyPr/>
          <a:lstStyle/>
          <a:p>
            <a:r>
              <a:rPr lang="en-GB" dirty="0">
                <a:solidFill>
                  <a:srgbClr val="567D2D"/>
                </a:solidFill>
              </a:rPr>
              <a:t>Food</a:t>
            </a:r>
          </a:p>
        </p:txBody>
      </p:sp>
      <p:sp>
        <p:nvSpPr>
          <p:cNvPr id="3" name="Content Placeholder 2">
            <a:extLst>
              <a:ext uri="{FF2B5EF4-FFF2-40B4-BE49-F238E27FC236}">
                <a16:creationId xmlns:a16="http://schemas.microsoft.com/office/drawing/2014/main" id="{FC8FE5ED-637C-3F8F-15E3-6C6BB6E25141}"/>
              </a:ext>
            </a:extLst>
          </p:cNvPr>
          <p:cNvSpPr>
            <a:spLocks noGrp="1"/>
          </p:cNvSpPr>
          <p:nvPr>
            <p:ph idx="1"/>
          </p:nvPr>
        </p:nvSpPr>
        <p:spPr>
          <a:xfrm>
            <a:off x="838200" y="1825625"/>
            <a:ext cx="6663267" cy="4351338"/>
          </a:xfrm>
        </p:spPr>
        <p:txBody>
          <a:bodyPr>
            <a:normAutofit lnSpcReduction="10000"/>
          </a:bodyPr>
          <a:lstStyle/>
          <a:p>
            <a:pPr>
              <a:lnSpc>
                <a:spcPct val="100000"/>
              </a:lnSpc>
              <a:spcBef>
                <a:spcPts val="0"/>
              </a:spcBef>
              <a:spcAft>
                <a:spcPts val="1200"/>
              </a:spcAft>
            </a:pPr>
            <a:r>
              <a:rPr lang="en-GB" sz="2200" dirty="0"/>
              <a:t>“Get children excited about healthy food!”</a:t>
            </a:r>
          </a:p>
          <a:p>
            <a:pPr>
              <a:lnSpc>
                <a:spcPct val="100000"/>
              </a:lnSpc>
              <a:spcBef>
                <a:spcPts val="0"/>
              </a:spcBef>
              <a:spcAft>
                <a:spcPts val="1200"/>
              </a:spcAft>
            </a:pPr>
            <a:endParaRPr lang="en-GB" sz="2200" dirty="0"/>
          </a:p>
          <a:p>
            <a:pPr marL="0" indent="0">
              <a:lnSpc>
                <a:spcPct val="100000"/>
              </a:lnSpc>
              <a:spcBef>
                <a:spcPts val="0"/>
              </a:spcBef>
              <a:spcAft>
                <a:spcPts val="1200"/>
              </a:spcAft>
              <a:buNone/>
            </a:pPr>
            <a:r>
              <a:rPr lang="en-GB" sz="2200" dirty="0"/>
              <a:t>On the importance of addressing unhealthy food:</a:t>
            </a:r>
          </a:p>
          <a:p>
            <a:pPr>
              <a:lnSpc>
                <a:spcPct val="100000"/>
              </a:lnSpc>
              <a:spcBef>
                <a:spcPts val="0"/>
              </a:spcBef>
              <a:spcAft>
                <a:spcPts val="1200"/>
              </a:spcAft>
            </a:pPr>
            <a:r>
              <a:rPr lang="en-GB" sz="2200" dirty="0"/>
              <a:t>“We all need to eat. So it's not whether these companies sell us food or they don't sell us food. It's about the health of the food that they're selling us.”</a:t>
            </a:r>
          </a:p>
          <a:p>
            <a:pPr>
              <a:lnSpc>
                <a:spcPct val="100000"/>
              </a:lnSpc>
              <a:spcBef>
                <a:spcPts val="0"/>
              </a:spcBef>
              <a:spcAft>
                <a:spcPts val="1200"/>
              </a:spcAft>
            </a:pPr>
            <a:r>
              <a:rPr lang="en-GB" sz="2200" dirty="0"/>
              <a:t>“we all consume food every day. You have to eat.”</a:t>
            </a:r>
          </a:p>
          <a:p>
            <a:pPr>
              <a:lnSpc>
                <a:spcPct val="100000"/>
              </a:lnSpc>
              <a:spcBef>
                <a:spcPts val="0"/>
              </a:spcBef>
              <a:spcAft>
                <a:spcPts val="1200"/>
              </a:spcAft>
            </a:pPr>
            <a:r>
              <a:rPr lang="en-GB" sz="2200" dirty="0"/>
              <a:t>“the most important thing out of all of it is food. Without it we can't live”</a:t>
            </a:r>
          </a:p>
          <a:p>
            <a:endParaRPr lang="en-GB" dirty="0"/>
          </a:p>
          <a:p>
            <a:pPr>
              <a:spcBef>
                <a:spcPts val="0"/>
              </a:spcBef>
              <a:spcAft>
                <a:spcPts val="1200"/>
              </a:spcAft>
            </a:pPr>
            <a:endParaRPr lang="en-GB" sz="2000" dirty="0"/>
          </a:p>
        </p:txBody>
      </p:sp>
      <p:pic>
        <p:nvPicPr>
          <p:cNvPr id="5" name="Picture 4">
            <a:extLst>
              <a:ext uri="{FF2B5EF4-FFF2-40B4-BE49-F238E27FC236}">
                <a16:creationId xmlns:a16="http://schemas.microsoft.com/office/drawing/2014/main" id="{227CDDF8-4FE7-65E2-18C2-6D6D1E76D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6148" y="4436533"/>
            <a:ext cx="1764866" cy="1740430"/>
          </a:xfrm>
          <a:prstGeom prst="rect">
            <a:avLst/>
          </a:prstGeom>
        </p:spPr>
      </p:pic>
      <p:pic>
        <p:nvPicPr>
          <p:cNvPr id="7" name="Picture 6">
            <a:extLst>
              <a:ext uri="{FF2B5EF4-FFF2-40B4-BE49-F238E27FC236}">
                <a16:creationId xmlns:a16="http://schemas.microsoft.com/office/drawing/2014/main" id="{5004FD2F-C449-CC08-EE5F-A94418C43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5954" y="866349"/>
            <a:ext cx="4084328" cy="2878793"/>
          </a:xfrm>
          <a:prstGeom prst="rect">
            <a:avLst/>
          </a:prstGeom>
        </p:spPr>
      </p:pic>
    </p:spTree>
    <p:extLst>
      <p:ext uri="{BB962C8B-B14F-4D97-AF65-F5344CB8AC3E}">
        <p14:creationId xmlns:p14="http://schemas.microsoft.com/office/powerpoint/2010/main" val="4229585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6456D8-C15B-BD6F-0FFB-3D7A26F6643A}"/>
              </a:ext>
            </a:extLst>
          </p:cNvPr>
          <p:cNvSpPr txBox="1">
            <a:spLocks/>
          </p:cNvSpPr>
          <p:nvPr/>
        </p:nvSpPr>
        <p:spPr>
          <a:xfrm>
            <a:off x="990600" y="53603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567D2D"/>
                </a:solidFill>
                <a:effectLst/>
                <a:uLnTx/>
                <a:uFillTx/>
                <a:latin typeface="Aptos Display" panose="02110004020202020204"/>
                <a:ea typeface="+mj-ea"/>
                <a:cs typeface="+mj-cs"/>
              </a:rPr>
              <a:t>Why do jurors want these changes?</a:t>
            </a:r>
          </a:p>
        </p:txBody>
      </p:sp>
      <p:sp>
        <p:nvSpPr>
          <p:cNvPr id="15" name="Text Box 8">
            <a:extLst>
              <a:ext uri="{FF2B5EF4-FFF2-40B4-BE49-F238E27FC236}">
                <a16:creationId xmlns:a16="http://schemas.microsoft.com/office/drawing/2014/main" id="{EFA5051E-3990-2ED1-CE4E-E48863A196F4}"/>
              </a:ext>
            </a:extLst>
          </p:cNvPr>
          <p:cNvSpPr txBox="1"/>
          <p:nvPr/>
        </p:nvSpPr>
        <p:spPr>
          <a:xfrm>
            <a:off x="990600" y="1861597"/>
            <a:ext cx="6869587" cy="4348949"/>
          </a:xfrm>
          <a:prstGeom prst="roundRect">
            <a:avLst>
              <a:gd name="adj" fmla="val 5258"/>
            </a:avLst>
          </a:prstGeom>
          <a:solidFill>
            <a:srgbClr val="DCEEDC"/>
          </a:solidFill>
          <a:ln w="190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“It will empower local communities to take control of their health”</a:t>
            </a:r>
            <a:endParaRPr kumimoji="0" lang="en-GB"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“Empower the people rather than the industry” </a:t>
            </a:r>
            <a:endParaRPr kumimoji="0" lang="en-GB"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“People will have the opportunity to ‘start from the same place’, access healthy food regardless of where they are”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“It will make our local communities healthier, now and in the future”</a:t>
            </a:r>
            <a:endParaRPr kumimoji="0" lang="en-GB"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“Prevent (future) strain and burden on the NHS”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t>“Keep financial interests out of policy – health above profit”</a:t>
            </a:r>
            <a:endParaRPr kumimoji="0" lang="en-GB"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112D91FD-2C76-7901-41D4-ED10BD17864C}"/>
              </a:ext>
            </a:extLst>
          </p:cNvPr>
          <p:cNvPicPr>
            <a:picLocks noChangeAspect="1"/>
          </p:cNvPicPr>
          <p:nvPr/>
        </p:nvPicPr>
        <p:blipFill>
          <a:blip r:embed="rId3"/>
          <a:stretch>
            <a:fillRect/>
          </a:stretch>
        </p:blipFill>
        <p:spPr>
          <a:xfrm>
            <a:off x="8517466" y="4019971"/>
            <a:ext cx="3489678" cy="2337426"/>
          </a:xfrm>
          <a:prstGeom prst="rect">
            <a:avLst/>
          </a:prstGeom>
        </p:spPr>
      </p:pic>
      <p:pic>
        <p:nvPicPr>
          <p:cNvPr id="6" name="Picture 5">
            <a:extLst>
              <a:ext uri="{FF2B5EF4-FFF2-40B4-BE49-F238E27FC236}">
                <a16:creationId xmlns:a16="http://schemas.microsoft.com/office/drawing/2014/main" id="{810CFC2E-C1E8-0190-A57D-992ED34996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267" y="1101145"/>
            <a:ext cx="4481986" cy="3159078"/>
          </a:xfrm>
          <a:prstGeom prst="rect">
            <a:avLst/>
          </a:prstGeom>
        </p:spPr>
      </p:pic>
    </p:spTree>
    <p:extLst>
      <p:ext uri="{BB962C8B-B14F-4D97-AF65-F5344CB8AC3E}">
        <p14:creationId xmlns:p14="http://schemas.microsoft.com/office/powerpoint/2010/main" val="1994201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6077</TotalTime>
  <Words>836</Words>
  <Application>Microsoft Office PowerPoint</Application>
  <PresentationFormat>Widescreen</PresentationFormat>
  <Paragraphs>72</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PowerPoint Presentation</vt:lpstr>
      <vt:lpstr>Contents </vt:lpstr>
      <vt:lpstr>Industry influence on policymaking </vt:lpstr>
      <vt:lpstr>Advertising</vt:lpstr>
      <vt:lpstr>Availability</vt:lpstr>
      <vt:lpstr>Price (reduce the price of healthy food)</vt:lpstr>
      <vt:lpstr>Labelling</vt:lpstr>
      <vt:lpstr>Food</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Stefanie Gissing</dc:creator>
  <cp:lastModifiedBy>Rogerson, Marie</cp:lastModifiedBy>
  <cp:revision>54</cp:revision>
  <dcterms:created xsi:type="dcterms:W3CDTF">2026-01-30T15:59:02Z</dcterms:created>
  <dcterms:modified xsi:type="dcterms:W3CDTF">2026-06-04T15:39:02Z</dcterms:modified>
</cp:coreProperties>
</file>