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88" r:id="rId2"/>
    <p:sldId id="3085" r:id="rId3"/>
    <p:sldId id="3089" r:id="rId4"/>
    <p:sldId id="3090" r:id="rId5"/>
    <p:sldId id="3091" r:id="rId6"/>
    <p:sldId id="3092" r:id="rId7"/>
    <p:sldId id="3093" r:id="rId8"/>
    <p:sldId id="3094" r:id="rId9"/>
    <p:sldId id="3095" r:id="rId10"/>
    <p:sldId id="30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BE408-E3CE-59EE-04FD-35155754DF67}" name="ROGERSON, Marie (LEEDS TEACHING HOSPITALS NHS TRUST)" initials="MR" userId="S::marie.rogerson2@nhs.net::781f5932-6c30-47b6-91d7-df34b14929b9" providerId="AD"/>
  <p188:author id="{65437C6B-4396-E818-CE99-6F2B0E5B02D0}" name="Stefanie Gissing" initials="SG" userId="S::Stefanie.Gissing@westyorks-ca.gov.uk::ec1f405d-c236-4e6d-80ea-86705654e8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7"/>
    <a:srgbClr val="567D2D"/>
    <a:srgbClr val="FFE979"/>
    <a:srgbClr val="FFD402"/>
    <a:srgbClr val="DCEEDC"/>
    <a:srgbClr val="542D7D"/>
    <a:srgbClr val="8ECD99"/>
    <a:srgbClr val="EDE7E2"/>
    <a:srgbClr val="F9D3DD"/>
    <a:srgbClr val="F09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6622" autoAdjust="0"/>
  </p:normalViewPr>
  <p:slideViewPr>
    <p:cSldViewPr snapToGrid="0">
      <p:cViewPr varScale="1">
        <p:scale>
          <a:sx n="57" d="100"/>
          <a:sy n="57" d="100"/>
        </p:scale>
        <p:origin x="10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B527-EE77-4C65-BFE0-9B2A4E41F6B9}"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A2FE-15FE-4529-9E08-71D9C1B4CD51}" type="slidenum">
              <a:rPr lang="en-GB" smtClean="0"/>
              <a:t>‹#›</a:t>
            </a:fld>
            <a:endParaRPr lang="en-GB"/>
          </a:p>
        </p:txBody>
      </p:sp>
    </p:spTree>
    <p:extLst>
      <p:ext uri="{BB962C8B-B14F-4D97-AF65-F5344CB8AC3E}">
        <p14:creationId xmlns:p14="http://schemas.microsoft.com/office/powerpoint/2010/main" val="17525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ACF4-617B-6A52-FCDA-CD892C6AE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6DC48-E7CD-180D-3166-3D5A35505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BAADD-9407-80E8-AA9E-C96E75278883}"/>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67477618-67D6-D098-4271-CC50658F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9657-74E2-EA69-01D7-F5BB2BF053FA}"/>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3542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4FDF-DDF1-F5C9-139E-326CA94361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96AE72-594C-825F-C224-FB28A3EAC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8DA614-596F-77EE-2E81-667315E3B0E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B50B95EE-97DC-2398-7B46-DBDB737C6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965A3-2896-DF24-31FB-FABE1A58D3BD}"/>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74641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0A5F7-2283-6557-99A0-81292F297E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046A41-FFA6-0F1C-F865-BAE398B09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4881A-B659-B6A6-11AC-0088EC767135}"/>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9F731AEE-7866-F86E-10C7-2261C75B7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6C633-6D51-F258-6883-E7753DEBF317}"/>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2171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202B-A497-D8D7-1784-FF99C9951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C5CB2-E6F1-AE18-A8CE-CC76456CF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A0B86-A195-8B14-041D-8EE1220DE03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A2F1A2F5-2960-0AF4-E6A7-F43D274C4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58DA8-A882-3DCE-C226-ECEDEBD802A8}"/>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5379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3CA9-129D-74B4-632E-4C81905F4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C00CDA-3984-9A47-A973-FD8DAD1DCC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A6ACD-6E29-A5F6-1845-A6C14114D56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CECA6539-D9B8-3BD6-2B85-E21F1EFB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75290-1C08-CF11-F4CE-D1DE3E23A06E}"/>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8045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9E40-59AD-DAAD-99E6-B9CFF0025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976AD-2B88-0928-ADD4-067BC64BA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BDD97D-F792-D4B0-387C-0EE495DD9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277961-9B09-4D41-A248-0B270310E48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B9AEE0D0-98B6-34A0-C1F7-B4D2A1E45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230D9-6164-2169-77D9-8638E15BF761}"/>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1454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22DC-8CF4-6716-E7AF-25D47B5B42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ACE9EB-E3D4-8FB8-AD63-9DF5C6693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9FCA5-5026-6E5A-621B-C228A7E67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EB3A6-8D46-2E84-224B-59A8E24F9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B06C9-BB3D-E04E-08F8-DDC8B549C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253955-2507-1B53-16BF-7B2C0A3F140E}"/>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8" name="Footer Placeholder 7">
            <a:extLst>
              <a:ext uri="{FF2B5EF4-FFF2-40B4-BE49-F238E27FC236}">
                <a16:creationId xmlns:a16="http://schemas.microsoft.com/office/drawing/2014/main" id="{2D0C59FF-00D7-552D-14C6-1D2FD75549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DB7266-8AF3-7D54-162A-C1228E90D46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16668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741-2D6C-F6D9-071A-B12D83500E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F63DC3-C4B4-2829-9EBA-141DA89FCF46}"/>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4" name="Footer Placeholder 3">
            <a:extLst>
              <a:ext uri="{FF2B5EF4-FFF2-40B4-BE49-F238E27FC236}">
                <a16:creationId xmlns:a16="http://schemas.microsoft.com/office/drawing/2014/main" id="{E3F92215-900A-AE59-4239-F1AB6158BC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BBADC7-D3E3-2032-9364-71CDC30560D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35969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EDEED-977C-7077-4812-9214016307DF}"/>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3" name="Footer Placeholder 2">
            <a:extLst>
              <a:ext uri="{FF2B5EF4-FFF2-40B4-BE49-F238E27FC236}">
                <a16:creationId xmlns:a16="http://schemas.microsoft.com/office/drawing/2014/main" id="{CA97362D-5E9B-37BC-600A-775FF222B0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CC1D0B-E1EE-DB4D-78F0-37B561D737AB}"/>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55677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2E72-07AD-20F7-2F0F-380485C07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2E9A4-D597-79A4-F66A-CE351F97A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8E9C0B-20B2-AA38-756B-D9D7DC65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5B4B9-5A06-65A8-3D94-83779CED591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3FBD314B-E1D9-C52B-E5CF-BC32A5561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E9F7E-68AD-4201-BDD7-149085E48D9F}"/>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37801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AD1C-2AC0-EE93-FC72-305F9F7C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957AAD-967F-B1D8-666F-162185C3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F756BE-858E-C3AE-134A-A9020F13B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B8A97-E5D0-B91D-4A1F-D9BFC6BDC41A}"/>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989812DD-3A86-9B87-FEE4-9A7CA6A0A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13589-56CA-7A7D-4D2A-B2ED6B318960}"/>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653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0F9A7-D06F-A34A-1562-136127C6C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F489-DB37-F0CA-8C55-DE06847DB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F100F-6EE0-CA46-581C-BA8D002C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753DA096-A8E1-30CE-123E-9E9604E42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241B42-3A15-0C35-A40C-5B9412813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DF28A-7812-4D8A-86A3-CF40B31D199F}" type="slidenum">
              <a:rPr lang="en-GB" smtClean="0"/>
              <a:t>‹#›</a:t>
            </a:fld>
            <a:endParaRPr lang="en-GB"/>
          </a:p>
        </p:txBody>
      </p:sp>
    </p:spTree>
    <p:extLst>
      <p:ext uri="{BB962C8B-B14F-4D97-AF65-F5344CB8AC3E}">
        <p14:creationId xmlns:p14="http://schemas.microsoft.com/office/powerpoint/2010/main" val="226592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hadph.short.gy/CJ"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0819E1-D168-1774-BE48-AD4FE0048EE4}"/>
              </a:ext>
            </a:extLst>
          </p:cNvPr>
          <p:cNvSpPr txBox="1"/>
          <p:nvPr/>
        </p:nvSpPr>
        <p:spPr>
          <a:xfrm>
            <a:off x="1119850" y="1214445"/>
            <a:ext cx="4976150" cy="35702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noProof="0" dirty="0">
              <a:solidFill>
                <a:srgbClr val="567D2D"/>
              </a:solidFill>
              <a:latin typeface="Aptos" panose="02110004020202020204"/>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3600" b="1" dirty="0">
                <a:solidFill>
                  <a:srgbClr val="567D2D"/>
                </a:solidFill>
                <a:latin typeface="Aptos" panose="02110004020202020204"/>
              </a:rPr>
              <a:t>Yorkshire and Humber Citizens’ Juries on Health and Harmful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a:solidFill>
                  <a:srgbClr val="002F67"/>
                </a:solidFill>
                <a:latin typeface="Aptos" panose="02110004020202020204"/>
              </a:rPr>
              <a:t>Juror stories</a:t>
            </a:r>
            <a:endParaRPr kumimoji="0" lang="en-GB" sz="3600" b="1" i="0" u="none" strike="noStrike" kern="1200" cap="none" spc="0" normalizeH="0" baseline="0" noProof="0" dirty="0">
              <a:ln>
                <a:noFill/>
              </a:ln>
              <a:solidFill>
                <a:srgbClr val="002F67"/>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A791C33A-93E1-8873-2762-D3582DE50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91" y="2723754"/>
            <a:ext cx="5421358" cy="3886201"/>
          </a:xfrm>
          <a:prstGeom prst="rect">
            <a:avLst/>
          </a:prstGeom>
        </p:spPr>
      </p:pic>
      <p:pic>
        <p:nvPicPr>
          <p:cNvPr id="16" name="Picture 15">
            <a:extLst>
              <a:ext uri="{FF2B5EF4-FFF2-40B4-BE49-F238E27FC236}">
                <a16:creationId xmlns:a16="http://schemas.microsoft.com/office/drawing/2014/main" id="{F79216D0-6698-93C7-EAEF-289CAA6A7889}"/>
              </a:ext>
            </a:extLst>
          </p:cNvPr>
          <p:cNvPicPr>
            <a:picLocks noChangeAspect="1"/>
          </p:cNvPicPr>
          <p:nvPr/>
        </p:nvPicPr>
        <p:blipFill>
          <a:blip r:embed="rId3">
            <a:extLst>
              <a:ext uri="{28A0092B-C50C-407E-A947-70E740481C1C}">
                <a14:useLocalDpi xmlns:a14="http://schemas.microsoft.com/office/drawing/2010/main" val="0"/>
              </a:ext>
            </a:extLst>
          </a:blip>
          <a:srcRect l="-1" t="-1241" r="-7056" b="-2744"/>
          <a:stretch>
            <a:fillRect/>
          </a:stretch>
        </p:blipFill>
        <p:spPr>
          <a:xfrm>
            <a:off x="9956800" y="248045"/>
            <a:ext cx="2072632" cy="2013199"/>
          </a:xfrm>
          <a:prstGeom prst="rect">
            <a:avLst/>
          </a:prstGeom>
        </p:spPr>
      </p:pic>
    </p:spTree>
    <p:extLst>
      <p:ext uri="{BB962C8B-B14F-4D97-AF65-F5344CB8AC3E}">
        <p14:creationId xmlns:p14="http://schemas.microsoft.com/office/powerpoint/2010/main" val="359326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2BDC1-05B9-00C2-E826-21C553E439A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Acknowledgements</a:t>
            </a:r>
            <a:r>
              <a:rPr lang="en-GB" b="1" dirty="0">
                <a:solidFill>
                  <a:srgbClr val="567D2D"/>
                </a:solidFill>
              </a:rPr>
              <a:t> </a:t>
            </a:r>
            <a:endParaRPr lang="en-GB" dirty="0">
              <a:solidFill>
                <a:srgbClr val="567D2D"/>
              </a:solidFill>
            </a:endParaRPr>
          </a:p>
        </p:txBody>
      </p:sp>
      <p:pic>
        <p:nvPicPr>
          <p:cNvPr id="2" name="Picture 10" descr="University of Stirling | 18 Online Courses | DistanceLearningportal">
            <a:extLst>
              <a:ext uri="{FF2B5EF4-FFF2-40B4-BE49-F238E27FC236}">
                <a16:creationId xmlns:a16="http://schemas.microsoft.com/office/drawing/2014/main" id="{229D9EE5-B4B1-FF9B-9236-2D8A1EA44E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0" t="27180" r="4582" b="32471"/>
          <a:stretch>
            <a:fillRect/>
          </a:stretch>
        </p:blipFill>
        <p:spPr bwMode="auto">
          <a:xfrm>
            <a:off x="623819" y="6122682"/>
            <a:ext cx="1433736" cy="379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Doncaster Council | LinkedIn">
            <a:extLst>
              <a:ext uri="{FF2B5EF4-FFF2-40B4-BE49-F238E27FC236}">
                <a16:creationId xmlns:a16="http://schemas.microsoft.com/office/drawing/2014/main" id="{3BF41454-449C-82D8-782F-2C4680E3F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06" t="15245" r="26189" b="11231"/>
          <a:stretch>
            <a:fillRect/>
          </a:stretch>
        </p:blipFill>
        <p:spPr bwMode="auto">
          <a:xfrm>
            <a:off x="11233970" y="5941644"/>
            <a:ext cx="544459" cy="842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Wakefield Council – Covergold">
            <a:extLst>
              <a:ext uri="{FF2B5EF4-FFF2-40B4-BE49-F238E27FC236}">
                <a16:creationId xmlns:a16="http://schemas.microsoft.com/office/drawing/2014/main" id="{2866F718-DE52-C153-A1EA-F6723D5FC0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3" t="16670" r="9248" b="17170"/>
          <a:stretch>
            <a:fillRect/>
          </a:stretch>
        </p:blipFill>
        <p:spPr bwMode="auto">
          <a:xfrm>
            <a:off x="9099864" y="5985196"/>
            <a:ext cx="1527013" cy="69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Action on Smoking and Health - ASH">
            <a:extLst>
              <a:ext uri="{FF2B5EF4-FFF2-40B4-BE49-F238E27FC236}">
                <a16:creationId xmlns:a16="http://schemas.microsoft.com/office/drawing/2014/main" id="{B31339D7-0C99-00CD-5F2F-9D6CA41CCC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787" t="25905" r="28778" b="26628"/>
          <a:stretch>
            <a:fillRect/>
          </a:stretch>
        </p:blipFill>
        <p:spPr bwMode="auto">
          <a:xfrm>
            <a:off x="7557815" y="6069897"/>
            <a:ext cx="934954" cy="5490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Obesity Health Alliance | RCP">
            <a:extLst>
              <a:ext uri="{FF2B5EF4-FFF2-40B4-BE49-F238E27FC236}">
                <a16:creationId xmlns:a16="http://schemas.microsoft.com/office/drawing/2014/main" id="{4F01B18D-BDB7-2115-3A34-AFC089356C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54" t="33913" r="39990" b="30918"/>
          <a:stretch>
            <a:fillRect/>
          </a:stretch>
        </p:blipFill>
        <p:spPr bwMode="auto">
          <a:xfrm>
            <a:off x="6406840" y="6058404"/>
            <a:ext cx="543880" cy="4873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Alcohol Health Alliance">
            <a:extLst>
              <a:ext uri="{FF2B5EF4-FFF2-40B4-BE49-F238E27FC236}">
                <a16:creationId xmlns:a16="http://schemas.microsoft.com/office/drawing/2014/main" id="{B7F6BB53-41B9-4B7E-84C9-EA06B8005A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75" t="34990" r="12786" b="35971"/>
          <a:stretch>
            <a:fillRect/>
          </a:stretch>
        </p:blipFill>
        <p:spPr bwMode="auto">
          <a:xfrm>
            <a:off x="4705481" y="6223776"/>
            <a:ext cx="1094264" cy="4066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ome">
            <a:extLst>
              <a:ext uri="{FF2B5EF4-FFF2-40B4-BE49-F238E27FC236}">
                <a16:creationId xmlns:a16="http://schemas.microsoft.com/office/drawing/2014/main" id="{629E8DB6-0964-97F9-5112-E44CBB6D1B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650" y="6029169"/>
            <a:ext cx="1433736" cy="4730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F2AE9C4-D83B-8D54-EEDF-7D1A4A4C052F}"/>
              </a:ext>
            </a:extLst>
          </p:cNvPr>
          <p:cNvSpPr txBox="1"/>
          <p:nvPr/>
        </p:nvSpPr>
        <p:spPr>
          <a:xfrm>
            <a:off x="520206" y="5633867"/>
            <a:ext cx="1640962" cy="307777"/>
          </a:xfrm>
          <a:prstGeom prst="rect">
            <a:avLst/>
          </a:prstGeom>
          <a:noFill/>
        </p:spPr>
        <p:txBody>
          <a:bodyPr wrap="none" rtlCol="0">
            <a:spAutoFit/>
          </a:bodyPr>
          <a:lstStyle/>
          <a:p>
            <a:r>
              <a:rPr lang="en-GB" sz="1400" dirty="0"/>
              <a:t>With support from:</a:t>
            </a:r>
          </a:p>
        </p:txBody>
      </p:sp>
      <p:pic>
        <p:nvPicPr>
          <p:cNvPr id="27" name="Picture 2" descr="NIHR - Health Determinants Research Collaboration Wakefield">
            <a:extLst>
              <a:ext uri="{FF2B5EF4-FFF2-40B4-BE49-F238E27FC236}">
                <a16:creationId xmlns:a16="http://schemas.microsoft.com/office/drawing/2014/main" id="{5DF66302-93E1-BDD8-E27E-CC8CDCD29E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8070" y="3219526"/>
            <a:ext cx="2688348" cy="4862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ealth Determinants Research Collaboration (HDRC) Doncaster - City of  Doncaster Council">
            <a:extLst>
              <a:ext uri="{FF2B5EF4-FFF2-40B4-BE49-F238E27FC236}">
                <a16:creationId xmlns:a16="http://schemas.microsoft.com/office/drawing/2014/main" id="{7A1B2A7A-87C7-9D06-08C7-47A8F1D556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3891" y="2355721"/>
            <a:ext cx="2742527" cy="4960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PECTRUM Research Consortium (@SPECTRUMRes) / Posts / X">
            <a:extLst>
              <a:ext uri="{FF2B5EF4-FFF2-40B4-BE49-F238E27FC236}">
                <a16:creationId xmlns:a16="http://schemas.microsoft.com/office/drawing/2014/main" id="{7177E811-6857-784F-0999-B63D5A8FC66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69" t="23231" r="6000" b="35231"/>
          <a:stretch>
            <a:fillRect/>
          </a:stretch>
        </p:blipFill>
        <p:spPr bwMode="auto">
          <a:xfrm>
            <a:off x="1601824" y="2258666"/>
            <a:ext cx="1967136" cy="9367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opkins Van Mil">
            <a:extLst>
              <a:ext uri="{FF2B5EF4-FFF2-40B4-BE49-F238E27FC236}">
                <a16:creationId xmlns:a16="http://schemas.microsoft.com/office/drawing/2014/main" id="{82BE48C3-0326-6954-3C97-B32469371D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9737" y="4387247"/>
            <a:ext cx="953745" cy="9541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Become a Member - Sortition Foundation">
            <a:extLst>
              <a:ext uri="{FF2B5EF4-FFF2-40B4-BE49-F238E27FC236}">
                <a16:creationId xmlns:a16="http://schemas.microsoft.com/office/drawing/2014/main" id="{B7800480-C553-7AD7-0287-F89CDAD1E2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8162" y="4465874"/>
            <a:ext cx="2257627" cy="8063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ollege Spotlight – the University of Edinburgh | College Expert">
            <a:extLst>
              <a:ext uri="{FF2B5EF4-FFF2-40B4-BE49-F238E27FC236}">
                <a16:creationId xmlns:a16="http://schemas.microsoft.com/office/drawing/2014/main" id="{041EE41E-4E4E-8997-B14F-63080415906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603" t="-5071" r="10358" b="4975"/>
          <a:stretch>
            <a:fillRect/>
          </a:stretch>
        </p:blipFill>
        <p:spPr bwMode="auto">
          <a:xfrm>
            <a:off x="3890932" y="2981120"/>
            <a:ext cx="2532185" cy="806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randing | University of Strathclyde">
            <a:extLst>
              <a:ext uri="{FF2B5EF4-FFF2-40B4-BE49-F238E27FC236}">
                <a16:creationId xmlns:a16="http://schemas.microsoft.com/office/drawing/2014/main" id="{501D4F81-BA31-18A7-52FE-3DF4D789DD9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103" t="22307" r="8667" b="22308"/>
          <a:stretch>
            <a:fillRect/>
          </a:stretch>
        </p:blipFill>
        <p:spPr bwMode="auto">
          <a:xfrm>
            <a:off x="4151147" y="2185416"/>
            <a:ext cx="2090557" cy="712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3734D96-8F8D-D75A-7CEA-C6D976A1C974}"/>
              </a:ext>
            </a:extLst>
          </p:cNvPr>
          <p:cNvSpPr txBox="1"/>
          <p:nvPr/>
        </p:nvSpPr>
        <p:spPr>
          <a:xfrm>
            <a:off x="2536593" y="4741642"/>
            <a:ext cx="3263152" cy="369332"/>
          </a:xfrm>
          <a:prstGeom prst="rect">
            <a:avLst/>
          </a:prstGeom>
          <a:noFill/>
        </p:spPr>
        <p:txBody>
          <a:bodyPr wrap="square">
            <a:spAutoFit/>
          </a:bodyPr>
          <a:lstStyle/>
          <a:p>
            <a:pPr marL="0" indent="0">
              <a:buNone/>
            </a:pPr>
            <a:r>
              <a:rPr lang="en-GB" sz="1800" dirty="0"/>
              <a:t>Juror recruitment and support:  </a:t>
            </a:r>
          </a:p>
        </p:txBody>
      </p:sp>
      <p:pic>
        <p:nvPicPr>
          <p:cNvPr id="35" name="Picture 34">
            <a:extLst>
              <a:ext uri="{FF2B5EF4-FFF2-40B4-BE49-F238E27FC236}">
                <a16:creationId xmlns:a16="http://schemas.microsoft.com/office/drawing/2014/main" id="{A7ED4998-8805-92AB-2149-6AFA5E6C1883}"/>
              </a:ext>
            </a:extLst>
          </p:cNvPr>
          <p:cNvPicPr>
            <a:picLocks noChangeAspect="1"/>
          </p:cNvPicPr>
          <p:nvPr/>
        </p:nvPicPr>
        <p:blipFill>
          <a:blip r:embed="rId16">
            <a:extLst>
              <a:ext uri="{28A0092B-C50C-407E-A947-70E740481C1C}">
                <a14:useLocalDpi xmlns:a14="http://schemas.microsoft.com/office/drawing/2010/main" val="0"/>
              </a:ext>
            </a:extLst>
          </a:blip>
          <a:srcRect l="-1" t="-1241" r="-7056" b="-2744"/>
          <a:stretch>
            <a:fillRect/>
          </a:stretch>
        </p:blipFill>
        <p:spPr>
          <a:xfrm>
            <a:off x="10438508" y="248046"/>
            <a:ext cx="1590924" cy="1545304"/>
          </a:xfrm>
          <a:prstGeom prst="rect">
            <a:avLst/>
          </a:prstGeom>
        </p:spPr>
      </p:pic>
      <p:sp>
        <p:nvSpPr>
          <p:cNvPr id="39" name="TextBox 38">
            <a:extLst>
              <a:ext uri="{FF2B5EF4-FFF2-40B4-BE49-F238E27FC236}">
                <a16:creationId xmlns:a16="http://schemas.microsoft.com/office/drawing/2014/main" id="{953CD853-716E-0252-99E8-C7B7B62A4864}"/>
              </a:ext>
            </a:extLst>
          </p:cNvPr>
          <p:cNvSpPr txBox="1"/>
          <p:nvPr/>
        </p:nvSpPr>
        <p:spPr>
          <a:xfrm>
            <a:off x="7557815" y="508570"/>
            <a:ext cx="2695916" cy="954107"/>
          </a:xfrm>
          <a:prstGeom prst="rect">
            <a:avLst/>
          </a:prstGeom>
          <a:noFill/>
        </p:spPr>
        <p:txBody>
          <a:bodyPr wrap="square">
            <a:spAutoFit/>
          </a:bodyPr>
          <a:lstStyle/>
          <a:p>
            <a:pPr marL="0" indent="0" algn="r">
              <a:buNone/>
            </a:pPr>
            <a:r>
              <a:rPr lang="en-GB" sz="1400" dirty="0"/>
              <a:t>Commissioned and funded by: Yorkshire and Humber Association of Directors of Public Health (Y&amp;H ADPH)</a:t>
            </a:r>
          </a:p>
        </p:txBody>
      </p:sp>
    </p:spTree>
    <p:extLst>
      <p:ext uri="{BB962C8B-B14F-4D97-AF65-F5344CB8AC3E}">
        <p14:creationId xmlns:p14="http://schemas.microsoft.com/office/powerpoint/2010/main" val="168147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87798A-B9DC-2003-3A21-41B9A9FA21B2}"/>
              </a:ext>
            </a:extLst>
          </p:cNvPr>
          <p:cNvSpPr>
            <a:spLocks noGrp="1"/>
          </p:cNvSpPr>
          <p:nvPr>
            <p:ph idx="1"/>
          </p:nvPr>
        </p:nvSpPr>
        <p:spPr>
          <a:xfrm>
            <a:off x="775446" y="1100419"/>
            <a:ext cx="6297706" cy="5334248"/>
          </a:xfrm>
        </p:spPr>
        <p:txBody>
          <a:bodyPr>
            <a:noAutofit/>
          </a:bodyPr>
          <a:lstStyle/>
          <a:p>
            <a:pPr marL="0" indent="0">
              <a:buNone/>
            </a:pPr>
            <a:r>
              <a:rPr lang="en-GB" sz="2400" b="1" dirty="0">
                <a:solidFill>
                  <a:srgbClr val="567D2D"/>
                </a:solidFill>
              </a:rPr>
              <a:t>Ruth</a:t>
            </a:r>
            <a:endParaRPr lang="en-GB" sz="2000" dirty="0">
              <a:solidFill>
                <a:srgbClr val="567D2D"/>
              </a:solidFill>
            </a:endParaRPr>
          </a:p>
          <a:p>
            <a:pPr marL="0" indent="0">
              <a:buNone/>
            </a:pPr>
            <a:endParaRPr lang="en-GB" sz="2000" dirty="0"/>
          </a:p>
          <a:p>
            <a:pPr marL="0" indent="0">
              <a:lnSpc>
                <a:spcPct val="100000"/>
              </a:lnSpc>
              <a:spcBef>
                <a:spcPts val="0"/>
              </a:spcBef>
              <a:spcAft>
                <a:spcPts val="1200"/>
              </a:spcAft>
              <a:buNone/>
            </a:pPr>
            <a:r>
              <a:rPr lang="en-GB" sz="2000" kern="100" dirty="0">
                <a:latin typeface="Aptos" panose="020B0004020202020204" pitchFamily="34" charset="0"/>
                <a:ea typeface="Aptos" panose="020B0004020202020204" pitchFamily="34" charset="0"/>
                <a:cs typeface="Times New Roman" panose="02020603050405020304" pitchFamily="18" charset="0"/>
              </a:rPr>
              <a:t>“I joined the Citizens Jury because I thought it was very an interesting area subject and I wanted to find out more about my community and the issues affecting it.”</a:t>
            </a:r>
            <a:endParaRPr lang="en-GB" sz="2000" dirty="0"/>
          </a:p>
          <a:p>
            <a:pPr marL="0" indent="0">
              <a:lnSpc>
                <a:spcPct val="100000"/>
              </a:lnSpc>
              <a:spcBef>
                <a:spcPts val="0"/>
              </a:spcBef>
              <a:spcAft>
                <a:spcPts val="1200"/>
              </a:spcAft>
              <a:buNone/>
            </a:pPr>
            <a:r>
              <a:rPr lang="en-GB" sz="2000" kern="100" dirty="0">
                <a:latin typeface="Aptos" panose="020B0004020202020204" pitchFamily="34" charset="0"/>
                <a:ea typeface="Aptos" panose="020B0004020202020204" pitchFamily="34" charset="0"/>
                <a:cs typeface="Times New Roman" panose="02020603050405020304" pitchFamily="18" charset="0"/>
              </a:rPr>
              <a:t>“I think one of the main things I learned was about the inequalities of health, particularly for areas that I live in in Doncaster, and how that affects life expectancy.”</a:t>
            </a:r>
            <a:endParaRPr lang="en-GB" sz="2000" dirty="0"/>
          </a:p>
          <a:p>
            <a:pPr marL="0" indent="0">
              <a:lnSpc>
                <a:spcPct val="100000"/>
              </a:lnSpc>
              <a:spcBef>
                <a:spcPts val="0"/>
              </a:spcBef>
              <a:spcAft>
                <a:spcPts val="1200"/>
              </a:spcAft>
              <a:buNone/>
            </a:pPr>
            <a:r>
              <a:rPr lang="en-GB" sz="2000" dirty="0"/>
              <a:t>“People do care about these issues and it really should be focused on a lot more. Whether it is legislation at a national level, or at a local level, things have to change for peoples’ health and wellbeing”</a:t>
            </a:r>
          </a:p>
          <a:p>
            <a:pPr marL="0" indent="0">
              <a:buNone/>
            </a:pPr>
            <a:endParaRPr lang="en-GB" sz="2000" dirty="0"/>
          </a:p>
        </p:txBody>
      </p:sp>
      <p:pic>
        <p:nvPicPr>
          <p:cNvPr id="6" name="Picture 5">
            <a:extLst>
              <a:ext uri="{FF2B5EF4-FFF2-40B4-BE49-F238E27FC236}">
                <a16:creationId xmlns:a16="http://schemas.microsoft.com/office/drawing/2014/main" id="{A3534064-FB4A-9281-5E75-BE1E071521ED}"/>
              </a:ext>
            </a:extLst>
          </p:cNvPr>
          <p:cNvPicPr>
            <a:picLocks noChangeAspect="1"/>
          </p:cNvPicPr>
          <p:nvPr/>
        </p:nvPicPr>
        <p:blipFill>
          <a:blip r:embed="rId2">
            <a:extLst>
              <a:ext uri="{28A0092B-C50C-407E-A947-70E740481C1C}">
                <a14:useLocalDpi xmlns:a14="http://schemas.microsoft.com/office/drawing/2010/main" val="0"/>
              </a:ext>
            </a:extLst>
          </a:blip>
          <a:srcRect t="15250" b="3685"/>
          <a:stretch>
            <a:fillRect/>
          </a:stretch>
        </p:blipFill>
        <p:spPr>
          <a:xfrm>
            <a:off x="8162659" y="1930400"/>
            <a:ext cx="3073767" cy="3420533"/>
          </a:xfrm>
          <a:prstGeom prst="rect">
            <a:avLst/>
          </a:prstGeom>
        </p:spPr>
      </p:pic>
    </p:spTree>
    <p:extLst>
      <p:ext uri="{BB962C8B-B14F-4D97-AF65-F5344CB8AC3E}">
        <p14:creationId xmlns:p14="http://schemas.microsoft.com/office/powerpoint/2010/main" val="396895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C8C8B-65AC-88A5-5339-F571E1F794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46E41-AB58-6DBA-22D9-3D9D5C85BB9D}"/>
              </a:ext>
            </a:extLst>
          </p:cNvPr>
          <p:cNvSpPr>
            <a:spLocks noGrp="1"/>
          </p:cNvSpPr>
          <p:nvPr>
            <p:ph idx="1"/>
          </p:nvPr>
        </p:nvSpPr>
        <p:spPr>
          <a:xfrm>
            <a:off x="775446" y="1100419"/>
            <a:ext cx="6297706" cy="541923"/>
          </a:xfrm>
        </p:spPr>
        <p:txBody>
          <a:bodyPr>
            <a:normAutofit/>
          </a:bodyPr>
          <a:lstStyle/>
          <a:p>
            <a:pPr marL="0" indent="0">
              <a:buNone/>
            </a:pPr>
            <a:r>
              <a:rPr lang="en-GB" sz="2400" b="1" dirty="0">
                <a:solidFill>
                  <a:srgbClr val="567D2D"/>
                </a:solidFill>
              </a:rPr>
              <a:t>Olivia</a:t>
            </a:r>
            <a:endParaRPr lang="en-GB" sz="2000" dirty="0">
              <a:solidFill>
                <a:srgbClr val="567D2D"/>
              </a:solidFill>
            </a:endParaRPr>
          </a:p>
        </p:txBody>
      </p:sp>
      <p:sp>
        <p:nvSpPr>
          <p:cNvPr id="5" name="TextBox 4">
            <a:extLst>
              <a:ext uri="{FF2B5EF4-FFF2-40B4-BE49-F238E27FC236}">
                <a16:creationId xmlns:a16="http://schemas.microsoft.com/office/drawing/2014/main" id="{DCB315A7-1803-F3E3-77A4-832D00E8D5E7}"/>
              </a:ext>
            </a:extLst>
          </p:cNvPr>
          <p:cNvSpPr txBox="1"/>
          <p:nvPr/>
        </p:nvSpPr>
        <p:spPr>
          <a:xfrm>
            <a:off x="775446" y="1928261"/>
            <a:ext cx="6895354" cy="4242380"/>
          </a:xfrm>
          <a:prstGeom prst="rect">
            <a:avLst/>
          </a:prstGeom>
          <a:noFill/>
        </p:spPr>
        <p:txBody>
          <a:bodyPr wrap="square">
            <a:spAutoFit/>
          </a:bodyPr>
          <a:lstStyle/>
          <a:p>
            <a:pPr lvl="0">
              <a:spcAft>
                <a:spcPts val="12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 joined the Citizens’ Jury because I’m </a:t>
            </a:r>
            <a:r>
              <a:rPr lang="en-GB" sz="2000" kern="100" dirty="0">
                <a:latin typeface="Aptos" panose="020B0004020202020204" pitchFamily="34" charset="0"/>
                <a:ea typeface="Aptos" panose="020B0004020202020204" pitchFamily="34" charset="0"/>
                <a:cs typeface="Times New Roman" panose="02020603050405020304" pitchFamily="18" charset="0"/>
              </a:rPr>
              <a:t>p</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assionate about seeing change in local community and nationally as well”</a:t>
            </a:r>
          </a:p>
          <a:p>
            <a:pPr>
              <a:spcAft>
                <a:spcPts val="1200"/>
              </a:spcAft>
              <a:buNone/>
            </a:pPr>
            <a:r>
              <a:rPr lang="en-GB" sz="2000" kern="100" dirty="0">
                <a:latin typeface="Aptos" panose="020B0004020202020204" pitchFamily="34" charset="0"/>
                <a:ea typeface="Aptos" panose="020B0004020202020204" pitchFamily="34" charset="0"/>
                <a:cs typeface="Times New Roman" panose="02020603050405020304" pitchFamily="18" charset="0"/>
              </a:rPr>
              <a:t>“I've learned about different people's perspectives and experiences in Wakefield, as well as what goes into policy making and all of the hard work that it actually takes to make policies a reality.”</a:t>
            </a:r>
          </a:p>
          <a:p>
            <a:pPr>
              <a:spcAft>
                <a:spcPts val="1200"/>
              </a:spcAft>
            </a:pPr>
            <a:r>
              <a:rPr lang="en-GB" sz="2000" kern="100" dirty="0">
                <a:latin typeface="Aptos" panose="020B0004020202020204" pitchFamily="34" charset="0"/>
                <a:ea typeface="Aptos" panose="020B0004020202020204" pitchFamily="34" charset="0"/>
                <a:cs typeface="Times New Roman" panose="02020603050405020304" pitchFamily="18" charset="0"/>
              </a:rPr>
              <a:t>“I would like decision makers to hear about how interconnected all of these issues are, and I think also, for me, it's mainly about the unhealthy foods and the ingredients that go into them and making uncommon knowledge more common.”</a:t>
            </a:r>
          </a:p>
          <a:p>
            <a:pPr lvl="0">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7B70026-A079-F8BE-F61E-433C44DF323E}"/>
              </a:ext>
            </a:extLst>
          </p:cNvPr>
          <p:cNvPicPr>
            <a:picLocks noChangeAspect="1"/>
          </p:cNvPicPr>
          <p:nvPr/>
        </p:nvPicPr>
        <p:blipFill>
          <a:blip r:embed="rId2">
            <a:extLst>
              <a:ext uri="{28A0092B-C50C-407E-A947-70E740481C1C}">
                <a14:useLocalDpi xmlns:a14="http://schemas.microsoft.com/office/drawing/2010/main" val="0"/>
              </a:ext>
            </a:extLst>
          </a:blip>
          <a:srcRect t="13763" b="3362"/>
          <a:stretch>
            <a:fillRect/>
          </a:stretch>
        </p:blipFill>
        <p:spPr>
          <a:xfrm>
            <a:off x="8578119" y="1482653"/>
            <a:ext cx="2838435" cy="4173081"/>
          </a:xfrm>
          <a:prstGeom prst="rect">
            <a:avLst/>
          </a:prstGeom>
        </p:spPr>
      </p:pic>
    </p:spTree>
    <p:extLst>
      <p:ext uri="{BB962C8B-B14F-4D97-AF65-F5344CB8AC3E}">
        <p14:creationId xmlns:p14="http://schemas.microsoft.com/office/powerpoint/2010/main" val="72793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ED37-3C26-9D35-2654-F94E95E7C1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9643C-AC31-F62B-0DB0-26220D208F86}"/>
              </a:ext>
            </a:extLst>
          </p:cNvPr>
          <p:cNvSpPr>
            <a:spLocks noGrp="1"/>
          </p:cNvSpPr>
          <p:nvPr>
            <p:ph idx="1"/>
          </p:nvPr>
        </p:nvSpPr>
        <p:spPr>
          <a:xfrm>
            <a:off x="775446" y="1100419"/>
            <a:ext cx="6297706" cy="542114"/>
          </a:xfrm>
        </p:spPr>
        <p:txBody>
          <a:bodyPr>
            <a:normAutofit/>
          </a:bodyPr>
          <a:lstStyle/>
          <a:p>
            <a:pPr marL="0" indent="0">
              <a:lnSpc>
                <a:spcPct val="100000"/>
              </a:lnSpc>
              <a:buNone/>
            </a:pPr>
            <a:r>
              <a:rPr lang="en-GB" sz="2400" b="1" dirty="0">
                <a:solidFill>
                  <a:srgbClr val="567D2D"/>
                </a:solidFill>
              </a:rPr>
              <a:t>Nicole</a:t>
            </a:r>
            <a:endParaRPr lang="en-GB" sz="2000" dirty="0">
              <a:solidFill>
                <a:srgbClr val="567D2D"/>
              </a:solidFill>
            </a:endParaRPr>
          </a:p>
          <a:p>
            <a:pPr marL="0" indent="0">
              <a:lnSpc>
                <a:spcPct val="100000"/>
              </a:lnSpc>
              <a:buNone/>
            </a:pPr>
            <a:endParaRPr lang="en-GB" sz="2000" dirty="0"/>
          </a:p>
        </p:txBody>
      </p:sp>
      <p:pic>
        <p:nvPicPr>
          <p:cNvPr id="11" name="Picture 10">
            <a:extLst>
              <a:ext uri="{FF2B5EF4-FFF2-40B4-BE49-F238E27FC236}">
                <a16:creationId xmlns:a16="http://schemas.microsoft.com/office/drawing/2014/main" id="{63BA2361-E481-ECE5-323E-D67FFF3F3948}"/>
              </a:ext>
            </a:extLst>
          </p:cNvPr>
          <p:cNvPicPr>
            <a:picLocks noChangeAspect="1"/>
          </p:cNvPicPr>
          <p:nvPr/>
        </p:nvPicPr>
        <p:blipFill>
          <a:blip r:embed="rId2">
            <a:extLst>
              <a:ext uri="{28A0092B-C50C-407E-A947-70E740481C1C}">
                <a14:useLocalDpi xmlns:a14="http://schemas.microsoft.com/office/drawing/2010/main" val="0"/>
              </a:ext>
            </a:extLst>
          </a:blip>
          <a:srcRect t="6074" b="5306"/>
          <a:stretch>
            <a:fillRect/>
          </a:stretch>
        </p:blipFill>
        <p:spPr>
          <a:xfrm>
            <a:off x="8339485" y="1882854"/>
            <a:ext cx="3403961" cy="4195436"/>
          </a:xfrm>
          <a:prstGeom prst="rect">
            <a:avLst/>
          </a:prstGeom>
        </p:spPr>
      </p:pic>
      <p:sp>
        <p:nvSpPr>
          <p:cNvPr id="13" name="TextBox 12">
            <a:extLst>
              <a:ext uri="{FF2B5EF4-FFF2-40B4-BE49-F238E27FC236}">
                <a16:creationId xmlns:a16="http://schemas.microsoft.com/office/drawing/2014/main" id="{19A22D3D-79A5-2D15-0239-EB4C4BC09AE3}"/>
              </a:ext>
            </a:extLst>
          </p:cNvPr>
          <p:cNvSpPr txBox="1"/>
          <p:nvPr/>
        </p:nvSpPr>
        <p:spPr>
          <a:xfrm>
            <a:off x="775446" y="1882854"/>
            <a:ext cx="6946154" cy="4478149"/>
          </a:xfrm>
          <a:prstGeom prst="rect">
            <a:avLst/>
          </a:prstGeom>
          <a:noFill/>
        </p:spPr>
        <p:txBody>
          <a:bodyPr wrap="square">
            <a:spAutoFit/>
          </a:bodyPr>
          <a:lstStyle/>
          <a:p>
            <a:pPr>
              <a:spcAft>
                <a:spcPts val="1200"/>
              </a:spcAft>
            </a:pPr>
            <a:r>
              <a:rPr lang="en-GB" sz="1700" kern="100" dirty="0">
                <a:latin typeface="Aptos" panose="020B0004020202020204" pitchFamily="34" charset="0"/>
                <a:ea typeface="Aptos" panose="020B0004020202020204" pitchFamily="34" charset="0"/>
                <a:cs typeface="Times New Roman" panose="02020603050405020304" pitchFamily="18" charset="0"/>
              </a:rPr>
              <a:t>“I joined the Citizens Jury because I wanted to get out of my comfort zone and participate in helping the community in whatever way I can, especially since I am part of the youth of the society, so I do want to contribute.”</a:t>
            </a:r>
          </a:p>
          <a:p>
            <a:pPr>
              <a:spcAft>
                <a:spcPts val="1200"/>
              </a:spcAft>
            </a:pPr>
            <a:r>
              <a:rPr lang="en-GB" sz="1700" kern="100" dirty="0">
                <a:latin typeface="Aptos" panose="020B0004020202020204" pitchFamily="34" charset="0"/>
                <a:ea typeface="Aptos" panose="020B0004020202020204" pitchFamily="34" charset="0"/>
                <a:cs typeface="Times New Roman" panose="02020603050405020304" pitchFamily="18" charset="0"/>
              </a:rPr>
              <a:t>“What I've learned is that alcohol, tobacco and unhealthy foods do have a major impact on our society's health issues and we need to tackle that.”</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200"/>
              </a:spcAft>
              <a:buNone/>
            </a:pPr>
            <a:r>
              <a:rPr lang="en-GB" sz="1700" kern="100" dirty="0">
                <a:effectLst/>
                <a:latin typeface="Aptos" panose="020B0004020202020204" pitchFamily="34" charset="0"/>
                <a:ea typeface="Aptos" panose="020B0004020202020204" pitchFamily="34" charset="0"/>
                <a:cs typeface="Times New Roman" panose="02020603050405020304" pitchFamily="18" charset="0"/>
              </a:rPr>
              <a:t>“What I would like for decision makers to hear is that things like advertising of products on social media of products like alcohol, unhealthy food and vaping, particularly for the young people of our society, I think that needs to be reduced.</a:t>
            </a:r>
          </a:p>
          <a:p>
            <a:pPr>
              <a:spcAft>
                <a:spcPts val="1200"/>
              </a:spcAft>
              <a:buNone/>
            </a:pPr>
            <a:r>
              <a:rPr lang="en-GB" sz="1700" kern="100" dirty="0">
                <a:effectLst/>
                <a:latin typeface="Aptos" panose="020B0004020202020204" pitchFamily="34" charset="0"/>
                <a:ea typeface="Aptos" panose="020B0004020202020204" pitchFamily="34" charset="0"/>
                <a:cs typeface="Times New Roman" panose="02020603050405020304" pitchFamily="18" charset="0"/>
              </a:rPr>
              <a:t>Also, the accessibility of alcohol and vapes all around. There are so many local corner shops that you can easily go to that just have these products available and I feel that this is contributing to a decline in society’s health and I feel like we should be able to implement policies to reduce that.” </a:t>
            </a:r>
          </a:p>
        </p:txBody>
      </p:sp>
    </p:spTree>
    <p:extLst>
      <p:ext uri="{BB962C8B-B14F-4D97-AF65-F5344CB8AC3E}">
        <p14:creationId xmlns:p14="http://schemas.microsoft.com/office/powerpoint/2010/main" val="182757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45D7-A530-02D2-B868-A2A652FC9E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36C68-36E3-F870-6FB5-6E0B5E153B9B}"/>
              </a:ext>
            </a:extLst>
          </p:cNvPr>
          <p:cNvSpPr>
            <a:spLocks noGrp="1"/>
          </p:cNvSpPr>
          <p:nvPr>
            <p:ph idx="1"/>
          </p:nvPr>
        </p:nvSpPr>
        <p:spPr>
          <a:xfrm>
            <a:off x="775445" y="1100419"/>
            <a:ext cx="6167221" cy="3192057"/>
          </a:xfrm>
        </p:spPr>
        <p:txBody>
          <a:bodyPr>
            <a:noAutofit/>
          </a:bodyPr>
          <a:lstStyle/>
          <a:p>
            <a:pPr marL="0" indent="0">
              <a:buNone/>
            </a:pPr>
            <a:r>
              <a:rPr lang="en-GB" sz="2400" b="1" dirty="0">
                <a:solidFill>
                  <a:srgbClr val="567D2D"/>
                </a:solidFill>
              </a:rPr>
              <a:t>Jodie &amp; Angela </a:t>
            </a:r>
            <a:endParaRPr lang="en-GB" sz="2400" dirty="0">
              <a:solidFill>
                <a:srgbClr val="567D2D"/>
              </a:solidFill>
            </a:endParaRPr>
          </a:p>
          <a:p>
            <a:pPr marL="0" indent="0">
              <a:lnSpc>
                <a:spcPct val="100000"/>
              </a:lnSpc>
              <a:spcBef>
                <a:spcPts val="0"/>
              </a:spcBef>
              <a:spcAft>
                <a:spcPts val="1200"/>
              </a:spcAft>
              <a:buNone/>
            </a:pPr>
            <a:endParaRPr lang="en-GB" sz="1600" dirty="0"/>
          </a:p>
          <a:p>
            <a:pPr marL="0" indent="0">
              <a:lnSpc>
                <a:spcPct val="100000"/>
              </a:lnSpc>
              <a:spcBef>
                <a:spcPts val="0"/>
              </a:spcBef>
              <a:spcAft>
                <a:spcPts val="1200"/>
              </a:spcAft>
              <a:buNone/>
            </a:pPr>
            <a:r>
              <a:rPr lang="en-GB" sz="2000" dirty="0"/>
              <a:t>“The experience has broadened my horizon.”</a:t>
            </a:r>
          </a:p>
          <a:p>
            <a:pPr marL="0" indent="0">
              <a:lnSpc>
                <a:spcPct val="100000"/>
              </a:lnSpc>
              <a:spcBef>
                <a:spcPts val="0"/>
              </a:spcBef>
              <a:spcAft>
                <a:spcPts val="1200"/>
              </a:spcAft>
              <a:buNone/>
            </a:pPr>
            <a:r>
              <a:rPr lang="en-GB" sz="2000" dirty="0"/>
              <a:t>“I have learnt that people do like to get involved and be part of a positive change in their society.”</a:t>
            </a:r>
          </a:p>
          <a:p>
            <a:pPr marL="0" indent="0">
              <a:lnSpc>
                <a:spcPct val="100000"/>
              </a:lnSpc>
              <a:spcBef>
                <a:spcPts val="0"/>
              </a:spcBef>
              <a:spcAft>
                <a:spcPts val="1200"/>
              </a:spcAft>
              <a:buNone/>
            </a:pPr>
            <a:r>
              <a:rPr lang="en-GB" sz="2000" dirty="0"/>
              <a:t>“I think it’s popular opinion [among jurors] that we should stop companies from being able to lobby and to decide on policies” </a:t>
            </a:r>
          </a:p>
          <a:p>
            <a:pPr marL="0" indent="0">
              <a:lnSpc>
                <a:spcPct val="100000"/>
              </a:lnSpc>
              <a:spcBef>
                <a:spcPts val="0"/>
              </a:spcBef>
              <a:spcAft>
                <a:spcPts val="1200"/>
              </a:spcAft>
              <a:buNone/>
            </a:pPr>
            <a:r>
              <a:rPr lang="en-GB" sz="2000" b="1" dirty="0"/>
              <a:t>Jodie</a:t>
            </a:r>
          </a:p>
          <a:p>
            <a:pPr marL="0" indent="0">
              <a:buNone/>
            </a:pPr>
            <a:endParaRPr lang="en-GB" sz="2000" dirty="0"/>
          </a:p>
        </p:txBody>
      </p:sp>
      <p:pic>
        <p:nvPicPr>
          <p:cNvPr id="5" name="Picture 4">
            <a:extLst>
              <a:ext uri="{FF2B5EF4-FFF2-40B4-BE49-F238E27FC236}">
                <a16:creationId xmlns:a16="http://schemas.microsoft.com/office/drawing/2014/main" id="{7C564FF4-FAE9-C18E-89BE-9C6673E807E7}"/>
              </a:ext>
            </a:extLst>
          </p:cNvPr>
          <p:cNvPicPr>
            <a:picLocks noChangeAspect="1"/>
          </p:cNvPicPr>
          <p:nvPr/>
        </p:nvPicPr>
        <p:blipFill>
          <a:blip r:embed="rId2">
            <a:extLst>
              <a:ext uri="{28A0092B-C50C-407E-A947-70E740481C1C}">
                <a14:useLocalDpi xmlns:a14="http://schemas.microsoft.com/office/drawing/2010/main" val="0"/>
              </a:ext>
            </a:extLst>
          </a:blip>
          <a:srcRect t="16046" b="16046"/>
          <a:stretch>
            <a:fillRect/>
          </a:stretch>
        </p:blipFill>
        <p:spPr>
          <a:xfrm>
            <a:off x="7518626" y="1100418"/>
            <a:ext cx="3525396" cy="3192057"/>
          </a:xfrm>
          <a:prstGeom prst="rect">
            <a:avLst/>
          </a:prstGeom>
        </p:spPr>
      </p:pic>
      <p:sp>
        <p:nvSpPr>
          <p:cNvPr id="7" name="TextBox 6">
            <a:extLst>
              <a:ext uri="{FF2B5EF4-FFF2-40B4-BE49-F238E27FC236}">
                <a16:creationId xmlns:a16="http://schemas.microsoft.com/office/drawing/2014/main" id="{57F03438-2C92-F710-1157-5C3A6DF65280}"/>
              </a:ext>
            </a:extLst>
          </p:cNvPr>
          <p:cNvSpPr txBox="1"/>
          <p:nvPr/>
        </p:nvSpPr>
        <p:spPr>
          <a:xfrm>
            <a:off x="775445" y="4665009"/>
            <a:ext cx="10641110" cy="1631216"/>
          </a:xfrm>
          <a:prstGeom prst="rect">
            <a:avLst/>
          </a:prstGeom>
          <a:noFill/>
        </p:spPr>
        <p:txBody>
          <a:bodyPr wrap="square">
            <a:spAutoFit/>
          </a:bodyPr>
          <a:lstStyle/>
          <a:p>
            <a:pPr marL="0" indent="0">
              <a:spcAft>
                <a:spcPts val="1200"/>
              </a:spcAft>
              <a:buNone/>
            </a:pPr>
            <a:r>
              <a:rPr lang="en-GB" sz="2000" dirty="0"/>
              <a:t>“Taking part means I hopefully get to help change things in the future and give people a view from the people that these changes culturally affect.”</a:t>
            </a:r>
          </a:p>
          <a:p>
            <a:pPr marL="0" indent="0">
              <a:spcAft>
                <a:spcPts val="1200"/>
              </a:spcAft>
              <a:buNone/>
            </a:pPr>
            <a:r>
              <a:rPr lang="en-GB" sz="2000" dirty="0"/>
              <a:t>“I have learnt that industries have too much input into policy decisions.”</a:t>
            </a:r>
          </a:p>
          <a:p>
            <a:pPr marL="0" indent="0">
              <a:spcAft>
                <a:spcPts val="1200"/>
              </a:spcAft>
              <a:buNone/>
            </a:pPr>
            <a:r>
              <a:rPr lang="en-GB" sz="2000" b="1" dirty="0"/>
              <a:t>Angela</a:t>
            </a:r>
          </a:p>
        </p:txBody>
      </p:sp>
    </p:spTree>
    <p:extLst>
      <p:ext uri="{BB962C8B-B14F-4D97-AF65-F5344CB8AC3E}">
        <p14:creationId xmlns:p14="http://schemas.microsoft.com/office/powerpoint/2010/main" val="46132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4CE798-BE69-33F6-D481-2461FFB7E9C1}"/>
              </a:ext>
            </a:extLst>
          </p:cNvPr>
          <p:cNvSpPr txBox="1">
            <a:spLocks/>
          </p:cNvSpPr>
          <p:nvPr/>
        </p:nvSpPr>
        <p:spPr>
          <a:xfrm>
            <a:off x="775446" y="1100419"/>
            <a:ext cx="5997888" cy="4453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567D2D"/>
                </a:solidFill>
              </a:rPr>
              <a:t>Aneeka</a:t>
            </a:r>
          </a:p>
          <a:p>
            <a:pPr marL="0" indent="0">
              <a:buFont typeface="Arial" panose="020B0604020202020204" pitchFamily="34" charset="0"/>
              <a:buNone/>
            </a:pPr>
            <a:endParaRPr lang="en-GB" sz="2400" dirty="0">
              <a:solidFill>
                <a:srgbClr val="567D2D"/>
              </a:solidFill>
            </a:endParaRPr>
          </a:p>
          <a:p>
            <a:pPr marL="0" indent="0">
              <a:lnSpc>
                <a:spcPct val="100000"/>
              </a:lnSpc>
              <a:spcBef>
                <a:spcPts val="0"/>
              </a:spcBef>
              <a:spcAft>
                <a:spcPts val="1200"/>
              </a:spcAft>
              <a:buNone/>
            </a:pPr>
            <a:r>
              <a:rPr lang="en-GB" sz="2000" dirty="0"/>
              <a:t>“I wanted to take a more active role as a citizen and do something out of my comfort zone and do something to help my local area.”</a:t>
            </a:r>
          </a:p>
          <a:p>
            <a:pPr marL="0" indent="0">
              <a:lnSpc>
                <a:spcPct val="100000"/>
              </a:lnSpc>
              <a:spcBef>
                <a:spcPts val="0"/>
              </a:spcBef>
              <a:spcAft>
                <a:spcPts val="1200"/>
              </a:spcAft>
              <a:buNone/>
            </a:pPr>
            <a:r>
              <a:rPr lang="en-GB" sz="2000" dirty="0"/>
              <a:t>“I've learnt more about what my community values and how we collectively want and hope for a healthier future and better health for ourselves and future generations.” </a:t>
            </a:r>
          </a:p>
          <a:p>
            <a:pPr marL="0" indent="0">
              <a:lnSpc>
                <a:spcPct val="100000"/>
              </a:lnSpc>
              <a:spcBef>
                <a:spcPts val="0"/>
              </a:spcBef>
              <a:spcAft>
                <a:spcPts val="1200"/>
              </a:spcAft>
              <a:buNone/>
            </a:pPr>
            <a:r>
              <a:rPr lang="en-GB" sz="2000" dirty="0"/>
              <a:t>“I'd like decision makers to know that we intrinsically want deeper change, especially with the rise of alcohol, smoking to vaping and obesity related to unhealthy foods.” </a:t>
            </a:r>
          </a:p>
          <a:p>
            <a:pPr marL="0" indent="0">
              <a:buFont typeface="Arial" panose="020B0604020202020204" pitchFamily="34" charset="0"/>
              <a:buNone/>
            </a:pPr>
            <a:endParaRPr lang="en-GB" sz="2000" dirty="0"/>
          </a:p>
        </p:txBody>
      </p:sp>
      <p:pic>
        <p:nvPicPr>
          <p:cNvPr id="6" name="Picture 5">
            <a:extLst>
              <a:ext uri="{FF2B5EF4-FFF2-40B4-BE49-F238E27FC236}">
                <a16:creationId xmlns:a16="http://schemas.microsoft.com/office/drawing/2014/main" id="{50251E61-F0A3-DE06-F0F4-13F58831A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854200"/>
            <a:ext cx="4572448" cy="3429000"/>
          </a:xfrm>
          <a:prstGeom prst="rect">
            <a:avLst/>
          </a:prstGeom>
        </p:spPr>
      </p:pic>
    </p:spTree>
    <p:extLst>
      <p:ext uri="{BB962C8B-B14F-4D97-AF65-F5344CB8AC3E}">
        <p14:creationId xmlns:p14="http://schemas.microsoft.com/office/powerpoint/2010/main" val="36468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1D1365-5A2B-1D80-BC78-2C97F3DAC275}"/>
              </a:ext>
            </a:extLst>
          </p:cNvPr>
          <p:cNvSpPr txBox="1">
            <a:spLocks/>
          </p:cNvSpPr>
          <p:nvPr/>
        </p:nvSpPr>
        <p:spPr>
          <a:xfrm>
            <a:off x="775446" y="1100419"/>
            <a:ext cx="5997888" cy="3454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567D2D"/>
                </a:solidFill>
              </a:rPr>
              <a:t>Mariam</a:t>
            </a:r>
          </a:p>
          <a:p>
            <a:pPr marL="0" indent="0">
              <a:buFont typeface="Arial" panose="020B0604020202020204" pitchFamily="34" charset="0"/>
              <a:buNone/>
            </a:pPr>
            <a:endParaRPr lang="en-GB" sz="2400" dirty="0">
              <a:solidFill>
                <a:srgbClr val="567D2D"/>
              </a:solidFill>
            </a:endParaRPr>
          </a:p>
          <a:p>
            <a:pPr marL="0" indent="0">
              <a:lnSpc>
                <a:spcPct val="100000"/>
              </a:lnSpc>
              <a:spcBef>
                <a:spcPts val="0"/>
              </a:spcBef>
              <a:buNone/>
            </a:pPr>
            <a:r>
              <a:rPr lang="en-GB" sz="2000" dirty="0"/>
              <a:t>“I found the experience really interesting and enriching. It was really positive to see how invested the powers that be are in the perspectives and ideas of the public. We were well looked after and I felt that everyone was listened to and encouraged to contribute. I would recommend this experience to anyone who is offered it as it has certainly given me a more nuanced understanding of the different factors at play.”</a:t>
            </a:r>
          </a:p>
        </p:txBody>
      </p:sp>
      <p:pic>
        <p:nvPicPr>
          <p:cNvPr id="6" name="Picture 5">
            <a:extLst>
              <a:ext uri="{FF2B5EF4-FFF2-40B4-BE49-F238E27FC236}">
                <a16:creationId xmlns:a16="http://schemas.microsoft.com/office/drawing/2014/main" id="{05EFB631-7251-CF4A-3463-184870A7C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067" y="1835150"/>
            <a:ext cx="4250266" cy="3187700"/>
          </a:xfrm>
          <a:prstGeom prst="rect">
            <a:avLst/>
          </a:prstGeom>
        </p:spPr>
      </p:pic>
    </p:spTree>
    <p:extLst>
      <p:ext uri="{BB962C8B-B14F-4D97-AF65-F5344CB8AC3E}">
        <p14:creationId xmlns:p14="http://schemas.microsoft.com/office/powerpoint/2010/main" val="328680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56CD-13C3-0FD9-04FF-F68311DC6F36}"/>
              </a:ext>
            </a:extLst>
          </p:cNvPr>
          <p:cNvSpPr>
            <a:spLocks noGrp="1"/>
          </p:cNvSpPr>
          <p:nvPr>
            <p:ph type="title"/>
          </p:nvPr>
        </p:nvSpPr>
        <p:spPr/>
        <p:txBody>
          <a:bodyPr/>
          <a:lstStyle/>
          <a:p>
            <a:r>
              <a:rPr lang="en-GB" dirty="0">
                <a:solidFill>
                  <a:srgbClr val="567D2D"/>
                </a:solidFill>
              </a:rPr>
              <a:t>Juror’s collective reflections on the process</a:t>
            </a:r>
          </a:p>
        </p:txBody>
      </p:sp>
      <p:sp>
        <p:nvSpPr>
          <p:cNvPr id="5" name="TextBox 4">
            <a:extLst>
              <a:ext uri="{FF2B5EF4-FFF2-40B4-BE49-F238E27FC236}">
                <a16:creationId xmlns:a16="http://schemas.microsoft.com/office/drawing/2014/main" id="{A2091B83-2044-2C0F-2EDB-951B60F7E51F}"/>
              </a:ext>
            </a:extLst>
          </p:cNvPr>
          <p:cNvSpPr txBox="1"/>
          <p:nvPr/>
        </p:nvSpPr>
        <p:spPr>
          <a:xfrm>
            <a:off x="838199" y="1605932"/>
            <a:ext cx="4944534" cy="713722"/>
          </a:xfrm>
          <a:prstGeom prst="rect">
            <a:avLst/>
          </a:prstGeom>
          <a:noFill/>
        </p:spPr>
        <p:txBody>
          <a:bodyPr wrap="square">
            <a:spAutoFit/>
          </a:bodyPr>
          <a:lstStyle/>
          <a:p>
            <a:pPr>
              <a:lnSpc>
                <a:spcPct val="115000"/>
              </a:lnSpc>
              <a:spcAft>
                <a:spcPts val="800"/>
              </a:spcAft>
              <a:buNone/>
            </a:pPr>
            <a:r>
              <a:rPr lang="en-GB" kern="100" dirty="0">
                <a:effectLst/>
                <a:latin typeface="Aptos" panose="020B0004020202020204" pitchFamily="34" charset="0"/>
                <a:ea typeface="Aptos" panose="020B0004020202020204" pitchFamily="34" charset="0"/>
                <a:cs typeface="Aptos" panose="020B0004020202020204" pitchFamily="34" charset="0"/>
              </a:rPr>
              <a:t>After each workshop, jurors were invited to reflect on the process: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6EE9FF-2C84-1111-DF7A-232E14AD49A8}"/>
              </a:ext>
            </a:extLst>
          </p:cNvPr>
          <p:cNvSpPr txBox="1"/>
          <p:nvPr/>
        </p:nvSpPr>
        <p:spPr>
          <a:xfrm>
            <a:off x="838199" y="2693011"/>
            <a:ext cx="4944534" cy="3690672"/>
          </a:xfrm>
          <a:prstGeom prst="roundRect">
            <a:avLst>
              <a:gd name="adj" fmla="val 6814"/>
            </a:avLst>
          </a:prstGeom>
          <a:solidFill>
            <a:srgbClr val="DCEEDC"/>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15000"/>
              </a:lnSpc>
              <a:spcAft>
                <a:spcPts val="600"/>
              </a:spcAft>
            </a:pPr>
            <a:r>
              <a:rPr lang="en-GB" sz="1600" b="1" kern="100" dirty="0">
                <a:effectLst/>
                <a:latin typeface="Aptos" panose="020B0004020202020204" pitchFamily="34" charset="0"/>
                <a:ea typeface="Aptos" panose="020B0004020202020204" pitchFamily="34" charset="0"/>
                <a:cs typeface="Aptos" panose="020B0004020202020204" pitchFamily="34" charset="0"/>
              </a:rPr>
              <a:t>Jurors felt they learnt:</a:t>
            </a:r>
          </a:p>
          <a:p>
            <a:pPr marL="285750" lvl="0" indent="-285750">
              <a:lnSpc>
                <a:spcPct val="115000"/>
              </a:lnSpc>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A lot of helpful information, including health statistics and about public health policies and policy making</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That unhealthy eating is a major issue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About the importance and power of advertising to influence people and that there is too much advertising</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That change is slow but change is possible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That people think differently</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spcAft>
                <a:spcPts val="800"/>
              </a:spcAft>
              <a:buFont typeface="Arial" panose="020B0604020202020204" pitchFamily="34" charset="0"/>
              <a:buChar char="•"/>
            </a:pPr>
            <a:r>
              <a:rPr lang="en-GB" sz="1600" kern="100" dirty="0">
                <a:effectLst/>
                <a:latin typeface="Aptos" panose="020B0004020202020204" pitchFamily="34" charset="0"/>
                <a:ea typeface="Aptos" panose="020B0004020202020204" pitchFamily="34" charset="0"/>
                <a:cs typeface="Aptos" panose="020B0004020202020204" pitchFamily="34" charset="0"/>
              </a:rPr>
              <a:t>About the limitations of education as a policy intervention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26ACC22-F664-AF15-BB31-D98A6D25BD0B}"/>
              </a:ext>
            </a:extLst>
          </p:cNvPr>
          <p:cNvSpPr txBox="1"/>
          <p:nvPr/>
        </p:nvSpPr>
        <p:spPr>
          <a:xfrm>
            <a:off x="6248814" y="1647927"/>
            <a:ext cx="2912304" cy="3542294"/>
          </a:xfrm>
          <a:prstGeom prst="roundRect">
            <a:avLst>
              <a:gd name="adj" fmla="val 6814"/>
            </a:avLst>
          </a:prstGeom>
          <a:solidFill>
            <a:srgbClr val="FFE979"/>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600"/>
              </a:spcAft>
              <a:buNone/>
            </a:pPr>
            <a:r>
              <a:rPr lang="en-GB" sz="1600" b="1" kern="100" dirty="0">
                <a:latin typeface="Aptos" panose="020B0004020202020204" pitchFamily="34" charset="0"/>
                <a:ea typeface="Aptos" panose="020B0004020202020204" pitchFamily="34" charset="0"/>
                <a:cs typeface="Aptos" panose="020B0004020202020204" pitchFamily="34" charset="0"/>
              </a:rPr>
              <a:t>Jurors described how participation in the Citizens’ Jury made them feel:</a:t>
            </a:r>
            <a:endParaRPr lang="en-GB" sz="1600" b="1"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latin typeface="Aptos" panose="020B0004020202020204" pitchFamily="34" charset="0"/>
                <a:ea typeface="Aptos" panose="020B0004020202020204" pitchFamily="34" charset="0"/>
                <a:cs typeface="Aptos" panose="020B0004020202020204" pitchFamily="34" charset="0"/>
              </a:rPr>
              <a:t>They valued meeting new people, working as a group and taking part in something important</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kern="100" dirty="0">
                <a:latin typeface="Aptos" panose="020B0004020202020204" pitchFamily="34" charset="0"/>
                <a:ea typeface="Aptos" panose="020B0004020202020204" pitchFamily="34" charset="0"/>
                <a:cs typeface="Aptos" panose="020B0004020202020204" pitchFamily="34" charset="0"/>
              </a:rPr>
              <a:t>The opportunity to hear other people’s views</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spcAft>
                <a:spcPts val="800"/>
              </a:spcAft>
              <a:buFont typeface="Arial" panose="020B0604020202020204" pitchFamily="34" charset="0"/>
              <a:buChar char="•"/>
            </a:pPr>
            <a:r>
              <a:rPr lang="en-GB" sz="1600" kern="100" dirty="0">
                <a:latin typeface="Aptos" panose="020B0004020202020204" pitchFamily="34" charset="0"/>
                <a:ea typeface="Aptos" panose="020B0004020202020204" pitchFamily="34" charset="0"/>
                <a:cs typeface="Aptos" panose="020B0004020202020204" pitchFamily="34" charset="0"/>
              </a:rPr>
              <a:t>Coming away feeling enthusiastic and encouraged</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14F0654-1F45-2389-ADF3-8F5B1C45A96C}"/>
              </a:ext>
            </a:extLst>
          </p:cNvPr>
          <p:cNvPicPr>
            <a:picLocks noChangeAspect="1"/>
          </p:cNvPicPr>
          <p:nvPr/>
        </p:nvPicPr>
        <p:blipFill>
          <a:blip r:embed="rId2"/>
          <a:stretch>
            <a:fillRect/>
          </a:stretch>
        </p:blipFill>
        <p:spPr>
          <a:xfrm>
            <a:off x="9627199" y="3221899"/>
            <a:ext cx="2050071" cy="2632895"/>
          </a:xfrm>
          <a:prstGeom prst="rect">
            <a:avLst/>
          </a:prstGeom>
        </p:spPr>
      </p:pic>
      <p:sp>
        <p:nvSpPr>
          <p:cNvPr id="4" name="TextBox 3">
            <a:extLst>
              <a:ext uri="{FF2B5EF4-FFF2-40B4-BE49-F238E27FC236}">
                <a16:creationId xmlns:a16="http://schemas.microsoft.com/office/drawing/2014/main" id="{4F1B1122-0BAD-E976-C00E-DCBF62E08728}"/>
              </a:ext>
            </a:extLst>
          </p:cNvPr>
          <p:cNvSpPr txBox="1"/>
          <p:nvPr/>
        </p:nvSpPr>
        <p:spPr>
          <a:xfrm>
            <a:off x="6409269" y="5497933"/>
            <a:ext cx="2590800" cy="713722"/>
          </a:xfrm>
          <a:prstGeom prst="rect">
            <a:avLst/>
          </a:prstGeom>
          <a:noFill/>
        </p:spPr>
        <p:txBody>
          <a:bodyPr wrap="square">
            <a:spAutoFit/>
          </a:bodyPr>
          <a:lstStyle/>
          <a:p>
            <a:pPr algn="ctr">
              <a:lnSpc>
                <a:spcPct val="115000"/>
              </a:lnSpc>
              <a:spcAft>
                <a:spcPts val="800"/>
              </a:spcAft>
              <a:buNone/>
            </a:pPr>
            <a:r>
              <a:rPr lang="en-GB" sz="1800" i="1" kern="100" dirty="0">
                <a:effectLst/>
                <a:latin typeface="Aptos" panose="020B0004020202020204" pitchFamily="34" charset="0"/>
                <a:ea typeface="Aptos" panose="020B0004020202020204" pitchFamily="34" charset="0"/>
                <a:cs typeface="Aptos" panose="020B0004020202020204" pitchFamily="34" charset="0"/>
              </a:rPr>
              <a:t>“Others do care and change can happen”.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841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5E65C-9CEF-396C-023A-CEBC242F2D07}"/>
              </a:ext>
            </a:extLst>
          </p:cNvPr>
          <p:cNvSpPr txBox="1"/>
          <p:nvPr/>
        </p:nvSpPr>
        <p:spPr>
          <a:xfrm>
            <a:off x="4233334" y="3326742"/>
            <a:ext cx="4792134" cy="810543"/>
          </a:xfrm>
          <a:prstGeom prst="rect">
            <a:avLst/>
          </a:prstGeom>
          <a:noFill/>
        </p:spPr>
        <p:txBody>
          <a:bodyPr wrap="square">
            <a:spAutoFit/>
          </a:bodyPr>
          <a:lstStyle/>
          <a:p>
            <a:r>
              <a:rPr lang="en-GB" sz="2800" b="1" dirty="0">
                <a:solidFill>
                  <a:srgbClr val="567D2D"/>
                </a:solidFill>
                <a:hlinkClick r:id="rId2"/>
              </a:rPr>
              <a:t>https://yhadph.short.gy/CJ</a:t>
            </a:r>
            <a:endParaRPr lang="en-GB" sz="2800" b="1" dirty="0">
              <a:solidFill>
                <a:srgbClr val="567D2D"/>
              </a:solidFill>
            </a:endParaRPr>
          </a:p>
          <a:p>
            <a:endParaRPr lang="en-GB" sz="1867" dirty="0">
              <a:solidFill>
                <a:srgbClr val="567D2D"/>
              </a:solidFill>
              <a:latin typeface="Aptos" panose="020B0004020202020204" pitchFamily="34" charset="0"/>
            </a:endParaRPr>
          </a:p>
        </p:txBody>
      </p:sp>
      <p:sp>
        <p:nvSpPr>
          <p:cNvPr id="7" name="TextBox 6">
            <a:extLst>
              <a:ext uri="{FF2B5EF4-FFF2-40B4-BE49-F238E27FC236}">
                <a16:creationId xmlns:a16="http://schemas.microsoft.com/office/drawing/2014/main" id="{A163C0B4-C700-AFAB-3E02-AC597447BA64}"/>
              </a:ext>
            </a:extLst>
          </p:cNvPr>
          <p:cNvSpPr txBox="1"/>
          <p:nvPr/>
        </p:nvSpPr>
        <p:spPr>
          <a:xfrm>
            <a:off x="1422400" y="1720334"/>
            <a:ext cx="6096000" cy="584775"/>
          </a:xfrm>
          <a:prstGeom prst="rect">
            <a:avLst/>
          </a:prstGeom>
          <a:noFill/>
        </p:spPr>
        <p:txBody>
          <a:bodyPr wrap="square">
            <a:spAutoFit/>
          </a:bodyPr>
          <a:lstStyle/>
          <a:p>
            <a:r>
              <a:rPr lang="en-GB" sz="3200" b="1" dirty="0">
                <a:solidFill>
                  <a:srgbClr val="567D2D"/>
                </a:solidFill>
              </a:rPr>
              <a:t>Find out more…</a:t>
            </a:r>
            <a:endParaRPr lang="en-GB" sz="3200" dirty="0"/>
          </a:p>
        </p:txBody>
      </p:sp>
      <p:pic>
        <p:nvPicPr>
          <p:cNvPr id="8" name="Picture 7">
            <a:extLst>
              <a:ext uri="{FF2B5EF4-FFF2-40B4-BE49-F238E27FC236}">
                <a16:creationId xmlns:a16="http://schemas.microsoft.com/office/drawing/2014/main" id="{BFC5364E-895F-7D0E-1441-0CCF60766364}"/>
              </a:ext>
            </a:extLst>
          </p:cNvPr>
          <p:cNvPicPr>
            <a:picLocks noChangeAspect="1"/>
          </p:cNvPicPr>
          <p:nvPr/>
        </p:nvPicPr>
        <p:blipFill>
          <a:blip r:embed="rId3">
            <a:extLst>
              <a:ext uri="{28A0092B-C50C-407E-A947-70E740481C1C}">
                <a14:useLocalDpi xmlns:a14="http://schemas.microsoft.com/office/drawing/2010/main" val="0"/>
              </a:ext>
            </a:extLst>
          </a:blip>
          <a:srcRect l="-1" t="-1241" r="-7056" b="-2744"/>
          <a:stretch>
            <a:fillRect/>
          </a:stretch>
        </p:blipFill>
        <p:spPr>
          <a:xfrm>
            <a:off x="9956800" y="248045"/>
            <a:ext cx="2072632" cy="2013199"/>
          </a:xfrm>
          <a:prstGeom prst="rect">
            <a:avLst/>
          </a:prstGeom>
        </p:spPr>
      </p:pic>
      <p:pic>
        <p:nvPicPr>
          <p:cNvPr id="9" name="Picture 8">
            <a:extLst>
              <a:ext uri="{FF2B5EF4-FFF2-40B4-BE49-F238E27FC236}">
                <a16:creationId xmlns:a16="http://schemas.microsoft.com/office/drawing/2014/main" id="{97847E54-E1D8-7B59-8AFB-DA069A12FA4A}"/>
              </a:ext>
            </a:extLst>
          </p:cNvPr>
          <p:cNvPicPr>
            <a:picLocks noChangeAspect="1"/>
          </p:cNvPicPr>
          <p:nvPr/>
        </p:nvPicPr>
        <p:blipFill>
          <a:blip r:embed="rId4"/>
          <a:stretch>
            <a:fillRect/>
          </a:stretch>
        </p:blipFill>
        <p:spPr>
          <a:xfrm>
            <a:off x="1422400" y="3011219"/>
            <a:ext cx="2252133" cy="2252133"/>
          </a:xfrm>
          <a:prstGeom prst="rect">
            <a:avLst/>
          </a:prstGeom>
        </p:spPr>
      </p:pic>
      <p:sp>
        <p:nvSpPr>
          <p:cNvPr id="3" name="TextBox 2">
            <a:extLst>
              <a:ext uri="{FF2B5EF4-FFF2-40B4-BE49-F238E27FC236}">
                <a16:creationId xmlns:a16="http://schemas.microsoft.com/office/drawing/2014/main" id="{37A64C8F-2CA6-9E92-77A2-80159CE160E5}"/>
              </a:ext>
            </a:extLst>
          </p:cNvPr>
          <p:cNvSpPr txBox="1"/>
          <p:nvPr/>
        </p:nvSpPr>
        <p:spPr>
          <a:xfrm>
            <a:off x="4233334" y="3952727"/>
            <a:ext cx="6096000" cy="1477328"/>
          </a:xfrm>
          <a:prstGeom prst="rect">
            <a:avLst/>
          </a:prstGeom>
          <a:noFill/>
        </p:spPr>
        <p:txBody>
          <a:bodyPr wrap="square">
            <a:spAutoFit/>
          </a:bodyPr>
          <a:lstStyle/>
          <a:p>
            <a:pPr marL="457200" indent="-457200">
              <a:buFont typeface="Arial" panose="020B0604020202020204" pitchFamily="34" charset="0"/>
              <a:buChar char="•"/>
            </a:pPr>
            <a:r>
              <a:rPr lang="en-GB" sz="1800" dirty="0"/>
              <a:t>Findings from the juries</a:t>
            </a:r>
          </a:p>
          <a:p>
            <a:pPr marL="457200" indent="-457200">
              <a:buFont typeface="Arial" panose="020B0604020202020204" pitchFamily="34" charset="0"/>
              <a:buChar char="•"/>
            </a:pPr>
            <a:r>
              <a:rPr lang="en-GB" sz="1800" dirty="0"/>
              <a:t>Filmed juror stories</a:t>
            </a:r>
          </a:p>
          <a:p>
            <a:pPr marL="457200" indent="-457200">
              <a:buFont typeface="Arial" panose="020B0604020202020204" pitchFamily="34" charset="0"/>
              <a:buChar char="•"/>
            </a:pPr>
            <a:r>
              <a:rPr lang="en-GB" sz="1800" dirty="0"/>
              <a:t>Resource pack </a:t>
            </a:r>
          </a:p>
          <a:p>
            <a:pPr marL="457200" indent="-457200">
              <a:buFont typeface="Arial" panose="020B0604020202020204" pitchFamily="34" charset="0"/>
              <a:buChar char="•"/>
            </a:pPr>
            <a:r>
              <a:rPr lang="en-GB" sz="1800" dirty="0"/>
              <a:t>Communicating for impact toolkit</a:t>
            </a:r>
          </a:p>
          <a:p>
            <a:pPr marL="457200" indent="-457200">
              <a:buFont typeface="Arial" panose="020B0604020202020204" pitchFamily="34" charset="0"/>
              <a:buChar char="•"/>
            </a:pPr>
            <a:r>
              <a:rPr lang="en-GB" dirty="0"/>
              <a:t>The Citizens’ Jury process</a:t>
            </a:r>
            <a:endParaRPr lang="en-GB" sz="1800" dirty="0"/>
          </a:p>
        </p:txBody>
      </p:sp>
    </p:spTree>
    <p:extLst>
      <p:ext uri="{BB962C8B-B14F-4D97-AF65-F5344CB8AC3E}">
        <p14:creationId xmlns:p14="http://schemas.microsoft.com/office/powerpoint/2010/main" val="201848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5793</TotalTime>
  <Words>879</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Juror’s collective reflections on the process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Stefanie Gissing</dc:creator>
  <cp:lastModifiedBy>Rogerson, Marie</cp:lastModifiedBy>
  <cp:revision>50</cp:revision>
  <dcterms:created xsi:type="dcterms:W3CDTF">2026-01-30T15:59:02Z</dcterms:created>
  <dcterms:modified xsi:type="dcterms:W3CDTF">2026-06-04T11:04:41Z</dcterms:modified>
</cp:coreProperties>
</file>