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8" r:id="rId2"/>
    <p:sldId id="3084" r:id="rId3"/>
    <p:sldId id="3093" r:id="rId4"/>
    <p:sldId id="259" r:id="rId5"/>
    <p:sldId id="3098" r:id="rId6"/>
    <p:sldId id="3109" r:id="rId7"/>
    <p:sldId id="3099" r:id="rId8"/>
    <p:sldId id="3101" r:id="rId9"/>
    <p:sldId id="3102" r:id="rId10"/>
    <p:sldId id="3103" r:id="rId11"/>
    <p:sldId id="3100" r:id="rId12"/>
    <p:sldId id="3104" r:id="rId13"/>
    <p:sldId id="3108" r:id="rId14"/>
    <p:sldId id="3075" r:id="rId15"/>
    <p:sldId id="3079" r:id="rId16"/>
    <p:sldId id="3110" r:id="rId17"/>
    <p:sldId id="3113" r:id="rId18"/>
    <p:sldId id="3111" r:id="rId19"/>
    <p:sldId id="3112" r:id="rId20"/>
    <p:sldId id="3095" r:id="rId21"/>
    <p:sldId id="3115" r:id="rId22"/>
    <p:sldId id="31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0BE408-E3CE-59EE-04FD-35155754DF67}" name="ROGERSON, Marie (LEEDS TEACHING HOSPITALS NHS TRUST)" initials="MR" userId="S::marie.rogerson2@nhs.net::781f5932-6c30-47b6-91d7-df34b14929b9" providerId="AD"/>
  <p188:author id="{65437C6B-4396-E818-CE99-6F2B0E5B02D0}" name="Stefanie Gissing" initials="SG" userId="S::Stefanie.Gissing@westyorks-ca.gov.uk::ec1f405d-c236-4e6d-80ea-86705654e8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CD99"/>
    <a:srgbClr val="567D2D"/>
    <a:srgbClr val="002F67"/>
    <a:srgbClr val="3D5889"/>
    <a:srgbClr val="542D7D"/>
    <a:srgbClr val="DCEEDC"/>
    <a:srgbClr val="EDE7E2"/>
    <a:srgbClr val="F9D3DD"/>
    <a:srgbClr val="F095AD"/>
    <a:srgbClr val="B355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3374" autoAdjust="0"/>
  </p:normalViewPr>
  <p:slideViewPr>
    <p:cSldViewPr snapToGrid="0">
      <p:cViewPr varScale="1">
        <p:scale>
          <a:sx n="57" d="100"/>
          <a:sy n="57" d="100"/>
        </p:scale>
        <p:origin x="108"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ie.Rogerson\OneDrive%20-%20Department%20of%20Health%20and%20Social%20Care\Desktop\Comms%20and%20dissemination\Presentations\Graphs%20for%20slid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ie.Rogerson\OneDrive%20-%20Department%20of%20Health%20and%20Social%20Care\Desktop\Comms%20and%20dissemination\Presentations\Graphs%20for%20slid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ie.Rogerson\OneDrive%20-%20Department%20of%20Health%20and%20Social%20Care\Desktop\Comms%20and%20dissemination\Presentations\Graphs%20for%20slid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ie.Rogerson\OneDrive%20-%20Department%20of%20Health%20and%20Social%20Care\Desktop\Comms%20and%20dissemination\Presentations\Graphs%20for%20slid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rie.Rogerson\OneDrive%20-%20Department%20of%20Health%20and%20Social%20Care\Desktop\Comms%20and%20dissemination\Presentations\Graphs%20for%20slid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arie.Rogerson\OneDrive%20-%20Department%20of%20Health%20and%20Social%20Care\Desktop\Comms%20and%20dissemination\Presentations\Graphs%20for%20slide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a:t>Alcohol</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Protected!$B$1:$B$3</c:f>
              <c:strCache>
                <c:ptCount val="3"/>
                <c:pt idx="1">
                  <c:v>Start</c:v>
                </c:pt>
              </c:strCache>
            </c:strRef>
          </c:tx>
          <c:spPr>
            <a:solidFill>
              <a:srgbClr val="5F8633"/>
            </a:solidFill>
            <a:ln>
              <a:noFill/>
            </a:ln>
            <a:effectLst/>
          </c:spPr>
          <c:invertIfNegative val="0"/>
          <c:cat>
            <c:strRef>
              <c:f>Protected!$A$4:$A$8</c:f>
              <c:strCache>
                <c:ptCount val="5"/>
                <c:pt idx="0">
                  <c:v>Strongly Agree</c:v>
                </c:pt>
                <c:pt idx="1">
                  <c:v>Agree</c:v>
                </c:pt>
                <c:pt idx="2">
                  <c:v>Neither Agree nor Disagree</c:v>
                </c:pt>
                <c:pt idx="3">
                  <c:v>Disagree</c:v>
                </c:pt>
                <c:pt idx="4">
                  <c:v>Strongly Disagree</c:v>
                </c:pt>
              </c:strCache>
            </c:strRef>
          </c:cat>
          <c:val>
            <c:numRef>
              <c:f>Protected!$B$4:$B$8</c:f>
              <c:numCache>
                <c:formatCode>General</c:formatCode>
                <c:ptCount val="5"/>
                <c:pt idx="0">
                  <c:v>52</c:v>
                </c:pt>
                <c:pt idx="1">
                  <c:v>26</c:v>
                </c:pt>
                <c:pt idx="2">
                  <c:v>6</c:v>
                </c:pt>
                <c:pt idx="3">
                  <c:v>6</c:v>
                </c:pt>
                <c:pt idx="4">
                  <c:v>10</c:v>
                </c:pt>
              </c:numCache>
            </c:numRef>
          </c:val>
          <c:extLst>
            <c:ext xmlns:c16="http://schemas.microsoft.com/office/drawing/2014/chart" uri="{C3380CC4-5D6E-409C-BE32-E72D297353CC}">
              <c16:uniqueId val="{00000000-207B-4B3C-9CC9-795B4107D87A}"/>
            </c:ext>
          </c:extLst>
        </c:ser>
        <c:ser>
          <c:idx val="1"/>
          <c:order val="1"/>
          <c:tx>
            <c:strRef>
              <c:f>Protected!$C$1:$C$3</c:f>
              <c:strCache>
                <c:ptCount val="3"/>
                <c:pt idx="1">
                  <c:v>End</c:v>
                </c:pt>
              </c:strCache>
            </c:strRef>
          </c:tx>
          <c:spPr>
            <a:solidFill>
              <a:srgbClr val="5D3386"/>
            </a:solidFill>
            <a:ln>
              <a:noFill/>
            </a:ln>
            <a:effectLst/>
          </c:spPr>
          <c:invertIfNegative val="0"/>
          <c:cat>
            <c:strRef>
              <c:f>Protected!$A$4:$A$8</c:f>
              <c:strCache>
                <c:ptCount val="5"/>
                <c:pt idx="0">
                  <c:v>Strongly Agree</c:v>
                </c:pt>
                <c:pt idx="1">
                  <c:v>Agree</c:v>
                </c:pt>
                <c:pt idx="2">
                  <c:v>Neither Agree nor Disagree</c:v>
                </c:pt>
                <c:pt idx="3">
                  <c:v>Disagree</c:v>
                </c:pt>
                <c:pt idx="4">
                  <c:v>Strongly Disagree</c:v>
                </c:pt>
              </c:strCache>
            </c:strRef>
          </c:cat>
          <c:val>
            <c:numRef>
              <c:f>Protected!$C$4:$C$8</c:f>
              <c:numCache>
                <c:formatCode>General</c:formatCode>
                <c:ptCount val="5"/>
                <c:pt idx="0">
                  <c:v>54</c:v>
                </c:pt>
                <c:pt idx="1">
                  <c:v>33</c:v>
                </c:pt>
                <c:pt idx="2">
                  <c:v>13</c:v>
                </c:pt>
                <c:pt idx="3">
                  <c:v>0</c:v>
                </c:pt>
                <c:pt idx="4">
                  <c:v>0</c:v>
                </c:pt>
              </c:numCache>
            </c:numRef>
          </c:val>
          <c:extLst>
            <c:ext xmlns:c16="http://schemas.microsoft.com/office/drawing/2014/chart" uri="{C3380CC4-5D6E-409C-BE32-E72D297353CC}">
              <c16:uniqueId val="{00000001-207B-4B3C-9CC9-795B4107D87A}"/>
            </c:ext>
          </c:extLst>
        </c:ser>
        <c:dLbls>
          <c:showLegendKey val="0"/>
          <c:showVal val="0"/>
          <c:showCatName val="0"/>
          <c:showSerName val="0"/>
          <c:showPercent val="0"/>
          <c:showBubbleSize val="0"/>
        </c:dLbls>
        <c:gapWidth val="219"/>
        <c:overlap val="-27"/>
        <c:axId val="1179883744"/>
        <c:axId val="1179884704"/>
      </c:barChart>
      <c:catAx>
        <c:axId val="117988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79884704"/>
        <c:crosses val="autoZero"/>
        <c:auto val="1"/>
        <c:lblAlgn val="ctr"/>
        <c:lblOffset val="100"/>
        <c:noMultiLvlLbl val="0"/>
      </c:catAx>
      <c:valAx>
        <c:axId val="1179884704"/>
        <c:scaling>
          <c:orientation val="minMax"/>
          <c:max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79883744"/>
        <c:crosses val="autoZero"/>
        <c:crossBetween val="between"/>
      </c:valAx>
      <c:spPr>
        <a:noFill/>
        <a:ln>
          <a:noFill/>
        </a:ln>
        <a:effectLst/>
      </c:spPr>
    </c:plotArea>
    <c:legend>
      <c:legendPos val="b"/>
      <c:layout>
        <c:manualLayout>
          <c:xMode val="edge"/>
          <c:yMode val="edge"/>
          <c:x val="0.72488011508235961"/>
          <c:y val="0.90297620301623072"/>
          <c:w val="0.2702501895511018"/>
          <c:h val="6.499588067631059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a:t>Tobacco</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Protected!$D$1:$D$3</c:f>
              <c:strCache>
                <c:ptCount val="3"/>
                <c:pt idx="1">
                  <c:v>Start</c:v>
                </c:pt>
              </c:strCache>
            </c:strRef>
          </c:tx>
          <c:spPr>
            <a:solidFill>
              <a:srgbClr val="5F8633"/>
            </a:solidFill>
            <a:ln>
              <a:noFill/>
            </a:ln>
            <a:effectLst/>
          </c:spPr>
          <c:invertIfNegative val="0"/>
          <c:cat>
            <c:strRef>
              <c:f>Protected!$A$4:$A$8</c:f>
              <c:strCache>
                <c:ptCount val="5"/>
                <c:pt idx="0">
                  <c:v>Strongly Agree</c:v>
                </c:pt>
                <c:pt idx="1">
                  <c:v>Agree</c:v>
                </c:pt>
                <c:pt idx="2">
                  <c:v>Neither Agree nor Disagree</c:v>
                </c:pt>
                <c:pt idx="3">
                  <c:v>Disagree</c:v>
                </c:pt>
                <c:pt idx="4">
                  <c:v>Strongly Disagree</c:v>
                </c:pt>
              </c:strCache>
            </c:strRef>
          </c:cat>
          <c:val>
            <c:numRef>
              <c:f>Protected!$D$4:$D$8</c:f>
              <c:numCache>
                <c:formatCode>General</c:formatCode>
                <c:ptCount val="5"/>
                <c:pt idx="0">
                  <c:v>55</c:v>
                </c:pt>
                <c:pt idx="1">
                  <c:v>23</c:v>
                </c:pt>
                <c:pt idx="2">
                  <c:v>10</c:v>
                </c:pt>
                <c:pt idx="3">
                  <c:v>3</c:v>
                </c:pt>
                <c:pt idx="4">
                  <c:v>10</c:v>
                </c:pt>
              </c:numCache>
            </c:numRef>
          </c:val>
          <c:extLst>
            <c:ext xmlns:c16="http://schemas.microsoft.com/office/drawing/2014/chart" uri="{C3380CC4-5D6E-409C-BE32-E72D297353CC}">
              <c16:uniqueId val="{00000000-6ACE-4591-B19E-C7D0872B3F84}"/>
            </c:ext>
          </c:extLst>
        </c:ser>
        <c:ser>
          <c:idx val="1"/>
          <c:order val="1"/>
          <c:tx>
            <c:strRef>
              <c:f>Protected!$E$1:$E$3</c:f>
              <c:strCache>
                <c:ptCount val="3"/>
                <c:pt idx="1">
                  <c:v>End</c:v>
                </c:pt>
              </c:strCache>
            </c:strRef>
          </c:tx>
          <c:spPr>
            <a:solidFill>
              <a:srgbClr val="5D3386"/>
            </a:solidFill>
            <a:ln>
              <a:noFill/>
            </a:ln>
            <a:effectLst/>
          </c:spPr>
          <c:invertIfNegative val="0"/>
          <c:cat>
            <c:strRef>
              <c:f>Protected!$A$4:$A$8</c:f>
              <c:strCache>
                <c:ptCount val="5"/>
                <c:pt idx="0">
                  <c:v>Strongly Agree</c:v>
                </c:pt>
                <c:pt idx="1">
                  <c:v>Agree</c:v>
                </c:pt>
                <c:pt idx="2">
                  <c:v>Neither Agree nor Disagree</c:v>
                </c:pt>
                <c:pt idx="3">
                  <c:v>Disagree</c:v>
                </c:pt>
                <c:pt idx="4">
                  <c:v>Strongly Disagree</c:v>
                </c:pt>
              </c:strCache>
            </c:strRef>
          </c:cat>
          <c:val>
            <c:numRef>
              <c:f>Protected!$E$4:$E$8</c:f>
              <c:numCache>
                <c:formatCode>General</c:formatCode>
                <c:ptCount val="5"/>
                <c:pt idx="0">
                  <c:v>64</c:v>
                </c:pt>
                <c:pt idx="1">
                  <c:v>27</c:v>
                </c:pt>
                <c:pt idx="2">
                  <c:v>9</c:v>
                </c:pt>
                <c:pt idx="3">
                  <c:v>0</c:v>
                </c:pt>
                <c:pt idx="4">
                  <c:v>0</c:v>
                </c:pt>
              </c:numCache>
            </c:numRef>
          </c:val>
          <c:extLst>
            <c:ext xmlns:c16="http://schemas.microsoft.com/office/drawing/2014/chart" uri="{C3380CC4-5D6E-409C-BE32-E72D297353CC}">
              <c16:uniqueId val="{00000001-6ACE-4591-B19E-C7D0872B3F84}"/>
            </c:ext>
          </c:extLst>
        </c:ser>
        <c:dLbls>
          <c:showLegendKey val="0"/>
          <c:showVal val="0"/>
          <c:showCatName val="0"/>
          <c:showSerName val="0"/>
          <c:showPercent val="0"/>
          <c:showBubbleSize val="0"/>
        </c:dLbls>
        <c:gapWidth val="219"/>
        <c:overlap val="-27"/>
        <c:axId val="1179883744"/>
        <c:axId val="1179884704"/>
      </c:barChart>
      <c:catAx>
        <c:axId val="117988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79884704"/>
        <c:crosses val="autoZero"/>
        <c:auto val="1"/>
        <c:lblAlgn val="ctr"/>
        <c:lblOffset val="100"/>
        <c:noMultiLvlLbl val="0"/>
      </c:catAx>
      <c:valAx>
        <c:axId val="1179884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79883744"/>
        <c:crosses val="autoZero"/>
        <c:crossBetween val="between"/>
      </c:valAx>
      <c:spPr>
        <a:noFill/>
        <a:ln>
          <a:noFill/>
        </a:ln>
        <a:effectLst/>
      </c:spPr>
    </c:plotArea>
    <c:legend>
      <c:legendPos val="b"/>
      <c:layout>
        <c:manualLayout>
          <c:xMode val="edge"/>
          <c:yMode val="edge"/>
          <c:x val="0.72488011508235961"/>
          <c:y val="0.89415102422033554"/>
          <c:w val="0.2702501895511018"/>
          <c:h val="6.499588067631059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a:t>Unhealthy Foods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col"/>
        <c:grouping val="clustered"/>
        <c:varyColors val="0"/>
        <c:ser>
          <c:idx val="0"/>
          <c:order val="0"/>
          <c:tx>
            <c:strRef>
              <c:f>Protected!$F$1:$F$3</c:f>
              <c:strCache>
                <c:ptCount val="3"/>
                <c:pt idx="1">
                  <c:v>Start</c:v>
                </c:pt>
              </c:strCache>
            </c:strRef>
          </c:tx>
          <c:spPr>
            <a:solidFill>
              <a:srgbClr val="5F8633"/>
            </a:solidFill>
            <a:ln>
              <a:noFill/>
            </a:ln>
            <a:effectLst/>
          </c:spPr>
          <c:invertIfNegative val="0"/>
          <c:cat>
            <c:strRef>
              <c:f>Protected!$A$4:$A$8</c:f>
              <c:strCache>
                <c:ptCount val="5"/>
                <c:pt idx="0">
                  <c:v>Strongly Agree</c:v>
                </c:pt>
                <c:pt idx="1">
                  <c:v>Agree</c:v>
                </c:pt>
                <c:pt idx="2">
                  <c:v>Neither Agree nor Disagree</c:v>
                </c:pt>
                <c:pt idx="3">
                  <c:v>Disagree</c:v>
                </c:pt>
                <c:pt idx="4">
                  <c:v>Strongly Disagree</c:v>
                </c:pt>
              </c:strCache>
            </c:strRef>
          </c:cat>
          <c:val>
            <c:numRef>
              <c:f>Protected!$F$4:$F$8</c:f>
              <c:numCache>
                <c:formatCode>General</c:formatCode>
                <c:ptCount val="5"/>
                <c:pt idx="0">
                  <c:v>42</c:v>
                </c:pt>
                <c:pt idx="1">
                  <c:v>32</c:v>
                </c:pt>
                <c:pt idx="2">
                  <c:v>13</c:v>
                </c:pt>
                <c:pt idx="3">
                  <c:v>6</c:v>
                </c:pt>
                <c:pt idx="4">
                  <c:v>6</c:v>
                </c:pt>
              </c:numCache>
            </c:numRef>
          </c:val>
          <c:extLst>
            <c:ext xmlns:c16="http://schemas.microsoft.com/office/drawing/2014/chart" uri="{C3380CC4-5D6E-409C-BE32-E72D297353CC}">
              <c16:uniqueId val="{00000000-25EE-4B44-8426-FCF33C91E680}"/>
            </c:ext>
          </c:extLst>
        </c:ser>
        <c:ser>
          <c:idx val="1"/>
          <c:order val="1"/>
          <c:tx>
            <c:strRef>
              <c:f>Protected!$G$1:$G$3</c:f>
              <c:strCache>
                <c:ptCount val="3"/>
                <c:pt idx="1">
                  <c:v>End</c:v>
                </c:pt>
              </c:strCache>
            </c:strRef>
          </c:tx>
          <c:spPr>
            <a:solidFill>
              <a:srgbClr val="5D3386"/>
            </a:solidFill>
            <a:ln>
              <a:noFill/>
            </a:ln>
            <a:effectLst/>
          </c:spPr>
          <c:invertIfNegative val="0"/>
          <c:cat>
            <c:strRef>
              <c:f>Protected!$A$4:$A$8</c:f>
              <c:strCache>
                <c:ptCount val="5"/>
                <c:pt idx="0">
                  <c:v>Strongly Agree</c:v>
                </c:pt>
                <c:pt idx="1">
                  <c:v>Agree</c:v>
                </c:pt>
                <c:pt idx="2">
                  <c:v>Neither Agree nor Disagree</c:v>
                </c:pt>
                <c:pt idx="3">
                  <c:v>Disagree</c:v>
                </c:pt>
                <c:pt idx="4">
                  <c:v>Strongly Disagree</c:v>
                </c:pt>
              </c:strCache>
            </c:strRef>
          </c:cat>
          <c:val>
            <c:numRef>
              <c:f>Protected!$G$4:$G$8</c:f>
              <c:numCache>
                <c:formatCode>General</c:formatCode>
                <c:ptCount val="5"/>
                <c:pt idx="0">
                  <c:v>58</c:v>
                </c:pt>
                <c:pt idx="1">
                  <c:v>33</c:v>
                </c:pt>
                <c:pt idx="2">
                  <c:v>9</c:v>
                </c:pt>
                <c:pt idx="3">
                  <c:v>0</c:v>
                </c:pt>
                <c:pt idx="4">
                  <c:v>0</c:v>
                </c:pt>
              </c:numCache>
            </c:numRef>
          </c:val>
          <c:extLst>
            <c:ext xmlns:c16="http://schemas.microsoft.com/office/drawing/2014/chart" uri="{C3380CC4-5D6E-409C-BE32-E72D297353CC}">
              <c16:uniqueId val="{00000001-25EE-4B44-8426-FCF33C91E680}"/>
            </c:ext>
          </c:extLst>
        </c:ser>
        <c:dLbls>
          <c:showLegendKey val="0"/>
          <c:showVal val="0"/>
          <c:showCatName val="0"/>
          <c:showSerName val="0"/>
          <c:showPercent val="0"/>
          <c:showBubbleSize val="0"/>
        </c:dLbls>
        <c:gapWidth val="219"/>
        <c:overlap val="-27"/>
        <c:axId val="1179883744"/>
        <c:axId val="1179884704"/>
      </c:barChart>
      <c:catAx>
        <c:axId val="117988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79884704"/>
        <c:crosses val="autoZero"/>
        <c:auto val="1"/>
        <c:lblAlgn val="ctr"/>
        <c:lblOffset val="100"/>
        <c:noMultiLvlLbl val="0"/>
      </c:catAx>
      <c:valAx>
        <c:axId val="1179884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79883744"/>
        <c:crosses val="autoZero"/>
        <c:crossBetween val="between"/>
      </c:valAx>
      <c:spPr>
        <a:noFill/>
        <a:ln>
          <a:noFill/>
        </a:ln>
        <a:effectLst/>
      </c:spPr>
    </c:plotArea>
    <c:legend>
      <c:legendPos val="b"/>
      <c:layout>
        <c:manualLayout>
          <c:xMode val="edge"/>
          <c:yMode val="edge"/>
          <c:x val="0.70985921801054008"/>
          <c:y val="0.884673094524149"/>
          <c:w val="0.27042682471671919"/>
          <c:h val="6.499588067631059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Alcohol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Partner!$B$1:$B$3</c:f>
              <c:strCache>
                <c:ptCount val="3"/>
                <c:pt idx="1">
                  <c:v>Start</c:v>
                </c:pt>
              </c:strCache>
            </c:strRef>
          </c:tx>
          <c:spPr>
            <a:solidFill>
              <a:srgbClr val="567D2D"/>
            </a:solidFill>
            <a:ln>
              <a:noFill/>
            </a:ln>
            <a:effectLst/>
          </c:spPr>
          <c:invertIfNegative val="0"/>
          <c:cat>
            <c:strRef>
              <c:f>Partner!$A$4:$A$8</c:f>
              <c:strCache>
                <c:ptCount val="5"/>
                <c:pt idx="0">
                  <c:v>Strongly Agree</c:v>
                </c:pt>
                <c:pt idx="1">
                  <c:v>Agree</c:v>
                </c:pt>
                <c:pt idx="2">
                  <c:v>Neither Agree nor Disagree</c:v>
                </c:pt>
                <c:pt idx="3">
                  <c:v>Disagree</c:v>
                </c:pt>
                <c:pt idx="4">
                  <c:v>Strongly Disagree</c:v>
                </c:pt>
              </c:strCache>
            </c:strRef>
          </c:cat>
          <c:val>
            <c:numRef>
              <c:f>Partner!$B$4:$B$8</c:f>
              <c:numCache>
                <c:formatCode>General</c:formatCode>
                <c:ptCount val="5"/>
                <c:pt idx="0">
                  <c:v>45</c:v>
                </c:pt>
                <c:pt idx="1">
                  <c:v>29</c:v>
                </c:pt>
                <c:pt idx="2">
                  <c:v>16</c:v>
                </c:pt>
                <c:pt idx="3">
                  <c:v>10</c:v>
                </c:pt>
                <c:pt idx="4">
                  <c:v>0</c:v>
                </c:pt>
              </c:numCache>
            </c:numRef>
          </c:val>
          <c:extLst>
            <c:ext xmlns:c16="http://schemas.microsoft.com/office/drawing/2014/chart" uri="{C3380CC4-5D6E-409C-BE32-E72D297353CC}">
              <c16:uniqueId val="{00000000-50AC-418C-B406-9E4D1EFFA83F}"/>
            </c:ext>
          </c:extLst>
        </c:ser>
        <c:ser>
          <c:idx val="1"/>
          <c:order val="1"/>
          <c:tx>
            <c:strRef>
              <c:f>Partner!$C$1:$C$3</c:f>
              <c:strCache>
                <c:ptCount val="3"/>
                <c:pt idx="1">
                  <c:v>End</c:v>
                </c:pt>
              </c:strCache>
            </c:strRef>
          </c:tx>
          <c:spPr>
            <a:solidFill>
              <a:srgbClr val="5D3386"/>
            </a:solidFill>
            <a:ln>
              <a:noFill/>
            </a:ln>
            <a:effectLst/>
          </c:spPr>
          <c:invertIfNegative val="0"/>
          <c:cat>
            <c:strRef>
              <c:f>Partner!$A$4:$A$8</c:f>
              <c:strCache>
                <c:ptCount val="5"/>
                <c:pt idx="0">
                  <c:v>Strongly Agree</c:v>
                </c:pt>
                <c:pt idx="1">
                  <c:v>Agree</c:v>
                </c:pt>
                <c:pt idx="2">
                  <c:v>Neither Agree nor Disagree</c:v>
                </c:pt>
                <c:pt idx="3">
                  <c:v>Disagree</c:v>
                </c:pt>
                <c:pt idx="4">
                  <c:v>Strongly Disagree</c:v>
                </c:pt>
              </c:strCache>
            </c:strRef>
          </c:cat>
          <c:val>
            <c:numRef>
              <c:f>Partner!$C$4:$C$8</c:f>
              <c:numCache>
                <c:formatCode>General</c:formatCode>
                <c:ptCount val="5"/>
                <c:pt idx="0">
                  <c:v>18</c:v>
                </c:pt>
                <c:pt idx="1">
                  <c:v>21</c:v>
                </c:pt>
                <c:pt idx="2">
                  <c:v>15</c:v>
                </c:pt>
                <c:pt idx="3">
                  <c:v>30</c:v>
                </c:pt>
                <c:pt idx="4">
                  <c:v>15</c:v>
                </c:pt>
              </c:numCache>
            </c:numRef>
          </c:val>
          <c:extLst>
            <c:ext xmlns:c16="http://schemas.microsoft.com/office/drawing/2014/chart" uri="{C3380CC4-5D6E-409C-BE32-E72D297353CC}">
              <c16:uniqueId val="{00000001-50AC-418C-B406-9E4D1EFFA83F}"/>
            </c:ext>
          </c:extLst>
        </c:ser>
        <c:dLbls>
          <c:showLegendKey val="0"/>
          <c:showVal val="0"/>
          <c:showCatName val="0"/>
          <c:showSerName val="0"/>
          <c:showPercent val="0"/>
          <c:showBubbleSize val="0"/>
        </c:dLbls>
        <c:gapWidth val="219"/>
        <c:overlap val="-27"/>
        <c:axId val="1179883744"/>
        <c:axId val="1179884704"/>
      </c:barChart>
      <c:catAx>
        <c:axId val="117988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9884704"/>
        <c:crosses val="autoZero"/>
        <c:auto val="1"/>
        <c:lblAlgn val="ctr"/>
        <c:lblOffset val="100"/>
        <c:noMultiLvlLbl val="0"/>
      </c:catAx>
      <c:valAx>
        <c:axId val="1179884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9883744"/>
        <c:crosses val="autoZero"/>
        <c:crossBetween val="between"/>
      </c:valAx>
      <c:spPr>
        <a:noFill/>
        <a:ln>
          <a:noFill/>
        </a:ln>
        <a:effectLst/>
      </c:spPr>
    </c:plotArea>
    <c:legend>
      <c:legendPos val="b"/>
      <c:layout>
        <c:manualLayout>
          <c:xMode val="edge"/>
          <c:yMode val="edge"/>
          <c:x val="0.76458372621199011"/>
          <c:y val="0.90828446546310959"/>
          <c:w val="0.22978221767070242"/>
          <c:h val="6.76591250980645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Tobacco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Partner!$D$1:$D$3</c:f>
              <c:strCache>
                <c:ptCount val="3"/>
                <c:pt idx="1">
                  <c:v>Start</c:v>
                </c:pt>
              </c:strCache>
            </c:strRef>
          </c:tx>
          <c:spPr>
            <a:solidFill>
              <a:srgbClr val="567D2D"/>
            </a:solidFill>
            <a:ln>
              <a:noFill/>
            </a:ln>
            <a:effectLst/>
          </c:spPr>
          <c:invertIfNegative val="0"/>
          <c:cat>
            <c:strRef>
              <c:f>Partner!$A$4:$A$8</c:f>
              <c:strCache>
                <c:ptCount val="5"/>
                <c:pt idx="0">
                  <c:v>Strongly Agree</c:v>
                </c:pt>
                <c:pt idx="1">
                  <c:v>Agree</c:v>
                </c:pt>
                <c:pt idx="2">
                  <c:v>Neither Agree nor Disagree</c:v>
                </c:pt>
                <c:pt idx="3">
                  <c:v>Disagree</c:v>
                </c:pt>
                <c:pt idx="4">
                  <c:v>Strongly Disagree</c:v>
                </c:pt>
              </c:strCache>
            </c:strRef>
          </c:cat>
          <c:val>
            <c:numRef>
              <c:f>Partner!$D$4:$D$8</c:f>
              <c:numCache>
                <c:formatCode>General</c:formatCode>
                <c:ptCount val="5"/>
                <c:pt idx="0">
                  <c:v>55</c:v>
                </c:pt>
                <c:pt idx="1">
                  <c:v>19</c:v>
                </c:pt>
                <c:pt idx="2">
                  <c:v>19</c:v>
                </c:pt>
                <c:pt idx="3">
                  <c:v>6</c:v>
                </c:pt>
                <c:pt idx="4">
                  <c:v>0</c:v>
                </c:pt>
              </c:numCache>
            </c:numRef>
          </c:val>
          <c:extLst>
            <c:ext xmlns:c16="http://schemas.microsoft.com/office/drawing/2014/chart" uri="{C3380CC4-5D6E-409C-BE32-E72D297353CC}">
              <c16:uniqueId val="{00000000-4BE7-4C9B-B7B7-B9F60128DB29}"/>
            </c:ext>
          </c:extLst>
        </c:ser>
        <c:ser>
          <c:idx val="1"/>
          <c:order val="1"/>
          <c:tx>
            <c:strRef>
              <c:f>Partner!$E$1:$E$3</c:f>
              <c:strCache>
                <c:ptCount val="3"/>
                <c:pt idx="1">
                  <c:v>End</c:v>
                </c:pt>
              </c:strCache>
            </c:strRef>
          </c:tx>
          <c:spPr>
            <a:solidFill>
              <a:srgbClr val="5D3386"/>
            </a:solidFill>
            <a:ln>
              <a:noFill/>
            </a:ln>
            <a:effectLst/>
          </c:spPr>
          <c:invertIfNegative val="0"/>
          <c:cat>
            <c:strRef>
              <c:f>Partner!$A$4:$A$8</c:f>
              <c:strCache>
                <c:ptCount val="5"/>
                <c:pt idx="0">
                  <c:v>Strongly Agree</c:v>
                </c:pt>
                <c:pt idx="1">
                  <c:v>Agree</c:v>
                </c:pt>
                <c:pt idx="2">
                  <c:v>Neither Agree nor Disagree</c:v>
                </c:pt>
                <c:pt idx="3">
                  <c:v>Disagree</c:v>
                </c:pt>
                <c:pt idx="4">
                  <c:v>Strongly Disagree</c:v>
                </c:pt>
              </c:strCache>
            </c:strRef>
          </c:cat>
          <c:val>
            <c:numRef>
              <c:f>Partner!$E$4:$E$8</c:f>
              <c:numCache>
                <c:formatCode>General</c:formatCode>
                <c:ptCount val="5"/>
                <c:pt idx="0">
                  <c:v>15</c:v>
                </c:pt>
                <c:pt idx="1">
                  <c:v>27</c:v>
                </c:pt>
                <c:pt idx="2">
                  <c:v>18</c:v>
                </c:pt>
                <c:pt idx="3">
                  <c:v>21</c:v>
                </c:pt>
                <c:pt idx="4">
                  <c:v>18</c:v>
                </c:pt>
              </c:numCache>
            </c:numRef>
          </c:val>
          <c:extLst>
            <c:ext xmlns:c16="http://schemas.microsoft.com/office/drawing/2014/chart" uri="{C3380CC4-5D6E-409C-BE32-E72D297353CC}">
              <c16:uniqueId val="{00000001-4BE7-4C9B-B7B7-B9F60128DB29}"/>
            </c:ext>
          </c:extLst>
        </c:ser>
        <c:dLbls>
          <c:showLegendKey val="0"/>
          <c:showVal val="0"/>
          <c:showCatName val="0"/>
          <c:showSerName val="0"/>
          <c:showPercent val="0"/>
          <c:showBubbleSize val="0"/>
        </c:dLbls>
        <c:gapWidth val="219"/>
        <c:overlap val="-27"/>
        <c:axId val="1179883744"/>
        <c:axId val="1179884704"/>
      </c:barChart>
      <c:catAx>
        <c:axId val="117988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9884704"/>
        <c:crosses val="autoZero"/>
        <c:auto val="1"/>
        <c:lblAlgn val="ctr"/>
        <c:lblOffset val="100"/>
        <c:noMultiLvlLbl val="0"/>
      </c:catAx>
      <c:valAx>
        <c:axId val="1179884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9883744"/>
        <c:crosses val="autoZero"/>
        <c:crossBetween val="between"/>
      </c:valAx>
      <c:spPr>
        <a:noFill/>
        <a:ln>
          <a:noFill/>
        </a:ln>
        <a:effectLst/>
      </c:spPr>
    </c:plotArea>
    <c:legend>
      <c:legendPos val="b"/>
      <c:layout>
        <c:manualLayout>
          <c:xMode val="edge"/>
          <c:yMode val="edge"/>
          <c:x val="0.75201530921370985"/>
          <c:y val="0.9203126701825225"/>
          <c:w val="0.22812698609929888"/>
          <c:h val="6.76591250980645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Unhealthy</a:t>
            </a:r>
            <a:r>
              <a:rPr lang="en-GB" baseline="0"/>
              <a:t> Foods</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col"/>
        <c:grouping val="clustered"/>
        <c:varyColors val="0"/>
        <c:ser>
          <c:idx val="0"/>
          <c:order val="0"/>
          <c:tx>
            <c:strRef>
              <c:f>Partner!$F$1:$F$3</c:f>
              <c:strCache>
                <c:ptCount val="3"/>
                <c:pt idx="1">
                  <c:v>Start</c:v>
                </c:pt>
              </c:strCache>
            </c:strRef>
          </c:tx>
          <c:spPr>
            <a:solidFill>
              <a:srgbClr val="567D2D"/>
            </a:solidFill>
            <a:ln>
              <a:noFill/>
            </a:ln>
            <a:effectLst/>
          </c:spPr>
          <c:invertIfNegative val="0"/>
          <c:cat>
            <c:strRef>
              <c:f>Partner!$A$4:$A$8</c:f>
              <c:strCache>
                <c:ptCount val="5"/>
                <c:pt idx="0">
                  <c:v>Strongly Agree</c:v>
                </c:pt>
                <c:pt idx="1">
                  <c:v>Agree</c:v>
                </c:pt>
                <c:pt idx="2">
                  <c:v>Neither Agree nor Disagree</c:v>
                </c:pt>
                <c:pt idx="3">
                  <c:v>Disagree</c:v>
                </c:pt>
                <c:pt idx="4">
                  <c:v>Strongly Disagree</c:v>
                </c:pt>
              </c:strCache>
            </c:strRef>
          </c:cat>
          <c:val>
            <c:numRef>
              <c:f>Partner!$F$4:$F$8</c:f>
              <c:numCache>
                <c:formatCode>General</c:formatCode>
                <c:ptCount val="5"/>
                <c:pt idx="0">
                  <c:v>45</c:v>
                </c:pt>
                <c:pt idx="1">
                  <c:v>29</c:v>
                </c:pt>
                <c:pt idx="2">
                  <c:v>13</c:v>
                </c:pt>
                <c:pt idx="3">
                  <c:v>13</c:v>
                </c:pt>
                <c:pt idx="4">
                  <c:v>0</c:v>
                </c:pt>
              </c:numCache>
            </c:numRef>
          </c:val>
          <c:extLst>
            <c:ext xmlns:c16="http://schemas.microsoft.com/office/drawing/2014/chart" uri="{C3380CC4-5D6E-409C-BE32-E72D297353CC}">
              <c16:uniqueId val="{00000000-B35B-4C30-9D46-96F3A0AAFD6D}"/>
            </c:ext>
          </c:extLst>
        </c:ser>
        <c:ser>
          <c:idx val="1"/>
          <c:order val="1"/>
          <c:tx>
            <c:strRef>
              <c:f>Partner!$G$1:$G$3</c:f>
              <c:strCache>
                <c:ptCount val="3"/>
                <c:pt idx="1">
                  <c:v>End</c:v>
                </c:pt>
              </c:strCache>
            </c:strRef>
          </c:tx>
          <c:spPr>
            <a:solidFill>
              <a:srgbClr val="5D3386"/>
            </a:solidFill>
            <a:ln>
              <a:noFill/>
            </a:ln>
            <a:effectLst/>
          </c:spPr>
          <c:invertIfNegative val="0"/>
          <c:cat>
            <c:strRef>
              <c:f>Partner!$A$4:$A$8</c:f>
              <c:strCache>
                <c:ptCount val="5"/>
                <c:pt idx="0">
                  <c:v>Strongly Agree</c:v>
                </c:pt>
                <c:pt idx="1">
                  <c:v>Agree</c:v>
                </c:pt>
                <c:pt idx="2">
                  <c:v>Neither Agree nor Disagree</c:v>
                </c:pt>
                <c:pt idx="3">
                  <c:v>Disagree</c:v>
                </c:pt>
                <c:pt idx="4">
                  <c:v>Strongly Disagree</c:v>
                </c:pt>
              </c:strCache>
            </c:strRef>
          </c:cat>
          <c:val>
            <c:numRef>
              <c:f>Partner!$G$4:$G$8</c:f>
              <c:numCache>
                <c:formatCode>General</c:formatCode>
                <c:ptCount val="5"/>
                <c:pt idx="0">
                  <c:v>24</c:v>
                </c:pt>
                <c:pt idx="1">
                  <c:v>27</c:v>
                </c:pt>
                <c:pt idx="2">
                  <c:v>15</c:v>
                </c:pt>
                <c:pt idx="3">
                  <c:v>18</c:v>
                </c:pt>
                <c:pt idx="4">
                  <c:v>15</c:v>
                </c:pt>
              </c:numCache>
            </c:numRef>
          </c:val>
          <c:extLst>
            <c:ext xmlns:c16="http://schemas.microsoft.com/office/drawing/2014/chart" uri="{C3380CC4-5D6E-409C-BE32-E72D297353CC}">
              <c16:uniqueId val="{00000001-B35B-4C30-9D46-96F3A0AAFD6D}"/>
            </c:ext>
          </c:extLst>
        </c:ser>
        <c:dLbls>
          <c:showLegendKey val="0"/>
          <c:showVal val="0"/>
          <c:showCatName val="0"/>
          <c:showSerName val="0"/>
          <c:showPercent val="0"/>
          <c:showBubbleSize val="0"/>
        </c:dLbls>
        <c:gapWidth val="219"/>
        <c:overlap val="-27"/>
        <c:axId val="1179883744"/>
        <c:axId val="1179884704"/>
      </c:barChart>
      <c:catAx>
        <c:axId val="117988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9884704"/>
        <c:crosses val="autoZero"/>
        <c:auto val="1"/>
        <c:lblAlgn val="ctr"/>
        <c:lblOffset val="100"/>
        <c:noMultiLvlLbl val="0"/>
      </c:catAx>
      <c:valAx>
        <c:axId val="1179884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9883744"/>
        <c:crosses val="autoZero"/>
        <c:crossBetween val="between"/>
      </c:valAx>
      <c:spPr>
        <a:noFill/>
        <a:ln>
          <a:noFill/>
        </a:ln>
        <a:effectLst/>
      </c:spPr>
    </c:plotArea>
    <c:legend>
      <c:legendPos val="b"/>
      <c:layout>
        <c:manualLayout>
          <c:xMode val="edge"/>
          <c:yMode val="edge"/>
          <c:x val="0.76831884941340889"/>
          <c:y val="0.91237428488340189"/>
          <c:w val="0.22812698609929888"/>
          <c:h val="6.759708837387105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0B527-EE77-4C65-BFE0-9B2A4E41F6B9}" type="datetimeFigureOut">
              <a:rPr lang="en-GB" smtClean="0"/>
              <a:t>04/06/2026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EA2FE-15FE-4529-9E08-71D9C1B4CD51}" type="slidenum">
              <a:rPr lang="en-GB" smtClean="0"/>
              <a:t>‹#›</a:t>
            </a:fld>
            <a:endParaRPr lang="en-GB"/>
          </a:p>
        </p:txBody>
      </p:sp>
    </p:spTree>
    <p:extLst>
      <p:ext uri="{BB962C8B-B14F-4D97-AF65-F5344CB8AC3E}">
        <p14:creationId xmlns:p14="http://schemas.microsoft.com/office/powerpoint/2010/main" val="175257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C36C9-29B6-DD8A-0904-783D8E028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630BB-139B-00CD-2227-FF7D70BDD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3B789-C94F-5814-9F04-56AD65D08E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To consider how governments (local, regional and national) should respond</a:t>
            </a:r>
          </a:p>
          <a:p>
            <a:endParaRPr lang="en-GB" dirty="0"/>
          </a:p>
        </p:txBody>
      </p:sp>
      <p:sp>
        <p:nvSpPr>
          <p:cNvPr id="4" name="Slide Number Placeholder 3">
            <a:extLst>
              <a:ext uri="{FF2B5EF4-FFF2-40B4-BE49-F238E27FC236}">
                <a16:creationId xmlns:a16="http://schemas.microsoft.com/office/drawing/2014/main" id="{813DDB34-B138-7B0F-F97C-9F42E83900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EA2FE-15FE-4529-9E08-71D9C1B4CD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143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BBB06-8A95-7D7A-E760-537EEABFD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29AB4-607B-1FDA-BB6B-EC9DACA0B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0EC85-EA22-1CA2-73DC-8B16F46889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4400" kern="1200" dirty="0">
              <a:solidFill>
                <a:srgbClr val="567D2D"/>
              </a:solidFill>
              <a:latin typeface="+mj-lt"/>
              <a:ea typeface="+mj-ea"/>
              <a:cs typeface="+mj-cs"/>
            </a:endParaRPr>
          </a:p>
        </p:txBody>
      </p:sp>
      <p:sp>
        <p:nvSpPr>
          <p:cNvPr id="4" name="Slide Number Placeholder 3">
            <a:extLst>
              <a:ext uri="{FF2B5EF4-FFF2-40B4-BE49-F238E27FC236}">
                <a16:creationId xmlns:a16="http://schemas.microsoft.com/office/drawing/2014/main" id="{F35E1027-F52A-9517-85C6-85E146D45307}"/>
              </a:ext>
            </a:extLst>
          </p:cNvPr>
          <p:cNvSpPr>
            <a:spLocks noGrp="1"/>
          </p:cNvSpPr>
          <p:nvPr>
            <p:ph type="sldNum" sz="quarter" idx="5"/>
          </p:nvPr>
        </p:nvSpPr>
        <p:spPr/>
        <p:txBody>
          <a:bodyPr/>
          <a:lstStyle/>
          <a:p>
            <a:fld id="{8F081B16-AC05-401D-AF89-366BE0481A3F}" type="slidenum">
              <a:rPr lang="en-GB" smtClean="0"/>
              <a:t>15</a:t>
            </a:fld>
            <a:endParaRPr lang="en-GB"/>
          </a:p>
        </p:txBody>
      </p:sp>
    </p:spTree>
    <p:extLst>
      <p:ext uri="{BB962C8B-B14F-4D97-AF65-F5344CB8AC3E}">
        <p14:creationId xmlns:p14="http://schemas.microsoft.com/office/powerpoint/2010/main" val="3464961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F6182-6933-4F02-FFDA-5C2A01606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62C44-73CE-B862-8568-DAAC15249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C3C4E-A049-E8AA-4AE6-E45C75A247C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3D0B352-25D0-81C7-C68B-99E383E22C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81B16-AC05-401D-AF89-366BE0481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446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65E2E-FC9E-A204-99C8-EDA0192B5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04FF9-B92B-A6EF-6223-04BA954AE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92DEA-5B96-140C-2E9F-1300574FF3E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1CC9F2A-127F-5C53-0716-9036BCF6E3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81B16-AC05-401D-AF89-366BE0481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22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249A-64E5-8C79-4789-586E839A9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BDFB9-0B92-94FF-79FA-34909F22A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259DA-ED0A-F3B0-14D0-D1C93B0444E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9CF4E4B-272C-189D-28CF-EE9B81DE5C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EA2FE-15FE-4529-9E08-71D9C1B4CD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8399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kern="100" dirty="0">
                <a:effectLst/>
                <a:latin typeface="Aptos" panose="020B0004020202020204" pitchFamily="34" charset="0"/>
                <a:ea typeface="Aptos" panose="020B0004020202020204" pitchFamily="34" charset="0"/>
                <a:cs typeface="Aptos" panose="020B0004020202020204" pitchFamily="34" charset="0"/>
              </a:rPr>
              <a:t>These reasons can be group under the following areas: </a:t>
            </a:r>
          </a:p>
          <a:p>
            <a:pPr marL="285750" indent="-285750">
              <a:lnSpc>
                <a:spcPct val="107000"/>
              </a:lnSpc>
              <a:spcAft>
                <a:spcPts val="800"/>
              </a:spcAft>
              <a:buFont typeface="Arial" panose="020B0604020202020204" pitchFamily="34" charset="0"/>
              <a:buChar char="•"/>
            </a:pPr>
            <a:r>
              <a:rPr lang="en-GB" b="0" kern="100" dirty="0">
                <a:latin typeface="Aptos" panose="020B0004020202020204" pitchFamily="34" charset="0"/>
                <a:ea typeface="Calibri" panose="020F0502020204030204" pitchFamily="34" charset="0"/>
                <a:cs typeface="Times New Roman" panose="02020603050405020304" pitchFamily="18" charset="0"/>
              </a:rPr>
              <a:t>Create choices and give people control</a:t>
            </a:r>
            <a:endParaRPr lang="en-GB" b="0"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b="0" kern="100" dirty="0">
                <a:latin typeface="Aptos" panose="020B0004020202020204" pitchFamily="34" charset="0"/>
                <a:ea typeface="Calibri" panose="020F0502020204030204" pitchFamily="34" charset="0"/>
                <a:cs typeface="Times New Roman" panose="02020603050405020304" pitchFamily="18" charset="0"/>
              </a:rPr>
              <a:t>Improve health locally and nationally </a:t>
            </a:r>
          </a:p>
          <a:p>
            <a:pPr marL="285750" indent="-285750">
              <a:lnSpc>
                <a:spcPct val="115000"/>
              </a:lnSpc>
              <a:spcAft>
                <a:spcPts val="800"/>
              </a:spcAft>
              <a:buFont typeface="Arial" panose="020B0604020202020204" pitchFamily="34" charset="0"/>
              <a:buChar char="•"/>
            </a:pPr>
            <a:r>
              <a:rPr lang="en-GB" b="0" kern="100" dirty="0">
                <a:latin typeface="Aptos" panose="020B0004020202020204" pitchFamily="34" charset="0"/>
                <a:ea typeface="Calibri" panose="020F0502020204030204" pitchFamily="34" charset="0"/>
                <a:cs typeface="Times New Roman" panose="02020603050405020304" pitchFamily="18" charset="0"/>
              </a:rPr>
              <a:t>Reduce pressure on the NHS</a:t>
            </a:r>
          </a:p>
          <a:p>
            <a:pPr marL="285750" indent="-285750">
              <a:lnSpc>
                <a:spcPct val="115000"/>
              </a:lnSpc>
              <a:spcAft>
                <a:spcPts val="800"/>
              </a:spcAft>
              <a:buFont typeface="Arial" panose="020B0604020202020204" pitchFamily="34" charset="0"/>
              <a:buChar char="•"/>
            </a:pPr>
            <a:r>
              <a:rPr lang="en-GB" b="0" kern="100" dirty="0">
                <a:latin typeface="Aptos" panose="020B0004020202020204" pitchFamily="34" charset="0"/>
                <a:ea typeface="Aptos" panose="020B0004020202020204" pitchFamily="34" charset="0"/>
                <a:cs typeface="Aptos" panose="020B0004020202020204" pitchFamily="34" charset="0"/>
              </a:rPr>
              <a:t>Prioritise health over profit</a:t>
            </a:r>
            <a:endParaRPr lang="en-GB" b="0" kern="100" dirty="0">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GB" b="0" kern="100" dirty="0">
                <a:latin typeface="Aptos" panose="020B0004020202020204" pitchFamily="34" charset="0"/>
                <a:ea typeface="Aptos" panose="020B0004020202020204" pitchFamily="34" charset="0"/>
                <a:cs typeface="Aptos" panose="020B0004020202020204" pitchFamily="34" charset="0"/>
              </a:rPr>
              <a:t>Education and reinforcement of messages to influence change</a:t>
            </a:r>
            <a:endParaRPr lang="en-GB" b="0" kern="100" dirty="0">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D0EA2FE-15FE-4529-9E08-71D9C1B4CD51}" type="slidenum">
              <a:rPr lang="en-GB" smtClean="0"/>
              <a:t>21</a:t>
            </a:fld>
            <a:endParaRPr lang="en-GB"/>
          </a:p>
        </p:txBody>
      </p:sp>
    </p:spTree>
    <p:extLst>
      <p:ext uri="{BB962C8B-B14F-4D97-AF65-F5344CB8AC3E}">
        <p14:creationId xmlns:p14="http://schemas.microsoft.com/office/powerpoint/2010/main" val="202894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81B16-AC05-401D-AF89-366BE0481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4766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7D833-804E-AE20-FE43-C612721DA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05468-0D61-6086-1861-057ADEE7E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34FDE-7427-128F-108B-194A0D4EE5A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56C11F-EA57-FBD4-BCED-5F66AB8A9A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81B16-AC05-401D-AF89-366BE0481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573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F1C96-0475-4701-A560-F27C5D7A8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327AC-7DCF-9788-53D3-FBED3C49F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304A0-FD25-2962-C170-DC047D67A6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a:extLst>
              <a:ext uri="{FF2B5EF4-FFF2-40B4-BE49-F238E27FC236}">
                <a16:creationId xmlns:a16="http://schemas.microsoft.com/office/drawing/2014/main" id="{9AFF5C94-5D49-455C-B8A9-27B6AF2D01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EA2FE-15FE-4529-9E08-71D9C1B4CD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9025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0D836-CFC9-F349-6513-F3C100D8E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B2FB6-3EFF-F085-41E8-24BF7750D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E90D2-9D7F-398F-7998-44F0BCF7601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ED58663-1660-8CF5-BED3-D2AA393A30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EA2FE-15FE-4529-9E08-71D9C1B4CD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7445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AC912-E106-919A-37D6-7F71D4D70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8D5A2-FADA-DABD-D147-EE554391C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A5E11-D945-5035-1375-FAE9124F40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332B26-76BD-022D-2A33-BF990D3815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EA2FE-15FE-4529-9E08-71D9C1B4CD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94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DB13C-0FA7-B734-23E6-EB62FE07A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0C356-66C4-167A-B88B-8B6A96054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F53C5-1E66-B587-B62E-855C1F88C44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F3B350-9585-2E60-BD96-AFC7EE6614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EA2FE-15FE-4529-9E08-71D9C1B4CD5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8021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8D02D-9ACE-EB3D-3EFD-73C85B860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5D31E-08E8-7B35-8F03-DC918C016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ECA86C-2F0A-7B1E-01AC-062ADDD7764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073841-5DF1-3B01-DECE-72F7FFACA1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81B16-AC05-401D-AF89-366BE0481A3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2778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F8312-6C5F-EE0E-8CF1-6E73F7F6A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68E09-B630-1C0C-993F-CECEA2580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DECF9B-659C-DABE-A289-7DEEDC6DD8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4400" kern="1200" dirty="0">
              <a:solidFill>
                <a:srgbClr val="567D2D"/>
              </a:solidFill>
              <a:latin typeface="+mj-lt"/>
              <a:ea typeface="+mj-ea"/>
              <a:cs typeface="+mj-cs"/>
            </a:endParaRPr>
          </a:p>
        </p:txBody>
      </p:sp>
      <p:sp>
        <p:nvSpPr>
          <p:cNvPr id="4" name="Slide Number Placeholder 3">
            <a:extLst>
              <a:ext uri="{FF2B5EF4-FFF2-40B4-BE49-F238E27FC236}">
                <a16:creationId xmlns:a16="http://schemas.microsoft.com/office/drawing/2014/main" id="{E77AA9D2-4403-789E-2531-DE070036951E}"/>
              </a:ext>
            </a:extLst>
          </p:cNvPr>
          <p:cNvSpPr>
            <a:spLocks noGrp="1"/>
          </p:cNvSpPr>
          <p:nvPr>
            <p:ph type="sldNum" sz="quarter" idx="5"/>
          </p:nvPr>
        </p:nvSpPr>
        <p:spPr/>
        <p:txBody>
          <a:bodyPr/>
          <a:lstStyle/>
          <a:p>
            <a:fld id="{8F081B16-AC05-401D-AF89-366BE0481A3F}" type="slidenum">
              <a:rPr lang="en-GB" smtClean="0"/>
              <a:t>14</a:t>
            </a:fld>
            <a:endParaRPr lang="en-GB"/>
          </a:p>
        </p:txBody>
      </p:sp>
    </p:spTree>
    <p:extLst>
      <p:ext uri="{BB962C8B-B14F-4D97-AF65-F5344CB8AC3E}">
        <p14:creationId xmlns:p14="http://schemas.microsoft.com/office/powerpoint/2010/main" val="2768561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ACF4-617B-6A52-FCDA-CD892C6AEB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E6DC48-E7CD-180D-3166-3D5A355051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0BAADD-9407-80E8-AA9E-C96E75278883}"/>
              </a:ext>
            </a:extLst>
          </p:cNvPr>
          <p:cNvSpPr>
            <a:spLocks noGrp="1"/>
          </p:cNvSpPr>
          <p:nvPr>
            <p:ph type="dt" sz="half" idx="10"/>
          </p:nvPr>
        </p:nvSpPr>
        <p:spPr/>
        <p:txBody>
          <a:bodyPr/>
          <a:lstStyle/>
          <a:p>
            <a:fld id="{BC8F25B2-AC63-47CC-9AAD-4ECC45409EF1}" type="datetimeFigureOut">
              <a:rPr lang="en-GB" smtClean="0"/>
              <a:t>04/06/2026</a:t>
            </a:fld>
            <a:endParaRPr lang="en-GB"/>
          </a:p>
        </p:txBody>
      </p:sp>
      <p:sp>
        <p:nvSpPr>
          <p:cNvPr id="5" name="Footer Placeholder 4">
            <a:extLst>
              <a:ext uri="{FF2B5EF4-FFF2-40B4-BE49-F238E27FC236}">
                <a16:creationId xmlns:a16="http://schemas.microsoft.com/office/drawing/2014/main" id="{67477618-67D6-D098-4271-CC50658FAF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BF9657-74E2-EA69-01D7-F5BB2BF053FA}"/>
              </a:ext>
            </a:extLst>
          </p:cNvPr>
          <p:cNvSpPr>
            <a:spLocks noGrp="1"/>
          </p:cNvSpPr>
          <p:nvPr>
            <p:ph type="sldNum" sz="quarter" idx="12"/>
          </p:nvPr>
        </p:nvSpPr>
        <p:spPr/>
        <p:txBody>
          <a:bodyPr/>
          <a:lstStyle/>
          <a:p>
            <a:fld id="{283DF28A-7812-4D8A-86A3-CF40B31D199F}" type="slidenum">
              <a:rPr lang="en-GB" smtClean="0"/>
              <a:t>‹#›</a:t>
            </a:fld>
            <a:endParaRPr lang="en-GB"/>
          </a:p>
        </p:txBody>
      </p:sp>
    </p:spTree>
    <p:extLst>
      <p:ext uri="{BB962C8B-B14F-4D97-AF65-F5344CB8AC3E}">
        <p14:creationId xmlns:p14="http://schemas.microsoft.com/office/powerpoint/2010/main" val="3354249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4FDF-DDF1-F5C9-139E-326CA94361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96AE72-594C-825F-C224-FB28A3EAC4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8DA614-596F-77EE-2E81-667315E3B0EC}"/>
              </a:ext>
            </a:extLst>
          </p:cNvPr>
          <p:cNvSpPr>
            <a:spLocks noGrp="1"/>
          </p:cNvSpPr>
          <p:nvPr>
            <p:ph type="dt" sz="half" idx="10"/>
          </p:nvPr>
        </p:nvSpPr>
        <p:spPr/>
        <p:txBody>
          <a:bodyPr/>
          <a:lstStyle/>
          <a:p>
            <a:fld id="{BC8F25B2-AC63-47CC-9AAD-4ECC45409EF1}" type="datetimeFigureOut">
              <a:rPr lang="en-GB" smtClean="0"/>
              <a:t>04/06/2026</a:t>
            </a:fld>
            <a:endParaRPr lang="en-GB"/>
          </a:p>
        </p:txBody>
      </p:sp>
      <p:sp>
        <p:nvSpPr>
          <p:cNvPr id="5" name="Footer Placeholder 4">
            <a:extLst>
              <a:ext uri="{FF2B5EF4-FFF2-40B4-BE49-F238E27FC236}">
                <a16:creationId xmlns:a16="http://schemas.microsoft.com/office/drawing/2014/main" id="{B50B95EE-97DC-2398-7B46-DBDB737C6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9965A3-2896-DF24-31FB-FABE1A58D3BD}"/>
              </a:ext>
            </a:extLst>
          </p:cNvPr>
          <p:cNvSpPr>
            <a:spLocks noGrp="1"/>
          </p:cNvSpPr>
          <p:nvPr>
            <p:ph type="sldNum" sz="quarter" idx="12"/>
          </p:nvPr>
        </p:nvSpPr>
        <p:spPr/>
        <p:txBody>
          <a:bodyPr/>
          <a:lstStyle/>
          <a:p>
            <a:fld id="{283DF28A-7812-4D8A-86A3-CF40B31D199F}" type="slidenum">
              <a:rPr lang="en-GB" smtClean="0"/>
              <a:t>‹#›</a:t>
            </a:fld>
            <a:endParaRPr lang="en-GB"/>
          </a:p>
        </p:txBody>
      </p:sp>
    </p:spTree>
    <p:extLst>
      <p:ext uri="{BB962C8B-B14F-4D97-AF65-F5344CB8AC3E}">
        <p14:creationId xmlns:p14="http://schemas.microsoft.com/office/powerpoint/2010/main" val="2746415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0A5F7-2283-6557-99A0-81292F297E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046A41-FFA6-0F1C-F865-BAE398B09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F4881A-B659-B6A6-11AC-0088EC767135}"/>
              </a:ext>
            </a:extLst>
          </p:cNvPr>
          <p:cNvSpPr>
            <a:spLocks noGrp="1"/>
          </p:cNvSpPr>
          <p:nvPr>
            <p:ph type="dt" sz="half" idx="10"/>
          </p:nvPr>
        </p:nvSpPr>
        <p:spPr/>
        <p:txBody>
          <a:bodyPr/>
          <a:lstStyle/>
          <a:p>
            <a:fld id="{BC8F25B2-AC63-47CC-9AAD-4ECC45409EF1}" type="datetimeFigureOut">
              <a:rPr lang="en-GB" smtClean="0"/>
              <a:t>04/06/2026</a:t>
            </a:fld>
            <a:endParaRPr lang="en-GB"/>
          </a:p>
        </p:txBody>
      </p:sp>
      <p:sp>
        <p:nvSpPr>
          <p:cNvPr id="5" name="Footer Placeholder 4">
            <a:extLst>
              <a:ext uri="{FF2B5EF4-FFF2-40B4-BE49-F238E27FC236}">
                <a16:creationId xmlns:a16="http://schemas.microsoft.com/office/drawing/2014/main" id="{9F731AEE-7866-F86E-10C7-2261C75B71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36C633-6D51-F258-6883-E7753DEBF317}"/>
              </a:ext>
            </a:extLst>
          </p:cNvPr>
          <p:cNvSpPr>
            <a:spLocks noGrp="1"/>
          </p:cNvSpPr>
          <p:nvPr>
            <p:ph type="sldNum" sz="quarter" idx="12"/>
          </p:nvPr>
        </p:nvSpPr>
        <p:spPr/>
        <p:txBody>
          <a:bodyPr/>
          <a:lstStyle/>
          <a:p>
            <a:fld id="{283DF28A-7812-4D8A-86A3-CF40B31D199F}" type="slidenum">
              <a:rPr lang="en-GB" smtClean="0"/>
              <a:t>‹#›</a:t>
            </a:fld>
            <a:endParaRPr lang="en-GB"/>
          </a:p>
        </p:txBody>
      </p:sp>
    </p:spTree>
    <p:extLst>
      <p:ext uri="{BB962C8B-B14F-4D97-AF65-F5344CB8AC3E}">
        <p14:creationId xmlns:p14="http://schemas.microsoft.com/office/powerpoint/2010/main" val="121719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202B-A497-D8D7-1784-FF99C9951B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EC5CB2-E6F1-AE18-A8CE-CC76456CF1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AA0B86-A195-8B14-041D-8EE1220DE039}"/>
              </a:ext>
            </a:extLst>
          </p:cNvPr>
          <p:cNvSpPr>
            <a:spLocks noGrp="1"/>
          </p:cNvSpPr>
          <p:nvPr>
            <p:ph type="dt" sz="half" idx="10"/>
          </p:nvPr>
        </p:nvSpPr>
        <p:spPr/>
        <p:txBody>
          <a:bodyPr/>
          <a:lstStyle/>
          <a:p>
            <a:fld id="{BC8F25B2-AC63-47CC-9AAD-4ECC45409EF1}" type="datetimeFigureOut">
              <a:rPr lang="en-GB" smtClean="0"/>
              <a:t>04/06/2026</a:t>
            </a:fld>
            <a:endParaRPr lang="en-GB"/>
          </a:p>
        </p:txBody>
      </p:sp>
      <p:sp>
        <p:nvSpPr>
          <p:cNvPr id="5" name="Footer Placeholder 4">
            <a:extLst>
              <a:ext uri="{FF2B5EF4-FFF2-40B4-BE49-F238E27FC236}">
                <a16:creationId xmlns:a16="http://schemas.microsoft.com/office/drawing/2014/main" id="{A2F1A2F5-2960-0AF4-E6A7-F43D274C4B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F58DA8-A882-3DCE-C226-ECEDEBD802A8}"/>
              </a:ext>
            </a:extLst>
          </p:cNvPr>
          <p:cNvSpPr>
            <a:spLocks noGrp="1"/>
          </p:cNvSpPr>
          <p:nvPr>
            <p:ph type="sldNum" sz="quarter" idx="12"/>
          </p:nvPr>
        </p:nvSpPr>
        <p:spPr/>
        <p:txBody>
          <a:bodyPr/>
          <a:lstStyle/>
          <a:p>
            <a:fld id="{283DF28A-7812-4D8A-86A3-CF40B31D199F}" type="slidenum">
              <a:rPr lang="en-GB" smtClean="0"/>
              <a:t>‹#›</a:t>
            </a:fld>
            <a:endParaRPr lang="en-GB"/>
          </a:p>
        </p:txBody>
      </p:sp>
    </p:spTree>
    <p:extLst>
      <p:ext uri="{BB962C8B-B14F-4D97-AF65-F5344CB8AC3E}">
        <p14:creationId xmlns:p14="http://schemas.microsoft.com/office/powerpoint/2010/main" val="1537947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53CA9-129D-74B4-632E-4C81905F4B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EC00CDA-3984-9A47-A973-FD8DAD1DCC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EA6ACD-6E29-A5F6-1845-A6C14114D56C}"/>
              </a:ext>
            </a:extLst>
          </p:cNvPr>
          <p:cNvSpPr>
            <a:spLocks noGrp="1"/>
          </p:cNvSpPr>
          <p:nvPr>
            <p:ph type="dt" sz="half" idx="10"/>
          </p:nvPr>
        </p:nvSpPr>
        <p:spPr/>
        <p:txBody>
          <a:bodyPr/>
          <a:lstStyle/>
          <a:p>
            <a:fld id="{BC8F25B2-AC63-47CC-9AAD-4ECC45409EF1}" type="datetimeFigureOut">
              <a:rPr lang="en-GB" smtClean="0"/>
              <a:t>04/06/2026</a:t>
            </a:fld>
            <a:endParaRPr lang="en-GB"/>
          </a:p>
        </p:txBody>
      </p:sp>
      <p:sp>
        <p:nvSpPr>
          <p:cNvPr id="5" name="Footer Placeholder 4">
            <a:extLst>
              <a:ext uri="{FF2B5EF4-FFF2-40B4-BE49-F238E27FC236}">
                <a16:creationId xmlns:a16="http://schemas.microsoft.com/office/drawing/2014/main" id="{CECA6539-D9B8-3BD6-2B85-E21F1EFBA1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375290-1C08-CF11-F4CE-D1DE3E23A06E}"/>
              </a:ext>
            </a:extLst>
          </p:cNvPr>
          <p:cNvSpPr>
            <a:spLocks noGrp="1"/>
          </p:cNvSpPr>
          <p:nvPr>
            <p:ph type="sldNum" sz="quarter" idx="12"/>
          </p:nvPr>
        </p:nvSpPr>
        <p:spPr/>
        <p:txBody>
          <a:bodyPr/>
          <a:lstStyle/>
          <a:p>
            <a:fld id="{283DF28A-7812-4D8A-86A3-CF40B31D199F}" type="slidenum">
              <a:rPr lang="en-GB" smtClean="0"/>
              <a:t>‹#›</a:t>
            </a:fld>
            <a:endParaRPr lang="en-GB"/>
          </a:p>
        </p:txBody>
      </p:sp>
    </p:spTree>
    <p:extLst>
      <p:ext uri="{BB962C8B-B14F-4D97-AF65-F5344CB8AC3E}">
        <p14:creationId xmlns:p14="http://schemas.microsoft.com/office/powerpoint/2010/main" val="380451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9E40-59AD-DAAD-99E6-B9CFF00255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E976AD-2B88-0928-ADD4-067BC64BA5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BDD97D-F792-D4B0-387C-0EE495DD9F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277961-9B09-4D41-A248-0B270310E48C}"/>
              </a:ext>
            </a:extLst>
          </p:cNvPr>
          <p:cNvSpPr>
            <a:spLocks noGrp="1"/>
          </p:cNvSpPr>
          <p:nvPr>
            <p:ph type="dt" sz="half" idx="10"/>
          </p:nvPr>
        </p:nvSpPr>
        <p:spPr/>
        <p:txBody>
          <a:bodyPr/>
          <a:lstStyle/>
          <a:p>
            <a:fld id="{BC8F25B2-AC63-47CC-9AAD-4ECC45409EF1}" type="datetimeFigureOut">
              <a:rPr lang="en-GB" smtClean="0"/>
              <a:t>04/06/2026</a:t>
            </a:fld>
            <a:endParaRPr lang="en-GB"/>
          </a:p>
        </p:txBody>
      </p:sp>
      <p:sp>
        <p:nvSpPr>
          <p:cNvPr id="6" name="Footer Placeholder 5">
            <a:extLst>
              <a:ext uri="{FF2B5EF4-FFF2-40B4-BE49-F238E27FC236}">
                <a16:creationId xmlns:a16="http://schemas.microsoft.com/office/drawing/2014/main" id="{B9AEE0D0-98B6-34A0-C1F7-B4D2A1E45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E230D9-6164-2169-77D9-8638E15BF761}"/>
              </a:ext>
            </a:extLst>
          </p:cNvPr>
          <p:cNvSpPr>
            <a:spLocks noGrp="1"/>
          </p:cNvSpPr>
          <p:nvPr>
            <p:ph type="sldNum" sz="quarter" idx="12"/>
          </p:nvPr>
        </p:nvSpPr>
        <p:spPr/>
        <p:txBody>
          <a:bodyPr/>
          <a:lstStyle/>
          <a:p>
            <a:fld id="{283DF28A-7812-4D8A-86A3-CF40B31D199F}" type="slidenum">
              <a:rPr lang="en-GB" smtClean="0"/>
              <a:t>‹#›</a:t>
            </a:fld>
            <a:endParaRPr lang="en-GB"/>
          </a:p>
        </p:txBody>
      </p:sp>
    </p:spTree>
    <p:extLst>
      <p:ext uri="{BB962C8B-B14F-4D97-AF65-F5344CB8AC3E}">
        <p14:creationId xmlns:p14="http://schemas.microsoft.com/office/powerpoint/2010/main" val="1145489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222DC-8CF4-6716-E7AF-25D47B5B42C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ACE9EB-E3D4-8FB8-AD63-9DF5C66936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C9FCA5-5026-6E5A-621B-C228A7E670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A6EB3A6-8D46-2E84-224B-59A8E24F96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0B06C9-BB3D-E04E-08F8-DDC8B549C1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2253955-2507-1B53-16BF-7B2C0A3F140E}"/>
              </a:ext>
            </a:extLst>
          </p:cNvPr>
          <p:cNvSpPr>
            <a:spLocks noGrp="1"/>
          </p:cNvSpPr>
          <p:nvPr>
            <p:ph type="dt" sz="half" idx="10"/>
          </p:nvPr>
        </p:nvSpPr>
        <p:spPr/>
        <p:txBody>
          <a:bodyPr/>
          <a:lstStyle/>
          <a:p>
            <a:fld id="{BC8F25B2-AC63-47CC-9AAD-4ECC45409EF1}" type="datetimeFigureOut">
              <a:rPr lang="en-GB" smtClean="0"/>
              <a:t>04/06/2026</a:t>
            </a:fld>
            <a:endParaRPr lang="en-GB"/>
          </a:p>
        </p:txBody>
      </p:sp>
      <p:sp>
        <p:nvSpPr>
          <p:cNvPr id="8" name="Footer Placeholder 7">
            <a:extLst>
              <a:ext uri="{FF2B5EF4-FFF2-40B4-BE49-F238E27FC236}">
                <a16:creationId xmlns:a16="http://schemas.microsoft.com/office/drawing/2014/main" id="{2D0C59FF-00D7-552D-14C6-1D2FD75549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DB7266-8AF3-7D54-162A-C1228E90D465}"/>
              </a:ext>
            </a:extLst>
          </p:cNvPr>
          <p:cNvSpPr>
            <a:spLocks noGrp="1"/>
          </p:cNvSpPr>
          <p:nvPr>
            <p:ph type="sldNum" sz="quarter" idx="12"/>
          </p:nvPr>
        </p:nvSpPr>
        <p:spPr/>
        <p:txBody>
          <a:bodyPr/>
          <a:lstStyle/>
          <a:p>
            <a:fld id="{283DF28A-7812-4D8A-86A3-CF40B31D199F}" type="slidenum">
              <a:rPr lang="en-GB" smtClean="0"/>
              <a:t>‹#›</a:t>
            </a:fld>
            <a:endParaRPr lang="en-GB"/>
          </a:p>
        </p:txBody>
      </p:sp>
    </p:spTree>
    <p:extLst>
      <p:ext uri="{BB962C8B-B14F-4D97-AF65-F5344CB8AC3E}">
        <p14:creationId xmlns:p14="http://schemas.microsoft.com/office/powerpoint/2010/main" val="3166689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1741-2D6C-F6D9-071A-B12D83500E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F63DC3-C4B4-2829-9EBA-141DA89FCF46}"/>
              </a:ext>
            </a:extLst>
          </p:cNvPr>
          <p:cNvSpPr>
            <a:spLocks noGrp="1"/>
          </p:cNvSpPr>
          <p:nvPr>
            <p:ph type="dt" sz="half" idx="10"/>
          </p:nvPr>
        </p:nvSpPr>
        <p:spPr/>
        <p:txBody>
          <a:bodyPr/>
          <a:lstStyle/>
          <a:p>
            <a:fld id="{BC8F25B2-AC63-47CC-9AAD-4ECC45409EF1}" type="datetimeFigureOut">
              <a:rPr lang="en-GB" smtClean="0"/>
              <a:t>04/06/2026</a:t>
            </a:fld>
            <a:endParaRPr lang="en-GB"/>
          </a:p>
        </p:txBody>
      </p:sp>
      <p:sp>
        <p:nvSpPr>
          <p:cNvPr id="4" name="Footer Placeholder 3">
            <a:extLst>
              <a:ext uri="{FF2B5EF4-FFF2-40B4-BE49-F238E27FC236}">
                <a16:creationId xmlns:a16="http://schemas.microsoft.com/office/drawing/2014/main" id="{E3F92215-900A-AE59-4239-F1AB6158BC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BBADC7-D3E3-2032-9364-71CDC30560D5}"/>
              </a:ext>
            </a:extLst>
          </p:cNvPr>
          <p:cNvSpPr>
            <a:spLocks noGrp="1"/>
          </p:cNvSpPr>
          <p:nvPr>
            <p:ph type="sldNum" sz="quarter" idx="12"/>
          </p:nvPr>
        </p:nvSpPr>
        <p:spPr/>
        <p:txBody>
          <a:bodyPr/>
          <a:lstStyle/>
          <a:p>
            <a:fld id="{283DF28A-7812-4D8A-86A3-CF40B31D199F}" type="slidenum">
              <a:rPr lang="en-GB" smtClean="0"/>
              <a:t>‹#›</a:t>
            </a:fld>
            <a:endParaRPr lang="en-GB"/>
          </a:p>
        </p:txBody>
      </p:sp>
    </p:spTree>
    <p:extLst>
      <p:ext uri="{BB962C8B-B14F-4D97-AF65-F5344CB8AC3E}">
        <p14:creationId xmlns:p14="http://schemas.microsoft.com/office/powerpoint/2010/main" val="1359697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EDEED-977C-7077-4812-9214016307DF}"/>
              </a:ext>
            </a:extLst>
          </p:cNvPr>
          <p:cNvSpPr>
            <a:spLocks noGrp="1"/>
          </p:cNvSpPr>
          <p:nvPr>
            <p:ph type="dt" sz="half" idx="10"/>
          </p:nvPr>
        </p:nvSpPr>
        <p:spPr/>
        <p:txBody>
          <a:bodyPr/>
          <a:lstStyle/>
          <a:p>
            <a:fld id="{BC8F25B2-AC63-47CC-9AAD-4ECC45409EF1}" type="datetimeFigureOut">
              <a:rPr lang="en-GB" smtClean="0"/>
              <a:t>04/06/2026</a:t>
            </a:fld>
            <a:endParaRPr lang="en-GB"/>
          </a:p>
        </p:txBody>
      </p:sp>
      <p:sp>
        <p:nvSpPr>
          <p:cNvPr id="3" name="Footer Placeholder 2">
            <a:extLst>
              <a:ext uri="{FF2B5EF4-FFF2-40B4-BE49-F238E27FC236}">
                <a16:creationId xmlns:a16="http://schemas.microsoft.com/office/drawing/2014/main" id="{CA97362D-5E9B-37BC-600A-775FF222B0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0CC1D0B-E1EE-DB4D-78F0-37B561D737AB}"/>
              </a:ext>
            </a:extLst>
          </p:cNvPr>
          <p:cNvSpPr>
            <a:spLocks noGrp="1"/>
          </p:cNvSpPr>
          <p:nvPr>
            <p:ph type="sldNum" sz="quarter" idx="12"/>
          </p:nvPr>
        </p:nvSpPr>
        <p:spPr/>
        <p:txBody>
          <a:bodyPr/>
          <a:lstStyle/>
          <a:p>
            <a:fld id="{283DF28A-7812-4D8A-86A3-CF40B31D199F}" type="slidenum">
              <a:rPr lang="en-GB" smtClean="0"/>
              <a:t>‹#›</a:t>
            </a:fld>
            <a:endParaRPr lang="en-GB"/>
          </a:p>
        </p:txBody>
      </p:sp>
    </p:spTree>
    <p:extLst>
      <p:ext uri="{BB962C8B-B14F-4D97-AF65-F5344CB8AC3E}">
        <p14:creationId xmlns:p14="http://schemas.microsoft.com/office/powerpoint/2010/main" val="3556777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2E72-07AD-20F7-2F0F-380485C07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FD2E9A4-D597-79A4-F66A-CE351F97AF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98E9C0B-20B2-AA38-756B-D9D7DC65B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D5B4B9-5A06-65A8-3D94-83779CED5919}"/>
              </a:ext>
            </a:extLst>
          </p:cNvPr>
          <p:cNvSpPr>
            <a:spLocks noGrp="1"/>
          </p:cNvSpPr>
          <p:nvPr>
            <p:ph type="dt" sz="half" idx="10"/>
          </p:nvPr>
        </p:nvSpPr>
        <p:spPr/>
        <p:txBody>
          <a:bodyPr/>
          <a:lstStyle/>
          <a:p>
            <a:fld id="{BC8F25B2-AC63-47CC-9AAD-4ECC45409EF1}" type="datetimeFigureOut">
              <a:rPr lang="en-GB" smtClean="0"/>
              <a:t>04/06/2026</a:t>
            </a:fld>
            <a:endParaRPr lang="en-GB"/>
          </a:p>
        </p:txBody>
      </p:sp>
      <p:sp>
        <p:nvSpPr>
          <p:cNvPr id="6" name="Footer Placeholder 5">
            <a:extLst>
              <a:ext uri="{FF2B5EF4-FFF2-40B4-BE49-F238E27FC236}">
                <a16:creationId xmlns:a16="http://schemas.microsoft.com/office/drawing/2014/main" id="{3FBD314B-E1D9-C52B-E5CF-BC32A5561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6E9F7E-68AD-4201-BDD7-149085E48D9F}"/>
              </a:ext>
            </a:extLst>
          </p:cNvPr>
          <p:cNvSpPr>
            <a:spLocks noGrp="1"/>
          </p:cNvSpPr>
          <p:nvPr>
            <p:ph type="sldNum" sz="quarter" idx="12"/>
          </p:nvPr>
        </p:nvSpPr>
        <p:spPr/>
        <p:txBody>
          <a:bodyPr/>
          <a:lstStyle/>
          <a:p>
            <a:fld id="{283DF28A-7812-4D8A-86A3-CF40B31D199F}" type="slidenum">
              <a:rPr lang="en-GB" smtClean="0"/>
              <a:t>‹#›</a:t>
            </a:fld>
            <a:endParaRPr lang="en-GB"/>
          </a:p>
        </p:txBody>
      </p:sp>
    </p:spTree>
    <p:extLst>
      <p:ext uri="{BB962C8B-B14F-4D97-AF65-F5344CB8AC3E}">
        <p14:creationId xmlns:p14="http://schemas.microsoft.com/office/powerpoint/2010/main" val="237801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BAD1C-2AC0-EE93-FC72-305F9F7C4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B957AAD-967F-B1D8-666F-162185C36D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F756BE-858E-C3AE-134A-A9020F13B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B8A97-E5D0-B91D-4A1F-D9BFC6BDC41A}"/>
              </a:ext>
            </a:extLst>
          </p:cNvPr>
          <p:cNvSpPr>
            <a:spLocks noGrp="1"/>
          </p:cNvSpPr>
          <p:nvPr>
            <p:ph type="dt" sz="half" idx="10"/>
          </p:nvPr>
        </p:nvSpPr>
        <p:spPr/>
        <p:txBody>
          <a:bodyPr/>
          <a:lstStyle/>
          <a:p>
            <a:fld id="{BC8F25B2-AC63-47CC-9AAD-4ECC45409EF1}" type="datetimeFigureOut">
              <a:rPr lang="en-GB" smtClean="0"/>
              <a:t>04/06/2026</a:t>
            </a:fld>
            <a:endParaRPr lang="en-GB"/>
          </a:p>
        </p:txBody>
      </p:sp>
      <p:sp>
        <p:nvSpPr>
          <p:cNvPr id="6" name="Footer Placeholder 5">
            <a:extLst>
              <a:ext uri="{FF2B5EF4-FFF2-40B4-BE49-F238E27FC236}">
                <a16:creationId xmlns:a16="http://schemas.microsoft.com/office/drawing/2014/main" id="{989812DD-3A86-9B87-FEE4-9A7CA6A0AA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113589-56CA-7A7D-4D2A-B2ED6B318960}"/>
              </a:ext>
            </a:extLst>
          </p:cNvPr>
          <p:cNvSpPr>
            <a:spLocks noGrp="1"/>
          </p:cNvSpPr>
          <p:nvPr>
            <p:ph type="sldNum" sz="quarter" idx="12"/>
          </p:nvPr>
        </p:nvSpPr>
        <p:spPr/>
        <p:txBody>
          <a:bodyPr/>
          <a:lstStyle/>
          <a:p>
            <a:fld id="{283DF28A-7812-4D8A-86A3-CF40B31D199F}" type="slidenum">
              <a:rPr lang="en-GB" smtClean="0"/>
              <a:t>‹#›</a:t>
            </a:fld>
            <a:endParaRPr lang="en-GB"/>
          </a:p>
        </p:txBody>
      </p:sp>
    </p:spTree>
    <p:extLst>
      <p:ext uri="{BB962C8B-B14F-4D97-AF65-F5344CB8AC3E}">
        <p14:creationId xmlns:p14="http://schemas.microsoft.com/office/powerpoint/2010/main" val="365389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0F9A7-D06F-A34A-1562-136127C6CE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3BF489-DB37-F0CA-8C55-DE06847DB7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3F100F-6EE0-CA46-581C-BA8D002CF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8F25B2-AC63-47CC-9AAD-4ECC45409EF1}" type="datetimeFigureOut">
              <a:rPr lang="en-GB" smtClean="0"/>
              <a:t>04/06/2026</a:t>
            </a:fld>
            <a:endParaRPr lang="en-GB"/>
          </a:p>
        </p:txBody>
      </p:sp>
      <p:sp>
        <p:nvSpPr>
          <p:cNvPr id="5" name="Footer Placeholder 4">
            <a:extLst>
              <a:ext uri="{FF2B5EF4-FFF2-40B4-BE49-F238E27FC236}">
                <a16:creationId xmlns:a16="http://schemas.microsoft.com/office/drawing/2014/main" id="{753DA096-A8E1-30CE-123E-9E9604E423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3241B42-3A15-0C35-A40C-5B9412813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3DF28A-7812-4D8A-86A3-CF40B31D199F}" type="slidenum">
              <a:rPr lang="en-GB" smtClean="0"/>
              <a:t>‹#›</a:t>
            </a:fld>
            <a:endParaRPr lang="en-GB"/>
          </a:p>
        </p:txBody>
      </p:sp>
    </p:spTree>
    <p:extLst>
      <p:ext uri="{BB962C8B-B14F-4D97-AF65-F5344CB8AC3E}">
        <p14:creationId xmlns:p14="http://schemas.microsoft.com/office/powerpoint/2010/main" val="2265926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yhadph.short.gy/CJ"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0819E1-D168-1774-BE48-AD4FE0048EE4}"/>
              </a:ext>
            </a:extLst>
          </p:cNvPr>
          <p:cNvSpPr txBox="1"/>
          <p:nvPr/>
        </p:nvSpPr>
        <p:spPr>
          <a:xfrm>
            <a:off x="1119850" y="1214445"/>
            <a:ext cx="4976150" cy="35702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b="1" noProof="0" dirty="0">
              <a:solidFill>
                <a:srgbClr val="3D5889"/>
              </a:solidFill>
              <a:latin typeface="Aptos" panose="02110004020202020204"/>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GB" sz="3600" b="1" dirty="0">
                <a:solidFill>
                  <a:srgbClr val="567D2D"/>
                </a:solidFill>
                <a:latin typeface="Aptos" panose="02110004020202020204"/>
              </a:rPr>
              <a:t>Yorkshire and Humber Citizens’ Juries on Health and Harmful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noProof="0" dirty="0">
                <a:solidFill>
                  <a:srgbClr val="8ECD99"/>
                </a:solidFill>
                <a:latin typeface="Aptos" panose="02110004020202020204"/>
              </a:rPr>
              <a:t>Initial findings </a:t>
            </a:r>
            <a:endParaRPr kumimoji="0" lang="en-GB" sz="3600" b="1" i="0" u="none" strike="noStrike" kern="1200" cap="none" spc="0" normalizeH="0" baseline="0" noProof="0" dirty="0">
              <a:ln>
                <a:noFill/>
              </a:ln>
              <a:solidFill>
                <a:srgbClr val="8ECD99"/>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A791C33A-93E1-8873-2762-D3582DE50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0791" y="2723754"/>
            <a:ext cx="5421358" cy="3886201"/>
          </a:xfrm>
          <a:prstGeom prst="rect">
            <a:avLst/>
          </a:prstGeom>
        </p:spPr>
      </p:pic>
      <p:pic>
        <p:nvPicPr>
          <p:cNvPr id="16" name="Picture 15">
            <a:extLst>
              <a:ext uri="{FF2B5EF4-FFF2-40B4-BE49-F238E27FC236}">
                <a16:creationId xmlns:a16="http://schemas.microsoft.com/office/drawing/2014/main" id="{F79216D0-6698-93C7-EAEF-289CAA6A7889}"/>
              </a:ext>
            </a:extLst>
          </p:cNvPr>
          <p:cNvPicPr>
            <a:picLocks noChangeAspect="1"/>
          </p:cNvPicPr>
          <p:nvPr/>
        </p:nvPicPr>
        <p:blipFill>
          <a:blip r:embed="rId3">
            <a:extLst>
              <a:ext uri="{28A0092B-C50C-407E-A947-70E740481C1C}">
                <a14:useLocalDpi xmlns:a14="http://schemas.microsoft.com/office/drawing/2010/main" val="0"/>
              </a:ext>
            </a:extLst>
          </a:blip>
          <a:srcRect l="-1" t="-1241" r="-7056" b="-2744"/>
          <a:stretch>
            <a:fillRect/>
          </a:stretch>
        </p:blipFill>
        <p:spPr>
          <a:xfrm>
            <a:off x="9956800" y="248045"/>
            <a:ext cx="2072632" cy="2013199"/>
          </a:xfrm>
          <a:prstGeom prst="rect">
            <a:avLst/>
          </a:prstGeom>
        </p:spPr>
      </p:pic>
    </p:spTree>
    <p:extLst>
      <p:ext uri="{BB962C8B-B14F-4D97-AF65-F5344CB8AC3E}">
        <p14:creationId xmlns:p14="http://schemas.microsoft.com/office/powerpoint/2010/main" val="3593260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15BDD-52A5-2B8B-01B2-399EC5B5971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875B4E0-96E6-9015-B12A-0EA7A082019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567D2D"/>
                </a:solidFill>
                <a:effectLst/>
                <a:uLnTx/>
                <a:uFillTx/>
                <a:latin typeface="Aptos Display" panose="02110004020202020204"/>
                <a:ea typeface="+mj-ea"/>
                <a:cs typeface="+mj-cs"/>
              </a:rPr>
              <a:t>Support for price-based interventions</a:t>
            </a:r>
          </a:p>
        </p:txBody>
      </p:sp>
      <p:sp>
        <p:nvSpPr>
          <p:cNvPr id="7" name="TextBox 6">
            <a:extLst>
              <a:ext uri="{FF2B5EF4-FFF2-40B4-BE49-F238E27FC236}">
                <a16:creationId xmlns:a16="http://schemas.microsoft.com/office/drawing/2014/main" id="{8100D10E-4D31-E3EF-635E-D2AD580781F1}"/>
              </a:ext>
            </a:extLst>
          </p:cNvPr>
          <p:cNvSpPr txBox="1"/>
          <p:nvPr/>
        </p:nvSpPr>
        <p:spPr>
          <a:xfrm>
            <a:off x="491061" y="5259388"/>
            <a:ext cx="3843872" cy="1262757"/>
          </a:xfrm>
          <a:prstGeom prst="roundRect">
            <a:avLst/>
          </a:prstGeom>
          <a:solidFill>
            <a:srgbClr val="DCEEDC"/>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hangingPunct="0">
              <a:spcAft>
                <a:spcPts val="500"/>
              </a:spcAft>
              <a:defRPr/>
            </a:pPr>
            <a:r>
              <a:rPr lang="en-GB" sz="1600" b="1" dirty="0">
                <a:sym typeface="Calibri"/>
              </a:rPr>
              <a:t>Individual questionnaire responses to:</a:t>
            </a:r>
          </a:p>
          <a:p>
            <a:pPr algn="ctr" hangingPunct="0">
              <a:spcAft>
                <a:spcPts val="500"/>
              </a:spcAft>
              <a:defRPr/>
            </a:pPr>
            <a:r>
              <a:rPr lang="en-GB" sz="1600" dirty="0">
                <a:ea typeface="Aptos"/>
                <a:cs typeface="Times New Roman" panose="02020603050405020304" pitchFamily="18" charset="0"/>
              </a:rPr>
              <a:t>“Policies to increase prices should be adopted to reduce their health and social impacts”</a:t>
            </a:r>
            <a:endParaRPr lang="en-GB" sz="1600" dirty="0">
              <a:sym typeface="Calibri"/>
            </a:endParaRPr>
          </a:p>
        </p:txBody>
      </p:sp>
      <p:sp>
        <p:nvSpPr>
          <p:cNvPr id="5" name="TextBox 4">
            <a:extLst>
              <a:ext uri="{FF2B5EF4-FFF2-40B4-BE49-F238E27FC236}">
                <a16:creationId xmlns:a16="http://schemas.microsoft.com/office/drawing/2014/main" id="{2BC14DFC-DCC2-B82B-CA51-A10D8F567B00}"/>
              </a:ext>
            </a:extLst>
          </p:cNvPr>
          <p:cNvSpPr txBox="1"/>
          <p:nvPr/>
        </p:nvSpPr>
        <p:spPr>
          <a:xfrm>
            <a:off x="990600" y="1901073"/>
            <a:ext cx="3191933" cy="2385268"/>
          </a:xfrm>
          <a:prstGeom prst="rect">
            <a:avLst/>
          </a:prstGeom>
          <a:noFill/>
        </p:spPr>
        <p:txBody>
          <a:bodyPr wrap="square">
            <a:spAutoFit/>
          </a:bodyPr>
          <a:lstStyle/>
          <a:p>
            <a:pPr marL="285750" lvl="0" indent="-285750">
              <a:spcAft>
                <a:spcPts val="600"/>
              </a:spcAft>
              <a:buFont typeface="Arial" panose="020B0604020202020204" pitchFamily="34" charset="0"/>
              <a:buChar char="•"/>
            </a:pPr>
            <a:r>
              <a:rPr lang="en-GB" dirty="0"/>
              <a:t>Strong support for price-based interventions for all three products. </a:t>
            </a:r>
          </a:p>
          <a:p>
            <a:pPr marL="285750" lvl="0" indent="-285750">
              <a:spcAft>
                <a:spcPts val="600"/>
              </a:spcAft>
              <a:buFont typeface="Arial" panose="020B0604020202020204" pitchFamily="34" charset="0"/>
              <a:buChar char="•"/>
            </a:pPr>
            <a:r>
              <a:rPr lang="en-GB" dirty="0"/>
              <a:t>By the end of the second workshop, 82% supported price increases for alcohol, and 79% for both tobacco and for unhealthy foods. </a:t>
            </a:r>
          </a:p>
        </p:txBody>
      </p:sp>
      <p:pic>
        <p:nvPicPr>
          <p:cNvPr id="6" name="Content Placeholder 6">
            <a:extLst>
              <a:ext uri="{FF2B5EF4-FFF2-40B4-BE49-F238E27FC236}">
                <a16:creationId xmlns:a16="http://schemas.microsoft.com/office/drawing/2014/main" id="{2F7B0AD7-A5EA-4089-D30F-8B1BF1E6D3CB}"/>
              </a:ext>
            </a:extLst>
          </p:cNvPr>
          <p:cNvPicPr>
            <a:picLocks noGrp="1" noChangeAspect="1"/>
          </p:cNvPicPr>
          <p:nvPr>
            <p:ph idx="1"/>
          </p:nvPr>
        </p:nvPicPr>
        <p:blipFill>
          <a:blip r:embed="rId3"/>
          <a:stretch>
            <a:fillRect/>
          </a:stretch>
        </p:blipFill>
        <p:spPr>
          <a:xfrm>
            <a:off x="4498561" y="2036537"/>
            <a:ext cx="7625708" cy="4448329"/>
          </a:xfrm>
          <a:prstGeom prst="rect">
            <a:avLst/>
          </a:prstGeom>
        </p:spPr>
      </p:pic>
      <p:sp>
        <p:nvSpPr>
          <p:cNvPr id="13" name="TextBox 12">
            <a:extLst>
              <a:ext uri="{FF2B5EF4-FFF2-40B4-BE49-F238E27FC236}">
                <a16:creationId xmlns:a16="http://schemas.microsoft.com/office/drawing/2014/main" id="{8CEAB0BB-8BB2-5B4E-9E98-2FFE87ABB065}"/>
              </a:ext>
            </a:extLst>
          </p:cNvPr>
          <p:cNvSpPr txBox="1"/>
          <p:nvPr/>
        </p:nvSpPr>
        <p:spPr>
          <a:xfrm rot="16200000">
            <a:off x="3985203" y="3428127"/>
            <a:ext cx="863089" cy="246221"/>
          </a:xfrm>
          <a:prstGeom prst="rect">
            <a:avLst/>
          </a:prstGeom>
          <a:noFill/>
        </p:spPr>
        <p:txBody>
          <a:bodyPr wrap="square">
            <a:spAutoFit/>
          </a:bodyPr>
          <a:lstStyle/>
          <a:p>
            <a:r>
              <a:rPr lang="en-GB" sz="1000" dirty="0"/>
              <a:t>Percentage</a:t>
            </a:r>
          </a:p>
        </p:txBody>
      </p:sp>
    </p:spTree>
    <p:extLst>
      <p:ext uri="{BB962C8B-B14F-4D97-AF65-F5344CB8AC3E}">
        <p14:creationId xmlns:p14="http://schemas.microsoft.com/office/powerpoint/2010/main" val="1459480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0775256-F997-E2CF-1170-89565B918D00}"/>
              </a:ext>
            </a:extLst>
          </p:cNvPr>
          <p:cNvGraphicFramePr>
            <a:graphicFrameLocks/>
          </p:cNvGraphicFramePr>
          <p:nvPr>
            <p:extLst>
              <p:ext uri="{D42A27DB-BD31-4B8C-83A1-F6EECF244321}">
                <p14:modId xmlns:p14="http://schemas.microsoft.com/office/powerpoint/2010/main" val="2002111434"/>
              </p:ext>
            </p:extLst>
          </p:nvPr>
        </p:nvGraphicFramePr>
        <p:xfrm>
          <a:off x="8395969" y="377386"/>
          <a:ext cx="3547532" cy="31654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711A919C-2559-4EE9-04F9-19FB4EF22965}"/>
              </a:ext>
            </a:extLst>
          </p:cNvPr>
          <p:cNvGraphicFramePr>
            <a:graphicFrameLocks/>
          </p:cNvGraphicFramePr>
          <p:nvPr>
            <p:extLst>
              <p:ext uri="{D42A27DB-BD31-4B8C-83A1-F6EECF244321}">
                <p14:modId xmlns:p14="http://schemas.microsoft.com/office/powerpoint/2010/main" val="565011205"/>
              </p:ext>
            </p:extLst>
          </p:nvPr>
        </p:nvGraphicFramePr>
        <p:xfrm>
          <a:off x="8395969" y="3586453"/>
          <a:ext cx="3547532" cy="31654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31E98449-AB4D-C667-8280-5069A26B7637}"/>
              </a:ext>
            </a:extLst>
          </p:cNvPr>
          <p:cNvGraphicFramePr>
            <a:graphicFrameLocks/>
          </p:cNvGraphicFramePr>
          <p:nvPr>
            <p:extLst>
              <p:ext uri="{D42A27DB-BD31-4B8C-83A1-F6EECF244321}">
                <p14:modId xmlns:p14="http://schemas.microsoft.com/office/powerpoint/2010/main" val="200977617"/>
              </p:ext>
            </p:extLst>
          </p:nvPr>
        </p:nvGraphicFramePr>
        <p:xfrm>
          <a:off x="4632373" y="1983227"/>
          <a:ext cx="3547533" cy="3167555"/>
        </p:xfrm>
        <a:graphic>
          <a:graphicData uri="http://schemas.openxmlformats.org/drawingml/2006/chart">
            <c:chart xmlns:c="http://schemas.openxmlformats.org/drawingml/2006/chart" xmlns:r="http://schemas.openxmlformats.org/officeDocument/2006/relationships" r:id="rId4"/>
          </a:graphicData>
        </a:graphic>
      </p:graphicFrame>
      <p:sp>
        <p:nvSpPr>
          <p:cNvPr id="13" name="Title 1">
            <a:extLst>
              <a:ext uri="{FF2B5EF4-FFF2-40B4-BE49-F238E27FC236}">
                <a16:creationId xmlns:a16="http://schemas.microsoft.com/office/drawing/2014/main" id="{89A53191-4807-B274-3DA0-F965AEBF782D}"/>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567D2D"/>
                </a:solidFill>
                <a:effectLst/>
                <a:uLnTx/>
                <a:uFillTx/>
                <a:latin typeface="Aptos Display" panose="02110004020202020204"/>
                <a:ea typeface="+mj-ea"/>
                <a:cs typeface="+mj-cs"/>
              </a:rPr>
              <a:t>Protecting policy from industry</a:t>
            </a:r>
          </a:p>
        </p:txBody>
      </p:sp>
      <p:sp>
        <p:nvSpPr>
          <p:cNvPr id="14" name="TextBox 13">
            <a:extLst>
              <a:ext uri="{FF2B5EF4-FFF2-40B4-BE49-F238E27FC236}">
                <a16:creationId xmlns:a16="http://schemas.microsoft.com/office/drawing/2014/main" id="{A6F54A6D-E24B-D4C6-0909-90C6A1DD473D}"/>
              </a:ext>
            </a:extLst>
          </p:cNvPr>
          <p:cNvSpPr txBox="1"/>
          <p:nvPr/>
        </p:nvSpPr>
        <p:spPr>
          <a:xfrm>
            <a:off x="491061" y="5259388"/>
            <a:ext cx="3899964" cy="1262757"/>
          </a:xfrm>
          <a:prstGeom prst="roundRect">
            <a:avLst/>
          </a:prstGeom>
          <a:solidFill>
            <a:srgbClr val="DCEEDC"/>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hangingPunct="0">
              <a:spcAft>
                <a:spcPts val="500"/>
              </a:spcAft>
              <a:defRPr/>
            </a:pPr>
            <a:r>
              <a:rPr lang="en-GB" sz="1600" b="1" dirty="0">
                <a:sym typeface="Calibri"/>
              </a:rPr>
              <a:t>Individual questionnaire responses to:</a:t>
            </a:r>
          </a:p>
          <a:p>
            <a:pPr algn="ctr" hangingPunct="0">
              <a:spcAft>
                <a:spcPts val="500"/>
              </a:spcAft>
              <a:defRPr/>
            </a:pPr>
            <a:r>
              <a:rPr lang="en-GB" sz="1600" spc="-40" dirty="0">
                <a:ea typeface="Helvetica Neue"/>
                <a:cs typeface="Helvetica Neue"/>
              </a:rPr>
              <a:t>“All government health policy should be protected from the influence of this industry.”</a:t>
            </a:r>
            <a:endParaRPr lang="en-GB" sz="1600" dirty="0">
              <a:sym typeface="Calibri"/>
            </a:endParaRPr>
          </a:p>
        </p:txBody>
      </p:sp>
      <p:sp>
        <p:nvSpPr>
          <p:cNvPr id="15" name="TextBox 14">
            <a:extLst>
              <a:ext uri="{FF2B5EF4-FFF2-40B4-BE49-F238E27FC236}">
                <a16:creationId xmlns:a16="http://schemas.microsoft.com/office/drawing/2014/main" id="{9113B784-994E-9070-1CBB-DCD9846025B7}"/>
              </a:ext>
            </a:extLst>
          </p:cNvPr>
          <p:cNvSpPr txBox="1"/>
          <p:nvPr/>
        </p:nvSpPr>
        <p:spPr>
          <a:xfrm>
            <a:off x="990600" y="1901073"/>
            <a:ext cx="3547533" cy="246221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dirty="0"/>
              <a:t>Strong and increasing support for the idea that government health policy should be protected from the influence of each of the three industries</a:t>
            </a:r>
          </a:p>
          <a:p>
            <a:pPr marL="285750" indent="-285750">
              <a:spcAft>
                <a:spcPts val="600"/>
              </a:spcAft>
              <a:buFont typeface="Arial" panose="020B0604020202020204" pitchFamily="34" charset="0"/>
              <a:buChar char="•"/>
            </a:pPr>
            <a:r>
              <a:rPr lang="en-GB" b="1" dirty="0"/>
              <a:t>Nobody</a:t>
            </a:r>
            <a:r>
              <a:rPr lang="en-GB" dirty="0"/>
              <a:t> disagreed by the end of the second workshop</a:t>
            </a:r>
          </a:p>
          <a:p>
            <a:pPr marL="285750" lvl="0" indent="-285750">
              <a:spcAft>
                <a:spcPts val="600"/>
              </a:spcAft>
              <a:buFont typeface="Arial" panose="020B0604020202020204" pitchFamily="34" charset="0"/>
              <a:buChar char="•"/>
            </a:pPr>
            <a:endParaRPr lang="en-GB" dirty="0"/>
          </a:p>
        </p:txBody>
      </p:sp>
    </p:spTree>
    <p:extLst>
      <p:ext uri="{BB962C8B-B14F-4D97-AF65-F5344CB8AC3E}">
        <p14:creationId xmlns:p14="http://schemas.microsoft.com/office/powerpoint/2010/main" val="4270163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57572-9AA7-4389-317E-9B317C8320E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1C7B250-547A-D978-D7B1-9571FB3857D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567D2D"/>
                </a:solidFill>
                <a:effectLst/>
                <a:uLnTx/>
                <a:uFillTx/>
                <a:latin typeface="Aptos Display" panose="02110004020202020204"/>
                <a:ea typeface="+mj-ea"/>
                <a:cs typeface="+mj-cs"/>
              </a:rPr>
              <a:t>Partnering with industry </a:t>
            </a:r>
          </a:p>
        </p:txBody>
      </p:sp>
      <p:sp>
        <p:nvSpPr>
          <p:cNvPr id="14" name="TextBox 13">
            <a:extLst>
              <a:ext uri="{FF2B5EF4-FFF2-40B4-BE49-F238E27FC236}">
                <a16:creationId xmlns:a16="http://schemas.microsoft.com/office/drawing/2014/main" id="{6C4080E5-EA60-757A-664D-B58C71FFD59D}"/>
              </a:ext>
            </a:extLst>
          </p:cNvPr>
          <p:cNvSpPr txBox="1"/>
          <p:nvPr/>
        </p:nvSpPr>
        <p:spPr>
          <a:xfrm>
            <a:off x="491061" y="4988460"/>
            <a:ext cx="3894672" cy="1535172"/>
          </a:xfrm>
          <a:prstGeom prst="roundRect">
            <a:avLst/>
          </a:prstGeom>
          <a:solidFill>
            <a:srgbClr val="DCEEDC"/>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hangingPunct="0">
              <a:spcAft>
                <a:spcPts val="500"/>
              </a:spcAft>
              <a:defRPr/>
            </a:pPr>
            <a:r>
              <a:rPr lang="en-GB" sz="1600" b="1" dirty="0">
                <a:sym typeface="Calibri"/>
              </a:rPr>
              <a:t>Individual questionnaire responses to:</a:t>
            </a:r>
          </a:p>
          <a:p>
            <a:pPr algn="ctr" hangingPunct="0">
              <a:spcAft>
                <a:spcPts val="500"/>
              </a:spcAft>
              <a:defRPr/>
            </a:pPr>
            <a:r>
              <a:rPr lang="en-GB" sz="1600" i="1" dirty="0">
                <a:ea typeface="Helvetica Neue"/>
                <a:cs typeface="Helvetica Neue"/>
              </a:rPr>
              <a:t>“Government should partner with this industry to develop collaborative approaches to reducing health and social impacts.”</a:t>
            </a:r>
            <a:endParaRPr lang="en-GB" sz="1600" dirty="0">
              <a:sym typeface="Calibri"/>
            </a:endParaRPr>
          </a:p>
        </p:txBody>
      </p:sp>
      <p:sp>
        <p:nvSpPr>
          <p:cNvPr id="15" name="TextBox 14">
            <a:extLst>
              <a:ext uri="{FF2B5EF4-FFF2-40B4-BE49-F238E27FC236}">
                <a16:creationId xmlns:a16="http://schemas.microsoft.com/office/drawing/2014/main" id="{282FE7EA-CD6D-A77C-C81A-3E562628C46E}"/>
              </a:ext>
            </a:extLst>
          </p:cNvPr>
          <p:cNvSpPr txBox="1"/>
          <p:nvPr/>
        </p:nvSpPr>
        <p:spPr>
          <a:xfrm>
            <a:off x="990601" y="1901073"/>
            <a:ext cx="3208866" cy="238526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dirty="0"/>
              <a:t>Significant drop in the number of jurors who believed that government should partner with any of the three industries to reduce health and social harms</a:t>
            </a:r>
          </a:p>
          <a:p>
            <a:pPr marL="285750" lvl="0" indent="-285750">
              <a:spcAft>
                <a:spcPts val="600"/>
              </a:spcAft>
              <a:buFont typeface="Arial" panose="020B0604020202020204" pitchFamily="34" charset="0"/>
              <a:buChar char="•"/>
            </a:pPr>
            <a:endParaRPr lang="en-GB" dirty="0"/>
          </a:p>
        </p:txBody>
      </p:sp>
      <p:graphicFrame>
        <p:nvGraphicFramePr>
          <p:cNvPr id="2" name="Chart 1">
            <a:extLst>
              <a:ext uri="{FF2B5EF4-FFF2-40B4-BE49-F238E27FC236}">
                <a16:creationId xmlns:a16="http://schemas.microsoft.com/office/drawing/2014/main" id="{1FF12443-9D29-EB01-E2B0-1D5D9A40203C}"/>
              </a:ext>
            </a:extLst>
          </p:cNvPr>
          <p:cNvGraphicFramePr>
            <a:graphicFrameLocks/>
          </p:cNvGraphicFramePr>
          <p:nvPr>
            <p:extLst>
              <p:ext uri="{D42A27DB-BD31-4B8C-83A1-F6EECF244321}">
                <p14:modId xmlns:p14="http://schemas.microsoft.com/office/powerpoint/2010/main" val="1433825239"/>
              </p:ext>
            </p:extLst>
          </p:nvPr>
        </p:nvGraphicFramePr>
        <p:xfrm>
          <a:off x="8395968" y="344044"/>
          <a:ext cx="3547533" cy="31675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E145F653-C1A9-48AF-B13D-A5958394A139}"/>
              </a:ext>
            </a:extLst>
          </p:cNvPr>
          <p:cNvGraphicFramePr>
            <a:graphicFrameLocks/>
          </p:cNvGraphicFramePr>
          <p:nvPr>
            <p:extLst>
              <p:ext uri="{D42A27DB-BD31-4B8C-83A1-F6EECF244321}">
                <p14:modId xmlns:p14="http://schemas.microsoft.com/office/powerpoint/2010/main" val="1924257798"/>
              </p:ext>
            </p:extLst>
          </p:nvPr>
        </p:nvGraphicFramePr>
        <p:xfrm>
          <a:off x="8399257" y="3492072"/>
          <a:ext cx="3573273" cy="31675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CAA4EE14-71F2-4C24-BFCF-038DD3EECB36}"/>
              </a:ext>
            </a:extLst>
          </p:cNvPr>
          <p:cNvGraphicFramePr>
            <a:graphicFrameLocks/>
          </p:cNvGraphicFramePr>
          <p:nvPr>
            <p:extLst>
              <p:ext uri="{D42A27DB-BD31-4B8C-83A1-F6EECF244321}">
                <p14:modId xmlns:p14="http://schemas.microsoft.com/office/powerpoint/2010/main" val="2022106236"/>
              </p:ext>
            </p:extLst>
          </p:nvPr>
        </p:nvGraphicFramePr>
        <p:xfrm>
          <a:off x="4632373" y="1980320"/>
          <a:ext cx="3573273" cy="31704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5826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0A9F0-CC87-D3F3-1D2F-515609652BFB}"/>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343AEB1-6883-8832-A4D8-A322B0E73984}"/>
              </a:ext>
            </a:extLst>
          </p:cNvPr>
          <p:cNvPicPr>
            <a:picLocks noChangeAspect="1"/>
          </p:cNvPicPr>
          <p:nvPr/>
        </p:nvPicPr>
        <p:blipFill>
          <a:blip r:embed="rId3"/>
          <a:stretch>
            <a:fillRect/>
          </a:stretch>
        </p:blipFill>
        <p:spPr>
          <a:xfrm>
            <a:off x="8423346" y="755063"/>
            <a:ext cx="3183325" cy="2262635"/>
          </a:xfrm>
          <a:prstGeom prst="rect">
            <a:avLst/>
          </a:prstGeom>
        </p:spPr>
      </p:pic>
      <p:pic>
        <p:nvPicPr>
          <p:cNvPr id="14" name="Picture 13" descr="A white paper with writing on it&#10;&#10;AI-generated content may be incorrect.">
            <a:extLst>
              <a:ext uri="{FF2B5EF4-FFF2-40B4-BE49-F238E27FC236}">
                <a16:creationId xmlns:a16="http://schemas.microsoft.com/office/drawing/2014/main" id="{B082E272-6C3E-52BD-4708-340D64111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327650" y="4081436"/>
            <a:ext cx="2821723" cy="2116292"/>
          </a:xfrm>
          <a:prstGeom prst="rect">
            <a:avLst/>
          </a:prstGeom>
        </p:spPr>
      </p:pic>
      <p:sp>
        <p:nvSpPr>
          <p:cNvPr id="2" name="Title 1">
            <a:extLst>
              <a:ext uri="{FF2B5EF4-FFF2-40B4-BE49-F238E27FC236}">
                <a16:creationId xmlns:a16="http://schemas.microsoft.com/office/drawing/2014/main" id="{8E9430DA-FB64-2E25-B241-5B519B1AF595}"/>
              </a:ext>
            </a:extLst>
          </p:cNvPr>
          <p:cNvSpPr>
            <a:spLocks noGrp="1"/>
          </p:cNvSpPr>
          <p:nvPr>
            <p:ph type="title"/>
          </p:nvPr>
        </p:nvSpPr>
        <p:spPr>
          <a:xfrm>
            <a:off x="990600" y="536034"/>
            <a:ext cx="10515600" cy="1325563"/>
          </a:xfrm>
        </p:spPr>
        <p:txBody>
          <a:bodyPr/>
          <a:lstStyle/>
          <a:p>
            <a:r>
              <a:rPr lang="en-GB" dirty="0">
                <a:solidFill>
                  <a:srgbClr val="567D2D"/>
                </a:solidFill>
              </a:rPr>
              <a:t>Votes on policy actions</a:t>
            </a:r>
          </a:p>
        </p:txBody>
      </p:sp>
      <p:pic>
        <p:nvPicPr>
          <p:cNvPr id="13" name="Picture 12" descr="A group of people standing in a room writing on a wall&#10;&#10;AI-generated content may be incorrect.">
            <a:extLst>
              <a:ext uri="{FF2B5EF4-FFF2-40B4-BE49-F238E27FC236}">
                <a16:creationId xmlns:a16="http://schemas.microsoft.com/office/drawing/2014/main" id="{5A177113-07F0-F9E5-5CE3-6A824ECD66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3346" y="2601637"/>
            <a:ext cx="2315166" cy="3086888"/>
          </a:xfrm>
          <a:prstGeom prst="rect">
            <a:avLst/>
          </a:prstGeom>
        </p:spPr>
      </p:pic>
      <p:pic>
        <p:nvPicPr>
          <p:cNvPr id="10" name="Picture 9">
            <a:extLst>
              <a:ext uri="{FF2B5EF4-FFF2-40B4-BE49-F238E27FC236}">
                <a16:creationId xmlns:a16="http://schemas.microsoft.com/office/drawing/2014/main" id="{7B8ECBA9-21EA-9258-61ED-5D2DBE6E2736}"/>
              </a:ext>
            </a:extLst>
          </p:cNvPr>
          <p:cNvPicPr>
            <a:picLocks noChangeAspect="1"/>
          </p:cNvPicPr>
          <p:nvPr/>
        </p:nvPicPr>
        <p:blipFill>
          <a:blip r:embed="rId6"/>
          <a:stretch>
            <a:fillRect/>
          </a:stretch>
        </p:blipFill>
        <p:spPr>
          <a:xfrm>
            <a:off x="7260286" y="1446146"/>
            <a:ext cx="3183325" cy="2252945"/>
          </a:xfrm>
          <a:prstGeom prst="rect">
            <a:avLst/>
          </a:prstGeom>
        </p:spPr>
      </p:pic>
      <p:sp>
        <p:nvSpPr>
          <p:cNvPr id="16" name="TextBox 15">
            <a:extLst>
              <a:ext uri="{FF2B5EF4-FFF2-40B4-BE49-F238E27FC236}">
                <a16:creationId xmlns:a16="http://schemas.microsoft.com/office/drawing/2014/main" id="{36D45872-0779-4D13-EE6E-7B2B226F591B}"/>
              </a:ext>
            </a:extLst>
          </p:cNvPr>
          <p:cNvSpPr txBox="1"/>
          <p:nvPr/>
        </p:nvSpPr>
        <p:spPr>
          <a:xfrm>
            <a:off x="990600" y="1882924"/>
            <a:ext cx="6100011" cy="480131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ea typeface="+mn-ea"/>
                <a:cs typeface="+mn-cs"/>
                <a:sym typeface="Calibri"/>
              </a:rPr>
              <a:t>In workshop 2, Jurors were given 10 policy actions cards, with a proposal and the cases for and against them. </a:t>
            </a:r>
          </a:p>
          <a:p>
            <a:pPr marR="0" lvl="0" algn="l" defTabSz="914400" rtl="0" eaLnBrk="1" fontAlgn="auto" latinLnBrk="0" hangingPunct="1">
              <a:lnSpc>
                <a:spcPct val="100000"/>
              </a:lnSpc>
              <a:spcBef>
                <a:spcPts val="0"/>
              </a:spcBef>
              <a:spcAft>
                <a:spcPts val="0"/>
              </a:spcAft>
              <a:buClrTx/>
              <a:buSzTx/>
              <a:tabLst/>
              <a:defRPr/>
            </a:pPr>
            <a:endParaRPr kumimoji="0" lang="en-GB" sz="1600" b="0" i="0" u="none" strike="noStrike" kern="0" cap="none" spc="0" normalizeH="0" baseline="0" noProof="0" dirty="0">
              <a:ln>
                <a:noFill/>
              </a:ln>
              <a:solidFill>
                <a:srgbClr val="000000"/>
              </a:solidFill>
              <a:effectLst/>
              <a:uLnTx/>
              <a:uFillTx/>
              <a:ea typeface="+mn-ea"/>
              <a:cs typeface="+mn-cs"/>
              <a:sym typeface="Calibri"/>
            </a:endParaRPr>
          </a:p>
          <a:p>
            <a:pPr marL="285750" lvl="0" indent="-285750">
              <a:buFont typeface="Arial" panose="020B0604020202020204" pitchFamily="34" charset="0"/>
              <a:buChar char="•"/>
              <a:defRPr/>
            </a:pPr>
            <a:r>
              <a:rPr kumimoji="0" lang="en-GB" sz="1600" b="0" i="0" u="none" strike="noStrike" kern="0" cap="none" spc="0" normalizeH="0" baseline="0" noProof="0" dirty="0">
                <a:ln>
                  <a:noFill/>
                </a:ln>
                <a:solidFill>
                  <a:srgbClr val="000000"/>
                </a:solidFill>
                <a:effectLst/>
                <a:uLnTx/>
                <a:uFillTx/>
                <a:ea typeface="+mn-ea"/>
                <a:cs typeface="+mn-cs"/>
                <a:sym typeface="Calibri"/>
              </a:rPr>
              <a:t>Decisions on what to include were </a:t>
            </a:r>
            <a:r>
              <a:rPr lang="en-GB" sz="1600" dirty="0"/>
              <a:t>informed by proposals from advocacy organisations, and by what the jurors themselves wished to focus on. They were themed around price, marketing, availability and policy making.</a:t>
            </a:r>
            <a:endParaRPr kumimoji="0" lang="en-GB" sz="1600" b="0" i="0" u="none" strike="noStrike" kern="0" cap="none" spc="0" normalizeH="0" baseline="0" noProof="0" dirty="0">
              <a:ln>
                <a:noFill/>
              </a:ln>
              <a:solidFill>
                <a:srgbClr val="000000"/>
              </a:solidFill>
              <a:effectLst/>
              <a:uLnTx/>
              <a:uFillTx/>
              <a:ea typeface="+mn-ea"/>
              <a:cs typeface="+mn-cs"/>
              <a:sym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srgbClr val="000000"/>
              </a:solidFill>
              <a:effectLst/>
              <a:uLnTx/>
              <a:uFillTx/>
              <a:ea typeface="+mn-ea"/>
              <a:cs typeface="+mn-cs"/>
              <a:sym typeface="Calibri"/>
            </a:endParaRPr>
          </a:p>
          <a:p>
            <a:pPr marL="285750" lvl="0" indent="-285750">
              <a:buFont typeface="Arial" panose="020B0604020202020204" pitchFamily="34" charset="0"/>
              <a:buChar char="•"/>
              <a:defRPr/>
            </a:pPr>
            <a:r>
              <a:rPr lang="en-GB" sz="1600" dirty="0"/>
              <a:t>Jurors were also given blank cards on which they could write their own policy proposals based on their small group deliberations.</a:t>
            </a:r>
          </a:p>
          <a:p>
            <a:pPr marL="285750" lvl="0" indent="-285750">
              <a:buFont typeface="Arial" panose="020B0604020202020204" pitchFamily="34" charset="0"/>
              <a:buChar char="•"/>
              <a:defRPr/>
            </a:pPr>
            <a:endParaRPr lang="en-GB" sz="1600" kern="0" dirty="0">
              <a:solidFill>
                <a:srgbClr val="000000"/>
              </a:solidFill>
              <a:sym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0" dirty="0">
                <a:solidFill>
                  <a:srgbClr val="000000"/>
                </a:solidFill>
                <a:sym typeface="Calibri"/>
              </a:rPr>
              <a:t>There were two rounds of voting. The following results are from the second round; see the Summary Report for first round votes.</a:t>
            </a:r>
            <a:endParaRPr kumimoji="0" lang="en-GB" sz="1600" b="0" i="0" u="none" strike="noStrike" kern="0" cap="none" spc="0" normalizeH="0" baseline="0" noProof="0" dirty="0">
              <a:ln>
                <a:noFill/>
              </a:ln>
              <a:solidFill>
                <a:srgbClr val="000000"/>
              </a:solidFill>
              <a:effectLst/>
              <a:uLnTx/>
              <a:uFillTx/>
              <a:ea typeface="+mn-ea"/>
              <a:cs typeface="+mn-cs"/>
              <a:sym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srgbClr val="000000"/>
              </a:solidFill>
              <a:effectLst/>
              <a:uLnTx/>
              <a:uFillTx/>
              <a:ea typeface="+mn-ea"/>
              <a:cs typeface="+mn-cs"/>
              <a:sym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ea typeface="+mn-ea"/>
                <a:cs typeface="+mn-cs"/>
                <a:sym typeface="Calibri"/>
              </a:rPr>
              <a:t>In each round, jurors could allocate </a:t>
            </a:r>
            <a:r>
              <a:rPr kumimoji="0" lang="en-GB" sz="1600" b="1" i="0" u="none" strike="noStrike" kern="0" cap="none" spc="0" normalizeH="0" baseline="0" noProof="0" dirty="0">
                <a:ln>
                  <a:noFill/>
                </a:ln>
                <a:solidFill>
                  <a:srgbClr val="567D2D"/>
                </a:solidFill>
                <a:effectLst/>
                <a:uLnTx/>
                <a:uFillTx/>
                <a:ea typeface="+mn-ea"/>
                <a:cs typeface="+mn-cs"/>
                <a:sym typeface="Calibri"/>
              </a:rPr>
              <a:t>3 votes to policies </a:t>
            </a:r>
            <a:r>
              <a:rPr kumimoji="0" lang="en-GB" sz="1600" b="0" i="0" u="none" strike="noStrike" kern="0" cap="none" spc="0" normalizeH="0" baseline="0" noProof="0" dirty="0">
                <a:ln>
                  <a:noFill/>
                </a:ln>
                <a:solidFill>
                  <a:srgbClr val="000000"/>
                </a:solidFill>
                <a:effectLst/>
                <a:uLnTx/>
                <a:uFillTx/>
                <a:ea typeface="+mn-ea"/>
                <a:cs typeface="+mn-cs"/>
                <a:sym typeface="Calibri"/>
              </a:rPr>
              <a:t>which they believed had the “</a:t>
            </a:r>
            <a:r>
              <a:rPr kumimoji="0" lang="en-GB" sz="1600" b="1" i="0" u="none" strike="noStrike" kern="0" cap="none" spc="0" normalizeH="0" baseline="0" noProof="0" dirty="0">
                <a:ln>
                  <a:noFill/>
                </a:ln>
                <a:solidFill>
                  <a:srgbClr val="567D2D"/>
                </a:solidFill>
                <a:effectLst/>
                <a:uLnTx/>
                <a:uFillTx/>
                <a:ea typeface="+mn-ea"/>
                <a:cs typeface="+mn-cs"/>
                <a:sym typeface="Calibri"/>
              </a:rPr>
              <a:t>power to make change</a:t>
            </a:r>
            <a:r>
              <a:rPr kumimoji="0" lang="en-GB" sz="1600" b="0" i="0" u="none" strike="noStrike" kern="0" cap="none" spc="0" normalizeH="0" baseline="0" noProof="0" dirty="0">
                <a:ln>
                  <a:noFill/>
                </a:ln>
                <a:solidFill>
                  <a:srgbClr val="000000"/>
                </a:solidFill>
                <a:effectLst/>
                <a:uLnTx/>
                <a:uFillTx/>
                <a:ea typeface="+mn-ea"/>
                <a:cs typeface="+mn-cs"/>
                <a:sym typeface="Calibri"/>
              </a:rPr>
              <a:t>”, and </a:t>
            </a:r>
            <a:r>
              <a:rPr kumimoji="0" lang="en-GB" sz="1600" b="1" i="0" u="none" strike="noStrike" kern="0" cap="none" spc="0" normalizeH="0" baseline="0" noProof="0" dirty="0">
                <a:ln>
                  <a:noFill/>
                </a:ln>
                <a:solidFill>
                  <a:srgbClr val="567D2D"/>
                </a:solidFill>
                <a:effectLst/>
                <a:uLnTx/>
                <a:uFillTx/>
                <a:ea typeface="+mn-ea"/>
                <a:cs typeface="+mn-cs"/>
                <a:sym typeface="Calibri"/>
              </a:rPr>
              <a:t>3 votes to policies </a:t>
            </a:r>
            <a:r>
              <a:rPr kumimoji="0" lang="en-GB" sz="1600" b="0" i="0" u="none" strike="noStrike" kern="0" cap="none" spc="0" normalizeH="0" baseline="0" noProof="0" dirty="0">
                <a:ln>
                  <a:noFill/>
                </a:ln>
                <a:solidFill>
                  <a:srgbClr val="000000"/>
                </a:solidFill>
                <a:effectLst/>
                <a:uLnTx/>
                <a:uFillTx/>
                <a:ea typeface="+mn-ea"/>
                <a:cs typeface="+mn-cs"/>
                <a:sym typeface="Calibri"/>
              </a:rPr>
              <a:t>which they felt “</a:t>
            </a:r>
            <a:r>
              <a:rPr kumimoji="0" lang="en-GB" sz="1600" b="1" i="0" u="none" strike="noStrike" kern="0" cap="none" spc="0" normalizeH="0" baseline="0" noProof="0" dirty="0">
                <a:ln>
                  <a:noFill/>
                </a:ln>
                <a:solidFill>
                  <a:srgbClr val="567D2D"/>
                </a:solidFill>
                <a:effectLst/>
                <a:uLnTx/>
                <a:uFillTx/>
                <a:ea typeface="+mn-ea"/>
                <a:cs typeface="+mn-cs"/>
                <a:sym typeface="Calibri"/>
              </a:rPr>
              <a:t>would not work</a:t>
            </a:r>
            <a:r>
              <a:rPr kumimoji="0" lang="en-GB" sz="1600" b="0" i="0" u="none" strike="noStrike" kern="0" cap="none" spc="0" normalizeH="0" baseline="0" noProof="0" dirty="0">
                <a:ln>
                  <a:noFill/>
                </a:ln>
                <a:solidFill>
                  <a:srgbClr val="000000"/>
                </a:solidFill>
                <a:effectLst/>
                <a:uLnTx/>
                <a:uFillTx/>
                <a:ea typeface="+mn-ea"/>
                <a:cs typeface="+mn-cs"/>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ptos Display" panose="02110004020202020204"/>
              <a:ea typeface="+mn-ea"/>
              <a:cs typeface="+mn-cs"/>
              <a:sym typeface="Calibri"/>
            </a:endParaRPr>
          </a:p>
        </p:txBody>
      </p:sp>
    </p:spTree>
    <p:extLst>
      <p:ext uri="{BB962C8B-B14F-4D97-AF65-F5344CB8AC3E}">
        <p14:creationId xmlns:p14="http://schemas.microsoft.com/office/powerpoint/2010/main" val="3335335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301CC-C926-A2AC-6B15-10B30873352B}"/>
            </a:ext>
          </a:extLst>
        </p:cNvPr>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19073AAC-95D4-763E-E0E0-7FE93D400902}"/>
              </a:ext>
            </a:extLst>
          </p:cNvPr>
          <p:cNvGraphicFramePr>
            <a:graphicFrameLocks noGrp="1"/>
          </p:cNvGraphicFramePr>
          <p:nvPr>
            <p:ph idx="1"/>
            <p:extLst>
              <p:ext uri="{D42A27DB-BD31-4B8C-83A1-F6EECF244321}">
                <p14:modId xmlns:p14="http://schemas.microsoft.com/office/powerpoint/2010/main" val="3044943256"/>
              </p:ext>
            </p:extLst>
          </p:nvPr>
        </p:nvGraphicFramePr>
        <p:xfrm>
          <a:off x="4945869" y="1861597"/>
          <a:ext cx="6883400" cy="3904107"/>
        </p:xfrm>
        <a:graphic>
          <a:graphicData uri="http://schemas.openxmlformats.org/drawingml/2006/table">
            <a:tbl>
              <a:tblPr firstRow="1" bandRow="1">
                <a:tableStyleId>{3B4B98B0-60AC-42C2-AFA5-B58CD77FA1E5}</a:tableStyleId>
              </a:tblPr>
              <a:tblGrid>
                <a:gridCol w="3633123">
                  <a:extLst>
                    <a:ext uri="{9D8B030D-6E8A-4147-A177-3AD203B41FA5}">
                      <a16:colId xmlns:a16="http://schemas.microsoft.com/office/drawing/2014/main" val="3307460379"/>
                    </a:ext>
                  </a:extLst>
                </a:gridCol>
                <a:gridCol w="1286009">
                  <a:extLst>
                    <a:ext uri="{9D8B030D-6E8A-4147-A177-3AD203B41FA5}">
                      <a16:colId xmlns:a16="http://schemas.microsoft.com/office/drawing/2014/main" val="3627436715"/>
                    </a:ext>
                  </a:extLst>
                </a:gridCol>
                <a:gridCol w="999067">
                  <a:extLst>
                    <a:ext uri="{9D8B030D-6E8A-4147-A177-3AD203B41FA5}">
                      <a16:colId xmlns:a16="http://schemas.microsoft.com/office/drawing/2014/main" val="94365300"/>
                    </a:ext>
                  </a:extLst>
                </a:gridCol>
                <a:gridCol w="965201">
                  <a:extLst>
                    <a:ext uri="{9D8B030D-6E8A-4147-A177-3AD203B41FA5}">
                      <a16:colId xmlns:a16="http://schemas.microsoft.com/office/drawing/2014/main" val="1500531366"/>
                    </a:ext>
                  </a:extLst>
                </a:gridCol>
              </a:tblGrid>
              <a:tr h="279858">
                <a:tc>
                  <a:txBody>
                    <a:bodyPr/>
                    <a:lstStyle/>
                    <a:p>
                      <a:pPr>
                        <a:lnSpc>
                          <a:spcPct val="115000"/>
                        </a:lnSpc>
                        <a:spcAft>
                          <a:spcPts val="0"/>
                        </a:spcAft>
                      </a:pPr>
                      <a:r>
                        <a:rPr lang="en-GB" sz="1400" i="0" kern="100" dirty="0">
                          <a:effectLst/>
                          <a:latin typeface="+mn-lt"/>
                          <a:ea typeface="Calibri" panose="020F0502020204030204" pitchFamily="34" charset="0"/>
                          <a:cs typeface="Calibri" panose="020F0502020204030204" pitchFamily="34" charset="0"/>
                        </a:rPr>
                        <a:t>Results from the second round of voting</a:t>
                      </a:r>
                    </a:p>
                  </a:txBody>
                  <a:tcPr marL="45720" marR="45720" anchor="ctr"/>
                </a:tc>
                <a:tc>
                  <a:txBody>
                    <a:bodyPr/>
                    <a:lstStyle/>
                    <a:p>
                      <a:pPr algn="r">
                        <a:lnSpc>
                          <a:spcPct val="115000"/>
                        </a:lnSpc>
                        <a:spcAft>
                          <a:spcPts val="800"/>
                        </a:spcAft>
                      </a:pPr>
                      <a:r>
                        <a:rPr lang="en-GB" sz="1400" kern="100" dirty="0">
                          <a:effectLst/>
                          <a:latin typeface="+mn-lt"/>
                          <a:ea typeface="Calibri" panose="020F0502020204030204" pitchFamily="34" charset="0"/>
                          <a:cs typeface="Calibri" panose="020F0502020204030204" pitchFamily="34" charset="0"/>
                        </a:rPr>
                        <a:t>Combined</a:t>
                      </a:r>
                    </a:p>
                  </a:txBody>
                  <a:tcPr marL="45720" marR="45720" anchor="ctr"/>
                </a:tc>
                <a:tc>
                  <a:txBody>
                    <a:bodyPr/>
                    <a:lstStyle/>
                    <a:p>
                      <a:pPr algn="r">
                        <a:lnSpc>
                          <a:spcPct val="115000"/>
                        </a:lnSpc>
                        <a:spcAft>
                          <a:spcPts val="800"/>
                        </a:spcAft>
                      </a:pPr>
                      <a:r>
                        <a:rPr lang="en-GB" sz="1400" kern="100" dirty="0">
                          <a:effectLst/>
                          <a:latin typeface="+mn-lt"/>
                        </a:rPr>
                        <a:t>Wakefield</a:t>
                      </a:r>
                      <a:endParaRPr lang="en-GB" sz="140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800"/>
                        </a:spcAft>
                      </a:pPr>
                      <a:r>
                        <a:rPr lang="en-GB" sz="1400" kern="100" dirty="0">
                          <a:effectLst/>
                          <a:latin typeface="+mn-lt"/>
                        </a:rPr>
                        <a:t>Doncaster</a:t>
                      </a:r>
                      <a:endParaRPr lang="en-GB" sz="1400" kern="100" dirty="0">
                        <a:effectLst/>
                        <a:latin typeface="+mn-lt"/>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3721987497"/>
                  </a:ext>
                </a:extLst>
              </a:tr>
              <a:tr h="279858">
                <a:tc>
                  <a:txBody>
                    <a:bodyPr/>
                    <a:lstStyle/>
                    <a:p>
                      <a:pPr>
                        <a:lnSpc>
                          <a:spcPct val="115000"/>
                        </a:lnSpc>
                        <a:spcAft>
                          <a:spcPts val="0"/>
                        </a:spcAft>
                      </a:pPr>
                      <a:r>
                        <a:rPr lang="en-GB" sz="1400" kern="0" dirty="0">
                          <a:solidFill>
                            <a:srgbClr val="000000"/>
                          </a:solidFill>
                          <a:effectLst/>
                          <a:highlight>
                            <a:srgbClr val="8ECD99"/>
                          </a:highlight>
                          <a:latin typeface="+mn-lt"/>
                        </a:rPr>
                        <a:t>Restrict industry involvement in developing health policy</a:t>
                      </a:r>
                      <a:endParaRPr lang="en-GB" sz="1400" kern="100" dirty="0">
                        <a:effectLst/>
                        <a:highlight>
                          <a:srgbClr val="8ECD99"/>
                        </a:highligh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0"/>
                        </a:spcAft>
                      </a:pPr>
                      <a:r>
                        <a:rPr lang="en-GB" sz="1400" b="1" kern="100" dirty="0">
                          <a:effectLst/>
                          <a:latin typeface="+mn-lt"/>
                          <a:ea typeface="Calibri" panose="020F0502020204030204" pitchFamily="34" charset="0"/>
                          <a:cs typeface="Calibri" panose="020F0502020204030204" pitchFamily="34" charset="0"/>
                        </a:rPr>
                        <a:t>19 votes</a:t>
                      </a:r>
                    </a:p>
                  </a:txBody>
                  <a:tcPr marL="45720" marR="45720" anchor="ctr"/>
                </a:tc>
                <a:tc>
                  <a:txBody>
                    <a:bodyPr/>
                    <a:lstStyle/>
                    <a:p>
                      <a:pPr algn="r">
                        <a:lnSpc>
                          <a:spcPct val="115000"/>
                        </a:lnSpc>
                        <a:spcAft>
                          <a:spcPts val="0"/>
                        </a:spcAft>
                      </a:pPr>
                      <a:r>
                        <a:rPr lang="en-GB" sz="1400" b="0" kern="0" dirty="0">
                          <a:solidFill>
                            <a:srgbClr val="000000"/>
                          </a:solidFill>
                          <a:effectLst/>
                          <a:latin typeface="+mn-lt"/>
                        </a:rPr>
                        <a:t>6 votes</a:t>
                      </a:r>
                      <a:endParaRPr lang="en-GB" sz="1400" b="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0"/>
                        </a:spcAft>
                      </a:pPr>
                      <a:r>
                        <a:rPr lang="en-GB" sz="1400" b="0" kern="100" dirty="0">
                          <a:effectLst/>
                          <a:latin typeface="+mn-lt"/>
                          <a:ea typeface="Calibri" panose="020F0502020204030204" pitchFamily="34" charset="0"/>
                          <a:cs typeface="Calibri" panose="020F0502020204030204" pitchFamily="34" charset="0"/>
                        </a:rPr>
                        <a:t>13 votes</a:t>
                      </a:r>
                    </a:p>
                  </a:txBody>
                  <a:tcPr marL="45720" marR="45720" anchor="ctr"/>
                </a:tc>
                <a:extLst>
                  <a:ext uri="{0D108BD9-81ED-4DB2-BD59-A6C34878D82A}">
                    <a16:rowId xmlns:a16="http://schemas.microsoft.com/office/drawing/2014/main" val="2637689440"/>
                  </a:ext>
                </a:extLst>
              </a:tr>
              <a:tr h="279858">
                <a:tc>
                  <a:txBody>
                    <a:bodyPr/>
                    <a:lstStyle/>
                    <a:p>
                      <a:pPr>
                        <a:lnSpc>
                          <a:spcPct val="115000"/>
                        </a:lnSpc>
                        <a:spcAft>
                          <a:spcPts val="0"/>
                        </a:spcAft>
                      </a:pPr>
                      <a:r>
                        <a:rPr lang="en-GB" sz="1400" kern="0" dirty="0">
                          <a:solidFill>
                            <a:srgbClr val="000000"/>
                          </a:solidFill>
                          <a:effectLst/>
                          <a:highlight>
                            <a:srgbClr val="8ECD99"/>
                          </a:highlight>
                          <a:latin typeface="+mn-lt"/>
                        </a:rPr>
                        <a:t>Measures to reduce the price of healthy foods</a:t>
                      </a:r>
                      <a:endParaRPr lang="en-GB" sz="1400" kern="0" dirty="0">
                        <a:solidFill>
                          <a:srgbClr val="000000"/>
                        </a:solidFill>
                        <a:effectLst/>
                        <a:highlight>
                          <a:srgbClr val="8ECD99"/>
                        </a:highligh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0"/>
                        </a:spcAft>
                      </a:pPr>
                      <a:r>
                        <a:rPr lang="en-GB" sz="1400" b="1" kern="100" dirty="0">
                          <a:effectLst/>
                          <a:latin typeface="+mn-lt"/>
                          <a:ea typeface="Calibri" panose="020F0502020204030204" pitchFamily="34" charset="0"/>
                          <a:cs typeface="Calibri" panose="020F0502020204030204" pitchFamily="34" charset="0"/>
                        </a:rPr>
                        <a:t>17 votes</a:t>
                      </a:r>
                    </a:p>
                  </a:txBody>
                  <a:tcPr marL="45720" marR="45720" anchor="ctr"/>
                </a:tc>
                <a:tc>
                  <a:txBody>
                    <a:bodyPr/>
                    <a:lstStyle/>
                    <a:p>
                      <a:pPr algn="r">
                        <a:lnSpc>
                          <a:spcPct val="115000"/>
                        </a:lnSpc>
                        <a:spcAft>
                          <a:spcPts val="0"/>
                        </a:spcAft>
                      </a:pPr>
                      <a:r>
                        <a:rPr lang="en-GB" sz="1400" b="0" kern="0" dirty="0">
                          <a:solidFill>
                            <a:srgbClr val="000000"/>
                          </a:solidFill>
                          <a:effectLst/>
                          <a:latin typeface="+mn-lt"/>
                        </a:rPr>
                        <a:t>10 votes</a:t>
                      </a:r>
                      <a:endParaRPr lang="en-GB" sz="1400" b="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0"/>
                        </a:spcAft>
                      </a:pPr>
                      <a:r>
                        <a:rPr lang="en-GB" sz="1400" b="0" kern="100" dirty="0">
                          <a:effectLst/>
                          <a:latin typeface="+mn-lt"/>
                          <a:ea typeface="Calibri" panose="020F0502020204030204" pitchFamily="34" charset="0"/>
                          <a:cs typeface="Calibri" panose="020F0502020204030204" pitchFamily="34" charset="0"/>
                        </a:rPr>
                        <a:t>7 votes</a:t>
                      </a:r>
                    </a:p>
                  </a:txBody>
                  <a:tcPr marL="45720" marR="45720" anchor="ctr"/>
                </a:tc>
                <a:extLst>
                  <a:ext uri="{0D108BD9-81ED-4DB2-BD59-A6C34878D82A}">
                    <a16:rowId xmlns:a16="http://schemas.microsoft.com/office/drawing/2014/main" val="4054201549"/>
                  </a:ext>
                </a:extLst>
              </a:tr>
              <a:tr h="279858">
                <a:tc>
                  <a:txBody>
                    <a:bodyPr/>
                    <a:lstStyle/>
                    <a:p>
                      <a:pPr>
                        <a:lnSpc>
                          <a:spcPct val="115000"/>
                        </a:lnSpc>
                        <a:spcAft>
                          <a:spcPts val="0"/>
                        </a:spcAft>
                      </a:pPr>
                      <a:r>
                        <a:rPr lang="en-GB" sz="1400" b="0" kern="100" dirty="0">
                          <a:effectLst/>
                          <a:latin typeface="+mn-lt"/>
                        </a:rPr>
                        <a:t>Introduction of a Healthy Food Standard</a:t>
                      </a:r>
                      <a:endParaRPr lang="en-GB" sz="1400" b="0" i="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0"/>
                        </a:spcAft>
                      </a:pPr>
                      <a:r>
                        <a:rPr lang="en-GB" sz="1400" b="1" kern="100" dirty="0">
                          <a:effectLst/>
                          <a:latin typeface="+mn-lt"/>
                          <a:ea typeface="Calibri" panose="020F0502020204030204" pitchFamily="34" charset="0"/>
                          <a:cs typeface="Calibri" panose="020F0502020204030204" pitchFamily="34" charset="0"/>
                        </a:rPr>
                        <a:t>10 votes</a:t>
                      </a:r>
                    </a:p>
                  </a:txBody>
                  <a:tcPr marL="45720" marR="45720" anchor="ctr"/>
                </a:tc>
                <a:tc>
                  <a:txBody>
                    <a:bodyPr/>
                    <a:lstStyle/>
                    <a:p>
                      <a:pPr algn="r">
                        <a:lnSpc>
                          <a:spcPct val="115000"/>
                        </a:lnSpc>
                        <a:spcAft>
                          <a:spcPts val="0"/>
                        </a:spcAft>
                      </a:pPr>
                      <a:r>
                        <a:rPr lang="en-GB" sz="1400" b="0" kern="100" dirty="0">
                          <a:effectLst/>
                          <a:latin typeface="+mn-lt"/>
                        </a:rPr>
                        <a:t>4 votes</a:t>
                      </a:r>
                      <a:endParaRPr lang="en-GB" sz="1400" b="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0"/>
                        </a:spcAft>
                      </a:pPr>
                      <a:r>
                        <a:rPr lang="en-GB" sz="1400" b="0" kern="100" dirty="0">
                          <a:effectLst/>
                          <a:latin typeface="+mn-lt"/>
                          <a:ea typeface="Calibri" panose="020F0502020204030204" pitchFamily="34" charset="0"/>
                          <a:cs typeface="Calibri" panose="020F0502020204030204" pitchFamily="34" charset="0"/>
                        </a:rPr>
                        <a:t>6 votes</a:t>
                      </a:r>
                    </a:p>
                  </a:txBody>
                  <a:tcPr marL="45720" marR="45720" anchor="ctr"/>
                </a:tc>
                <a:extLst>
                  <a:ext uri="{0D108BD9-81ED-4DB2-BD59-A6C34878D82A}">
                    <a16:rowId xmlns:a16="http://schemas.microsoft.com/office/drawing/2014/main" val="1539528343"/>
                  </a:ext>
                </a:extLst>
              </a:tr>
              <a:tr h="27985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400" b="0" i="0" u="none" strike="noStrike" kern="1200" baseline="0" dirty="0">
                          <a:solidFill>
                            <a:schemeClr val="tx1"/>
                          </a:solidFill>
                          <a:latin typeface="+mn-lt"/>
                          <a:ea typeface="+mn-ea"/>
                          <a:cs typeface="+mn-cs"/>
                        </a:rPr>
                        <a:t>Restrict advertising of alcohol, unhealthy food and vaping products</a:t>
                      </a:r>
                    </a:p>
                  </a:txBody>
                  <a:tcPr marL="45720" marR="45720" anchor="ctr"/>
                </a:tc>
                <a:tc>
                  <a:txBody>
                    <a:bodyPr/>
                    <a:lstStyle/>
                    <a:p>
                      <a:pPr algn="r">
                        <a:lnSpc>
                          <a:spcPct val="115000"/>
                        </a:lnSpc>
                        <a:spcAft>
                          <a:spcPts val="0"/>
                        </a:spcAft>
                      </a:pPr>
                      <a:r>
                        <a:rPr lang="en-GB" sz="1400" b="1" kern="100" dirty="0">
                          <a:effectLst/>
                          <a:latin typeface="+mn-lt"/>
                          <a:ea typeface="Calibri" panose="020F0502020204030204" pitchFamily="34" charset="0"/>
                          <a:cs typeface="Calibri" panose="020F0502020204030204" pitchFamily="34" charset="0"/>
                        </a:rPr>
                        <a:t>9 votes</a:t>
                      </a:r>
                    </a:p>
                  </a:txBody>
                  <a:tcPr marL="45720" marR="45720" anchor="ctr"/>
                </a:tc>
                <a:tc>
                  <a:txBody>
                    <a:bodyPr/>
                    <a:lstStyle/>
                    <a:p>
                      <a:pPr algn="r">
                        <a:lnSpc>
                          <a:spcPct val="115000"/>
                        </a:lnSpc>
                        <a:spcAft>
                          <a:spcPts val="0"/>
                        </a:spcAft>
                      </a:pPr>
                      <a:r>
                        <a:rPr lang="en-GB" sz="1400" b="0" kern="100" dirty="0">
                          <a:effectLst/>
                          <a:latin typeface="+mn-lt"/>
                          <a:ea typeface="Calibri" panose="020F0502020204030204" pitchFamily="34" charset="0"/>
                          <a:cs typeface="Calibri" panose="020F0502020204030204" pitchFamily="34" charset="0"/>
                        </a:rPr>
                        <a:t>0 votes</a:t>
                      </a:r>
                    </a:p>
                  </a:txBody>
                  <a:tcPr marL="45720" marR="45720" anchor="ctr"/>
                </a:tc>
                <a:tc>
                  <a:txBody>
                    <a:bodyPr/>
                    <a:lstStyle/>
                    <a:p>
                      <a:pPr algn="r">
                        <a:lnSpc>
                          <a:spcPct val="115000"/>
                        </a:lnSpc>
                        <a:spcAft>
                          <a:spcPts val="0"/>
                        </a:spcAft>
                      </a:pPr>
                      <a:r>
                        <a:rPr lang="en-GB" sz="1400" b="1" kern="100" dirty="0">
                          <a:effectLst/>
                          <a:latin typeface="+mn-lt"/>
                          <a:ea typeface="Calibri" panose="020F0502020204030204" pitchFamily="34" charset="0"/>
                          <a:cs typeface="Calibri" panose="020F0502020204030204" pitchFamily="34" charset="0"/>
                        </a:rPr>
                        <a:t>9 votes</a:t>
                      </a:r>
                    </a:p>
                  </a:txBody>
                  <a:tcPr marL="45720" marR="45720" anchor="ctr"/>
                </a:tc>
                <a:extLst>
                  <a:ext uri="{0D108BD9-81ED-4DB2-BD59-A6C34878D82A}">
                    <a16:rowId xmlns:a16="http://schemas.microsoft.com/office/drawing/2014/main" val="49816734"/>
                  </a:ext>
                </a:extLst>
              </a:tr>
              <a:tr h="279858">
                <a:tc>
                  <a:txBody>
                    <a:bodyPr/>
                    <a:lstStyle/>
                    <a:p>
                      <a:pPr>
                        <a:lnSpc>
                          <a:spcPct val="115000"/>
                        </a:lnSpc>
                        <a:spcAft>
                          <a:spcPts val="0"/>
                        </a:spcAft>
                      </a:pPr>
                      <a:r>
                        <a:rPr lang="en-GB" sz="1400" kern="0" dirty="0">
                          <a:solidFill>
                            <a:srgbClr val="000000"/>
                          </a:solidFill>
                          <a:effectLst/>
                          <a:latin typeface="+mn-lt"/>
                        </a:rPr>
                        <a:t>Setting a minimum unit price for alcohol</a:t>
                      </a:r>
                      <a:endParaRPr lang="en-GB" sz="140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0"/>
                        </a:spcAft>
                      </a:pPr>
                      <a:r>
                        <a:rPr lang="en-GB" sz="1400" b="0" kern="100" dirty="0">
                          <a:effectLst/>
                          <a:latin typeface="+mn-lt"/>
                          <a:ea typeface="Calibri" panose="020F0502020204030204" pitchFamily="34" charset="0"/>
                          <a:cs typeface="Calibri" panose="020F0502020204030204" pitchFamily="34" charset="0"/>
                        </a:rPr>
                        <a:t>3 votes</a:t>
                      </a:r>
                    </a:p>
                  </a:txBody>
                  <a:tcPr marL="45720" marR="45720" anchor="ctr"/>
                </a:tc>
                <a:tc>
                  <a:txBody>
                    <a:bodyPr/>
                    <a:lstStyle/>
                    <a:p>
                      <a:pPr algn="r">
                        <a:lnSpc>
                          <a:spcPct val="115000"/>
                        </a:lnSpc>
                        <a:spcAft>
                          <a:spcPts val="0"/>
                        </a:spcAft>
                      </a:pPr>
                      <a:r>
                        <a:rPr lang="en-GB" sz="1400" b="0" kern="0" dirty="0">
                          <a:solidFill>
                            <a:srgbClr val="000000"/>
                          </a:solidFill>
                          <a:effectLst/>
                          <a:latin typeface="+mn-lt"/>
                        </a:rPr>
                        <a:t>3 votes</a:t>
                      </a:r>
                      <a:endParaRPr lang="en-GB" sz="1400" b="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0"/>
                        </a:spcAft>
                      </a:pPr>
                      <a:r>
                        <a:rPr lang="en-GB" sz="1400" b="0" kern="100" dirty="0">
                          <a:effectLst/>
                          <a:latin typeface="+mn-lt"/>
                          <a:ea typeface="Calibri" panose="020F0502020204030204" pitchFamily="34" charset="0"/>
                          <a:cs typeface="Calibri" panose="020F0502020204030204" pitchFamily="34" charset="0"/>
                        </a:rPr>
                        <a:t>0 votes</a:t>
                      </a:r>
                    </a:p>
                  </a:txBody>
                  <a:tcPr marL="45720" marR="45720" anchor="ctr"/>
                </a:tc>
                <a:extLst>
                  <a:ext uri="{0D108BD9-81ED-4DB2-BD59-A6C34878D82A}">
                    <a16:rowId xmlns:a16="http://schemas.microsoft.com/office/drawing/2014/main" val="2758277281"/>
                  </a:ext>
                </a:extLst>
              </a:tr>
              <a:tr h="27985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400" b="0" i="0" u="none" strike="noStrike" kern="1200" baseline="0" dirty="0">
                          <a:solidFill>
                            <a:schemeClr val="tx1"/>
                          </a:solidFill>
                          <a:latin typeface="+mn-lt"/>
                          <a:ea typeface="+mn-ea"/>
                          <a:cs typeface="+mn-cs"/>
                        </a:rPr>
                        <a:t>Smokefree generation legislation 	</a:t>
                      </a:r>
                    </a:p>
                  </a:txBody>
                  <a:tcPr marL="45720" marR="45720" anchor="ctr"/>
                </a:tc>
                <a:tc>
                  <a:txBody>
                    <a:bodyPr/>
                    <a:lstStyle/>
                    <a:p>
                      <a:pPr algn="r">
                        <a:lnSpc>
                          <a:spcPct val="115000"/>
                        </a:lnSpc>
                        <a:spcAft>
                          <a:spcPts val="0"/>
                        </a:spcAft>
                      </a:pPr>
                      <a:r>
                        <a:rPr lang="en-GB" sz="1400" b="0" kern="100" dirty="0">
                          <a:effectLst/>
                          <a:latin typeface="+mn-lt"/>
                          <a:ea typeface="Calibri" panose="020F0502020204030204" pitchFamily="34" charset="0"/>
                          <a:cs typeface="Calibri" panose="020F0502020204030204" pitchFamily="34" charset="0"/>
                        </a:rPr>
                        <a:t>3 votes</a:t>
                      </a:r>
                    </a:p>
                  </a:txBody>
                  <a:tcPr marL="45720" marR="45720" anchor="ctr"/>
                </a:tc>
                <a:tc>
                  <a:txBody>
                    <a:bodyPr/>
                    <a:lstStyle/>
                    <a:p>
                      <a:pPr algn="r">
                        <a:lnSpc>
                          <a:spcPct val="115000"/>
                        </a:lnSpc>
                        <a:spcAft>
                          <a:spcPts val="0"/>
                        </a:spcAft>
                      </a:pPr>
                      <a:r>
                        <a:rPr lang="en-GB" sz="1400" b="0" kern="100" dirty="0">
                          <a:effectLst/>
                          <a:latin typeface="+mn-lt"/>
                          <a:ea typeface="Calibri" panose="020F0502020204030204" pitchFamily="34" charset="0"/>
                          <a:cs typeface="Calibri" panose="020F0502020204030204" pitchFamily="34" charset="0"/>
                        </a:rPr>
                        <a:t>-</a:t>
                      </a:r>
                    </a:p>
                  </a:txBody>
                  <a:tcPr marL="45720" marR="45720" anchor="ctr"/>
                </a:tc>
                <a:tc>
                  <a:txBody>
                    <a:bodyPr/>
                    <a:lstStyle/>
                    <a:p>
                      <a:pPr algn="r">
                        <a:lnSpc>
                          <a:spcPct val="115000"/>
                        </a:lnSpc>
                        <a:spcAft>
                          <a:spcPts val="0"/>
                        </a:spcAft>
                      </a:pPr>
                      <a:r>
                        <a:rPr lang="en-GB" sz="1400" b="0" kern="100" dirty="0">
                          <a:effectLst/>
                          <a:latin typeface="+mn-lt"/>
                          <a:ea typeface="Calibri" panose="020F0502020204030204" pitchFamily="34" charset="0"/>
                          <a:cs typeface="Calibri" panose="020F0502020204030204" pitchFamily="34" charset="0"/>
                        </a:rPr>
                        <a:t>3 votes</a:t>
                      </a:r>
                    </a:p>
                  </a:txBody>
                  <a:tcPr marL="45720" marR="45720" anchor="ctr"/>
                </a:tc>
                <a:extLst>
                  <a:ext uri="{0D108BD9-81ED-4DB2-BD59-A6C34878D82A}">
                    <a16:rowId xmlns:a16="http://schemas.microsoft.com/office/drawing/2014/main" val="1179331408"/>
                  </a:ext>
                </a:extLst>
              </a:tr>
              <a:tr h="27985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400" i="1" kern="0" dirty="0">
                          <a:solidFill>
                            <a:srgbClr val="000000"/>
                          </a:solidFill>
                          <a:effectLst/>
                          <a:latin typeface="+mn-lt"/>
                        </a:rPr>
                        <a:t>More education about healthy eating, food system, grow your own options in schools (change the curriculum)*</a:t>
                      </a:r>
                      <a:endParaRPr lang="en-GB" sz="1400" i="1"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GB" sz="1400" b="1" i="1" kern="100" dirty="0">
                          <a:effectLst/>
                          <a:latin typeface="+mn-lt"/>
                          <a:ea typeface="Calibri" panose="020F0502020204030204" pitchFamily="34" charset="0"/>
                          <a:cs typeface="Calibri" panose="020F0502020204030204" pitchFamily="34" charset="0"/>
                        </a:rPr>
                        <a:t>-</a:t>
                      </a:r>
                    </a:p>
                  </a:txBody>
                  <a:tcPr marL="45720" marR="45720" anchor="ctr"/>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GB" sz="1400" b="1" i="1" kern="0" dirty="0">
                          <a:solidFill>
                            <a:srgbClr val="000000"/>
                          </a:solidFill>
                          <a:effectLst/>
                          <a:latin typeface="+mn-lt"/>
                        </a:rPr>
                        <a:t>15 votes</a:t>
                      </a:r>
                      <a:endParaRPr lang="en-GB" sz="1400" b="1" i="1"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0"/>
                        </a:spcAft>
                      </a:pPr>
                      <a:r>
                        <a:rPr lang="en-GB" sz="1400" b="0" i="1" kern="100" dirty="0">
                          <a:effectLst/>
                          <a:latin typeface="+mn-lt"/>
                          <a:ea typeface="Calibri" panose="020F0502020204030204" pitchFamily="34" charset="0"/>
                          <a:cs typeface="Calibri" panose="020F0502020204030204" pitchFamily="34" charset="0"/>
                        </a:rPr>
                        <a:t>-</a:t>
                      </a:r>
                    </a:p>
                  </a:txBody>
                  <a:tcPr marL="45720" marR="45720" anchor="ctr"/>
                </a:tc>
                <a:extLst>
                  <a:ext uri="{0D108BD9-81ED-4DB2-BD59-A6C34878D82A}">
                    <a16:rowId xmlns:a16="http://schemas.microsoft.com/office/drawing/2014/main" val="551954037"/>
                  </a:ext>
                </a:extLst>
              </a:tr>
              <a:tr h="27985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400" i="1" kern="0" dirty="0">
                          <a:solidFill>
                            <a:srgbClr val="000000"/>
                          </a:solidFill>
                          <a:effectLst/>
                          <a:latin typeface="+mn-lt"/>
                          <a:ea typeface="+mn-ea"/>
                          <a:cs typeface="+mn-cs"/>
                        </a:rPr>
                        <a:t>Stronger local planning to reduce availability# </a:t>
                      </a:r>
                    </a:p>
                  </a:txBody>
                  <a:tcPr marL="45720" marR="45720" anchor="ctr"/>
                </a:tc>
                <a:tc>
                  <a:txBody>
                    <a:bodyPr/>
                    <a:lstStyle/>
                    <a:p>
                      <a:pPr algn="r">
                        <a:lnSpc>
                          <a:spcPct val="115000"/>
                        </a:lnSpc>
                        <a:spcAft>
                          <a:spcPts val="0"/>
                        </a:spcAft>
                      </a:pPr>
                      <a:r>
                        <a:rPr lang="en-GB" sz="1400" i="1" kern="100" dirty="0">
                          <a:effectLst/>
                          <a:latin typeface="+mn-lt"/>
                          <a:ea typeface="Calibri" panose="020F0502020204030204" pitchFamily="34" charset="0"/>
                          <a:cs typeface="Calibri" panose="020F0502020204030204" pitchFamily="34" charset="0"/>
                        </a:rPr>
                        <a:t>-</a:t>
                      </a:r>
                    </a:p>
                  </a:txBody>
                  <a:tcPr marL="45720" marR="45720" anchor="ctr"/>
                </a:tc>
                <a:tc>
                  <a:txBody>
                    <a:bodyPr/>
                    <a:lstStyle/>
                    <a:p>
                      <a:pPr algn="r">
                        <a:lnSpc>
                          <a:spcPct val="115000"/>
                        </a:lnSpc>
                        <a:spcAft>
                          <a:spcPts val="0"/>
                        </a:spcAft>
                      </a:pPr>
                      <a:r>
                        <a:rPr lang="en-GB" sz="1400" b="0" i="1" kern="100" dirty="0">
                          <a:effectLst/>
                          <a:latin typeface="+mn-lt"/>
                          <a:ea typeface="Calibri" panose="020F0502020204030204" pitchFamily="34" charset="0"/>
                          <a:cs typeface="Calibri" panose="020F0502020204030204" pitchFamily="34" charset="0"/>
                        </a:rPr>
                        <a:t>-</a:t>
                      </a:r>
                    </a:p>
                  </a:txBody>
                  <a:tcPr marL="45720" marR="45720" anchor="ctr"/>
                </a:tc>
                <a:tc>
                  <a:txBody>
                    <a:bodyPr/>
                    <a:lstStyle/>
                    <a:p>
                      <a:pPr algn="r">
                        <a:lnSpc>
                          <a:spcPct val="115000"/>
                        </a:lnSpc>
                        <a:spcAft>
                          <a:spcPts val="0"/>
                        </a:spcAft>
                      </a:pPr>
                      <a:r>
                        <a:rPr lang="en-GB" sz="1400" b="0" i="1" kern="100" dirty="0">
                          <a:effectLst/>
                          <a:latin typeface="+mn-lt"/>
                          <a:ea typeface="Calibri" panose="020F0502020204030204" pitchFamily="34" charset="0"/>
                          <a:cs typeface="Calibri" panose="020F0502020204030204" pitchFamily="34" charset="0"/>
                        </a:rPr>
                        <a:t>6 votes</a:t>
                      </a:r>
                    </a:p>
                  </a:txBody>
                  <a:tcPr marL="45720" marR="45720" anchor="ctr"/>
                </a:tc>
                <a:extLst>
                  <a:ext uri="{0D108BD9-81ED-4DB2-BD59-A6C34878D82A}">
                    <a16:rowId xmlns:a16="http://schemas.microsoft.com/office/drawing/2014/main" val="512064861"/>
                  </a:ext>
                </a:extLst>
              </a:tr>
            </a:tbl>
          </a:graphicData>
        </a:graphic>
      </p:graphicFrame>
      <p:sp>
        <p:nvSpPr>
          <p:cNvPr id="7" name="TextBox 6">
            <a:extLst>
              <a:ext uri="{FF2B5EF4-FFF2-40B4-BE49-F238E27FC236}">
                <a16:creationId xmlns:a16="http://schemas.microsoft.com/office/drawing/2014/main" id="{D26FAED5-9DFC-00EE-241A-5129F38AE15A}"/>
              </a:ext>
            </a:extLst>
          </p:cNvPr>
          <p:cNvSpPr txBox="1"/>
          <p:nvPr/>
        </p:nvSpPr>
        <p:spPr>
          <a:xfrm>
            <a:off x="4945869" y="6011905"/>
            <a:ext cx="4454805" cy="523220"/>
          </a:xfrm>
          <a:prstGeom prst="rect">
            <a:avLst/>
          </a:prstGeom>
          <a:noFill/>
        </p:spPr>
        <p:txBody>
          <a:bodyPr wrap="square">
            <a:spAutoFit/>
          </a:bodyPr>
          <a:lstStyle/>
          <a:p>
            <a:pPr marR="0" lvl="0" algn="l" defTabSz="1828800" rtl="0" eaLnBrk="1" fontAlgn="auto" latinLnBrk="0" hangingPunct="0">
              <a:lnSpc>
                <a:spcPct val="100000"/>
              </a:lnSpc>
              <a:spcBef>
                <a:spcPts val="0"/>
              </a:spcBef>
              <a:spcAft>
                <a:spcPts val="0"/>
              </a:spcAft>
              <a:buClrTx/>
              <a:buSzTx/>
              <a:tabLst/>
              <a:defRPr/>
            </a:pPr>
            <a:r>
              <a:rPr kumimoji="0" lang="en-GB" sz="1400" b="0" i="0" u="none" strike="noStrike" kern="0" cap="none" spc="0" normalizeH="0" baseline="0" noProof="0" dirty="0">
                <a:ln>
                  <a:noFill/>
                </a:ln>
                <a:solidFill>
                  <a:srgbClr val="000000"/>
                </a:solidFill>
                <a:effectLst/>
                <a:uLnTx/>
                <a:uFillTx/>
                <a:latin typeface="Aptos Display" panose="02110004020202020204"/>
                <a:ea typeface="+mj-ea"/>
                <a:cs typeface="+mj-cs"/>
                <a:sym typeface="Calibri"/>
              </a:rPr>
              <a:t>* Policy action generated by jurors: Wakefield, Workshop 2</a:t>
            </a:r>
          </a:p>
          <a:p>
            <a:pPr defTabSz="1828800" hangingPunct="0">
              <a:defRPr/>
            </a:pPr>
            <a:r>
              <a:rPr lang="en-GB" sz="1400" kern="0" dirty="0">
                <a:solidFill>
                  <a:srgbClr val="000000"/>
                </a:solidFill>
                <a:latin typeface="Aptos Display" panose="02110004020202020204"/>
                <a:sym typeface="Calibri"/>
              </a:rPr>
              <a:t># Policy action generated by jurors: Doncaster, Workshop 2</a:t>
            </a:r>
          </a:p>
        </p:txBody>
      </p:sp>
      <p:sp>
        <p:nvSpPr>
          <p:cNvPr id="4" name="Title 1">
            <a:extLst>
              <a:ext uri="{FF2B5EF4-FFF2-40B4-BE49-F238E27FC236}">
                <a16:creationId xmlns:a16="http://schemas.microsoft.com/office/drawing/2014/main" id="{4409F567-D377-3235-64D3-F6E6ADE631A3}"/>
              </a:ext>
            </a:extLst>
          </p:cNvPr>
          <p:cNvSpPr txBox="1">
            <a:spLocks/>
          </p:cNvSpPr>
          <p:nvPr/>
        </p:nvSpPr>
        <p:spPr>
          <a:xfrm>
            <a:off x="990599" y="536034"/>
            <a:ext cx="112014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567D2D"/>
                </a:solidFill>
              </a:rPr>
              <a:t>Votes on policy actions: “power to make change”</a:t>
            </a:r>
          </a:p>
        </p:txBody>
      </p:sp>
      <p:sp>
        <p:nvSpPr>
          <p:cNvPr id="9" name="TextBox 8">
            <a:extLst>
              <a:ext uri="{FF2B5EF4-FFF2-40B4-BE49-F238E27FC236}">
                <a16:creationId xmlns:a16="http://schemas.microsoft.com/office/drawing/2014/main" id="{F660B4D3-C24D-9915-8357-0A7E627E3B13}"/>
              </a:ext>
            </a:extLst>
          </p:cNvPr>
          <p:cNvSpPr txBox="1"/>
          <p:nvPr/>
        </p:nvSpPr>
        <p:spPr>
          <a:xfrm>
            <a:off x="990600" y="1901073"/>
            <a:ext cx="3826932" cy="4739759"/>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GB" sz="1600" dirty="0"/>
              <a:t>“Restricting industry involvement in health policy” and “reducing the price of healthy food” had good to high support in both juries</a:t>
            </a:r>
          </a:p>
          <a:p>
            <a:pPr marL="285750" indent="-285750">
              <a:spcAft>
                <a:spcPts val="1200"/>
              </a:spcAft>
              <a:buFont typeface="Arial" panose="020B0604020202020204" pitchFamily="34" charset="0"/>
              <a:buChar char="•"/>
            </a:pPr>
            <a:r>
              <a:rPr lang="en-GB" sz="1600" dirty="0"/>
              <a:t>In Doncaster there was high support for “restricting advertising”, whereas in Wakefield there was strong support for education about healthy eating. </a:t>
            </a:r>
          </a:p>
          <a:p>
            <a:pPr marL="285750" indent="-285750">
              <a:spcAft>
                <a:spcPts val="1200"/>
              </a:spcAft>
              <a:buFont typeface="Arial" panose="020B0604020202020204" pitchFamily="34" charset="0"/>
              <a:buChar char="•"/>
            </a:pPr>
            <a:r>
              <a:rPr lang="en-GB" sz="1600" dirty="0"/>
              <a:t>A “Healthy Food Standard” received some support from jurors in  both places; however other jurors in Wakefield voted that “it would not work”. </a:t>
            </a:r>
          </a:p>
          <a:p>
            <a:pPr marL="285750" lvl="0" indent="-285750">
              <a:spcAft>
                <a:spcPts val="1200"/>
              </a:spcAft>
              <a:buFont typeface="Arial" panose="020B0604020202020204" pitchFamily="34" charset="0"/>
              <a:buChar char="•"/>
            </a:pPr>
            <a:r>
              <a:rPr lang="en-GB" sz="1600" dirty="0"/>
              <a:t>Some changes were evident between the first and second round of voting: see the Summary Report for more details.</a:t>
            </a:r>
          </a:p>
        </p:txBody>
      </p:sp>
    </p:spTree>
    <p:extLst>
      <p:ext uri="{BB962C8B-B14F-4D97-AF65-F5344CB8AC3E}">
        <p14:creationId xmlns:p14="http://schemas.microsoft.com/office/powerpoint/2010/main" val="3333564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199AC-BCCD-8AA4-D4C2-8708F98ED393}"/>
            </a:ext>
          </a:extLst>
        </p:cNvPr>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098845C-86B7-339A-F218-5750F5C6D3DD}"/>
              </a:ext>
            </a:extLst>
          </p:cNvPr>
          <p:cNvGraphicFramePr>
            <a:graphicFrameLocks noGrp="1"/>
          </p:cNvGraphicFramePr>
          <p:nvPr>
            <p:ph idx="1"/>
            <p:extLst>
              <p:ext uri="{D42A27DB-BD31-4B8C-83A1-F6EECF244321}">
                <p14:modId xmlns:p14="http://schemas.microsoft.com/office/powerpoint/2010/main" val="1302005223"/>
              </p:ext>
            </p:extLst>
          </p:nvPr>
        </p:nvGraphicFramePr>
        <p:xfrm>
          <a:off x="5454316" y="2149383"/>
          <a:ext cx="6331283" cy="3413379"/>
        </p:xfrm>
        <a:graphic>
          <a:graphicData uri="http://schemas.openxmlformats.org/drawingml/2006/table">
            <a:tbl>
              <a:tblPr firstRow="1" bandRow="1">
                <a:tableStyleId>{3B4B98B0-60AC-42C2-AFA5-B58CD77FA1E5}</a:tableStyleId>
              </a:tblPr>
              <a:tblGrid>
                <a:gridCol w="3329531">
                  <a:extLst>
                    <a:ext uri="{9D8B030D-6E8A-4147-A177-3AD203B41FA5}">
                      <a16:colId xmlns:a16="http://schemas.microsoft.com/office/drawing/2014/main" val="3307460379"/>
                    </a:ext>
                  </a:extLst>
                </a:gridCol>
                <a:gridCol w="1017836">
                  <a:extLst>
                    <a:ext uri="{9D8B030D-6E8A-4147-A177-3AD203B41FA5}">
                      <a16:colId xmlns:a16="http://schemas.microsoft.com/office/drawing/2014/main" val="1283736053"/>
                    </a:ext>
                  </a:extLst>
                </a:gridCol>
                <a:gridCol w="981464">
                  <a:extLst>
                    <a:ext uri="{9D8B030D-6E8A-4147-A177-3AD203B41FA5}">
                      <a16:colId xmlns:a16="http://schemas.microsoft.com/office/drawing/2014/main" val="94365300"/>
                    </a:ext>
                  </a:extLst>
                </a:gridCol>
                <a:gridCol w="1002452">
                  <a:extLst>
                    <a:ext uri="{9D8B030D-6E8A-4147-A177-3AD203B41FA5}">
                      <a16:colId xmlns:a16="http://schemas.microsoft.com/office/drawing/2014/main" val="3898006850"/>
                    </a:ext>
                  </a:extLst>
                </a:gridCol>
              </a:tblGrid>
              <a:tr h="229578">
                <a:tc>
                  <a:txBody>
                    <a:bodyPr/>
                    <a:lstStyle/>
                    <a:p>
                      <a:pPr>
                        <a:lnSpc>
                          <a:spcPct val="115000"/>
                        </a:lnSpc>
                        <a:spcAft>
                          <a:spcPts val="800"/>
                        </a:spcAft>
                      </a:pPr>
                      <a:r>
                        <a:rPr lang="en-GB" sz="1400" kern="100" dirty="0">
                          <a:effectLst/>
                          <a:latin typeface="+mn-lt"/>
                          <a:ea typeface="Calibri" panose="020F0502020204030204" pitchFamily="34" charset="0"/>
                          <a:cs typeface="Calibri" panose="020F0502020204030204" pitchFamily="34" charset="0"/>
                        </a:rPr>
                        <a:t>Results from the second round of voting</a:t>
                      </a:r>
                    </a:p>
                  </a:txBody>
                  <a:tcPr marL="45720" marR="45720" anchor="ctr"/>
                </a:tc>
                <a:tc>
                  <a:txBody>
                    <a:bodyPr/>
                    <a:lstStyle/>
                    <a:p>
                      <a:pPr algn="r">
                        <a:lnSpc>
                          <a:spcPct val="115000"/>
                        </a:lnSpc>
                        <a:spcAft>
                          <a:spcPts val="800"/>
                        </a:spcAft>
                      </a:pPr>
                      <a:r>
                        <a:rPr lang="en-GB" sz="1400" kern="100" dirty="0">
                          <a:effectLst/>
                          <a:latin typeface="+mn-lt"/>
                          <a:ea typeface="Calibri" panose="020F0502020204030204" pitchFamily="34" charset="0"/>
                          <a:cs typeface="Calibri" panose="020F0502020204030204" pitchFamily="34" charset="0"/>
                        </a:rPr>
                        <a:t>Combined</a:t>
                      </a:r>
                    </a:p>
                  </a:txBody>
                  <a:tcPr marL="45720" marR="45720" anchor="ctr"/>
                </a:tc>
                <a:tc>
                  <a:txBody>
                    <a:bodyPr/>
                    <a:lstStyle/>
                    <a:p>
                      <a:pPr algn="r">
                        <a:lnSpc>
                          <a:spcPct val="115000"/>
                        </a:lnSpc>
                        <a:spcAft>
                          <a:spcPts val="800"/>
                        </a:spcAft>
                      </a:pPr>
                      <a:r>
                        <a:rPr lang="en-GB" sz="1400" kern="100" dirty="0">
                          <a:effectLst/>
                          <a:latin typeface="+mn-lt"/>
                        </a:rPr>
                        <a:t>Wakefield</a:t>
                      </a:r>
                      <a:endParaRPr lang="en-GB" sz="140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800"/>
                        </a:spcAft>
                      </a:pPr>
                      <a:r>
                        <a:rPr lang="en-GB" sz="1400" kern="100" dirty="0">
                          <a:effectLst/>
                          <a:latin typeface="+mn-lt"/>
                        </a:rPr>
                        <a:t>Doncaster</a:t>
                      </a:r>
                      <a:endParaRPr lang="en-GB" sz="1400" kern="100" dirty="0">
                        <a:effectLst/>
                        <a:latin typeface="+mn-lt"/>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417738841"/>
                  </a:ext>
                </a:extLst>
              </a:tr>
              <a:tr h="229578">
                <a:tc>
                  <a:txBody>
                    <a:bodyPr/>
                    <a:lstStyle/>
                    <a:p>
                      <a:pPr>
                        <a:lnSpc>
                          <a:spcPct val="115000"/>
                        </a:lnSpc>
                        <a:spcAft>
                          <a:spcPts val="800"/>
                        </a:spcAft>
                      </a:pPr>
                      <a:r>
                        <a:rPr lang="en-GB" sz="1400" kern="0" dirty="0">
                          <a:solidFill>
                            <a:schemeClr val="tx1"/>
                          </a:solidFill>
                          <a:effectLst/>
                          <a:highlight>
                            <a:srgbClr val="F095AD"/>
                          </a:highlight>
                          <a:latin typeface="+mn-lt"/>
                        </a:rPr>
                        <a:t>Smokefree generation legislation</a:t>
                      </a:r>
                      <a:endParaRPr lang="en-GB" sz="1400" kern="100" dirty="0">
                        <a:solidFill>
                          <a:schemeClr val="tx1"/>
                        </a:solidFill>
                        <a:effectLst/>
                        <a:highlight>
                          <a:srgbClr val="F095AD"/>
                        </a:highligh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800"/>
                        </a:spcAft>
                      </a:pPr>
                      <a:r>
                        <a:rPr lang="en-GB" sz="1400" b="1" kern="100" dirty="0">
                          <a:effectLst/>
                          <a:latin typeface="+mn-lt"/>
                          <a:ea typeface="Calibri" panose="020F0502020204030204" pitchFamily="34" charset="0"/>
                          <a:cs typeface="Calibri" panose="020F0502020204030204" pitchFamily="34" charset="0"/>
                        </a:rPr>
                        <a:t>23 votes</a:t>
                      </a:r>
                    </a:p>
                  </a:txBody>
                  <a:tcPr marL="45720" marR="45720" anchor="ctr"/>
                </a:tc>
                <a:tc>
                  <a:txBody>
                    <a:bodyPr/>
                    <a:lstStyle/>
                    <a:p>
                      <a:pPr algn="r">
                        <a:lnSpc>
                          <a:spcPct val="115000"/>
                        </a:lnSpc>
                        <a:spcAft>
                          <a:spcPts val="800"/>
                        </a:spcAft>
                      </a:pPr>
                      <a:r>
                        <a:rPr lang="en-GB" sz="1400" b="0" kern="0" dirty="0">
                          <a:solidFill>
                            <a:srgbClr val="000000"/>
                          </a:solidFill>
                          <a:effectLst/>
                          <a:latin typeface="+mn-lt"/>
                        </a:rPr>
                        <a:t>12 votes</a:t>
                      </a:r>
                      <a:endParaRPr lang="en-GB" sz="1400" b="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800"/>
                        </a:spcAft>
                      </a:pPr>
                      <a:r>
                        <a:rPr lang="en-GB" sz="1400" b="0" kern="100" dirty="0">
                          <a:effectLst/>
                          <a:latin typeface="+mn-lt"/>
                        </a:rPr>
                        <a:t>11 votes</a:t>
                      </a:r>
                      <a:endParaRPr lang="en-GB" sz="1400" b="0" kern="100" dirty="0">
                        <a:effectLst/>
                        <a:latin typeface="+mn-lt"/>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181413259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Improved</a:t>
                      </a:r>
                      <a:r>
                        <a:rPr lang="en-GB" sz="1400" kern="100" dirty="0">
                          <a:effectLst/>
                          <a:latin typeface="+mn-lt"/>
                        </a:rPr>
                        <a:t> labelling of alcoholic drinks</a:t>
                      </a:r>
                      <a:endParaRPr lang="en-GB" sz="140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r>
                        <a:rPr lang="en-GB" sz="1400" b="1" dirty="0">
                          <a:latin typeface="+mn-lt"/>
                        </a:rPr>
                        <a:t>13 votes</a:t>
                      </a:r>
                    </a:p>
                  </a:txBody>
                  <a:tcPr marL="45720" marR="45720" anchor="ctr"/>
                </a:tc>
                <a:tc>
                  <a:txBody>
                    <a:bodyPr/>
                    <a:lstStyle/>
                    <a:p>
                      <a:pPr algn="r"/>
                      <a:r>
                        <a:rPr lang="en-GB" sz="1400" b="0" dirty="0">
                          <a:latin typeface="+mn-lt"/>
                        </a:rPr>
                        <a:t>3 votes</a:t>
                      </a:r>
                    </a:p>
                  </a:txBody>
                  <a:tcPr marL="45720" marR="45720" anchor="ctr"/>
                </a:tc>
                <a:tc>
                  <a:txBody>
                    <a:bodyPr/>
                    <a:lstStyle/>
                    <a:p>
                      <a:pPr algn="r">
                        <a:lnSpc>
                          <a:spcPct val="115000"/>
                        </a:lnSpc>
                        <a:spcAft>
                          <a:spcPts val="800"/>
                        </a:spcAft>
                      </a:pPr>
                      <a:r>
                        <a:rPr lang="en-GB" sz="1400" b="1" kern="100" dirty="0">
                          <a:effectLst/>
                          <a:latin typeface="+mn-lt"/>
                          <a:ea typeface="Calibri" panose="020F0502020204030204" pitchFamily="34" charset="0"/>
                          <a:cs typeface="Calibri" panose="020F0502020204030204" pitchFamily="34" charset="0"/>
                        </a:rPr>
                        <a:t>10 votes</a:t>
                      </a:r>
                    </a:p>
                  </a:txBody>
                  <a:tcPr marL="45720" marR="45720" anchor="ctr"/>
                </a:tc>
                <a:extLst>
                  <a:ext uri="{0D108BD9-81ED-4DB2-BD59-A6C34878D82A}">
                    <a16:rowId xmlns:a16="http://schemas.microsoft.com/office/drawing/2014/main" val="4054201549"/>
                  </a:ext>
                </a:extLst>
              </a:tr>
              <a:tr h="229578">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400" b="0" i="0" u="none" strike="noStrike" kern="1200" baseline="0" dirty="0">
                          <a:solidFill>
                            <a:schemeClr val="tx1"/>
                          </a:solidFill>
                          <a:latin typeface="+mn-lt"/>
                          <a:ea typeface="+mn-ea"/>
                          <a:cs typeface="+mn-cs"/>
                        </a:rPr>
                        <a:t>Setting a minimum unit price for selling alcohol </a:t>
                      </a:r>
                    </a:p>
                  </a:txBody>
                  <a:tcPr marL="45720" marR="45720" anchor="ctr"/>
                </a:tc>
                <a:tc>
                  <a:txBody>
                    <a:bodyPr/>
                    <a:lstStyle/>
                    <a:p>
                      <a:pPr algn="r">
                        <a:lnSpc>
                          <a:spcPct val="115000"/>
                        </a:lnSpc>
                        <a:spcAft>
                          <a:spcPts val="800"/>
                        </a:spcAft>
                      </a:pPr>
                      <a:r>
                        <a:rPr lang="en-GB" sz="1400" b="1" kern="100" dirty="0">
                          <a:effectLst/>
                          <a:latin typeface="+mn-lt"/>
                          <a:ea typeface="Calibri" panose="020F0502020204030204" pitchFamily="34" charset="0"/>
                          <a:cs typeface="Calibri" panose="020F0502020204030204" pitchFamily="34" charset="0"/>
                        </a:rPr>
                        <a:t>10 votes</a:t>
                      </a:r>
                    </a:p>
                  </a:txBody>
                  <a:tcPr marL="45720" marR="45720" anchor="ctr"/>
                </a:tc>
                <a:tc>
                  <a:txBody>
                    <a:bodyPr/>
                    <a:lstStyle/>
                    <a:p>
                      <a:pPr algn="r">
                        <a:lnSpc>
                          <a:spcPct val="115000"/>
                        </a:lnSpc>
                        <a:spcAft>
                          <a:spcPts val="800"/>
                        </a:spcAft>
                      </a:pPr>
                      <a:r>
                        <a:rPr lang="en-GB" sz="1400" b="0" kern="100" dirty="0">
                          <a:effectLst/>
                          <a:latin typeface="+mn-lt"/>
                          <a:ea typeface="Calibri" panose="020F0502020204030204" pitchFamily="34" charset="0"/>
                          <a:cs typeface="Calibri" panose="020F0502020204030204" pitchFamily="34" charset="0"/>
                        </a:rPr>
                        <a:t>1 vote</a:t>
                      </a:r>
                    </a:p>
                  </a:txBody>
                  <a:tcPr marL="45720" marR="45720" anchor="ctr"/>
                </a:tc>
                <a:tc>
                  <a:txBody>
                    <a:bodyPr/>
                    <a:lstStyle/>
                    <a:p>
                      <a:pPr algn="r">
                        <a:lnSpc>
                          <a:spcPct val="115000"/>
                        </a:lnSpc>
                        <a:spcAft>
                          <a:spcPts val="800"/>
                        </a:spcAft>
                      </a:pPr>
                      <a:r>
                        <a:rPr lang="en-GB" sz="1400" b="1" kern="100" dirty="0">
                          <a:effectLst/>
                          <a:latin typeface="+mn-lt"/>
                          <a:ea typeface="Calibri" panose="020F0502020204030204" pitchFamily="34" charset="0"/>
                          <a:cs typeface="Calibri" panose="020F0502020204030204" pitchFamily="34" charset="0"/>
                        </a:rPr>
                        <a:t>9 votes</a:t>
                      </a:r>
                    </a:p>
                  </a:txBody>
                  <a:tcPr marL="45720" marR="45720" anchor="ctr"/>
                </a:tc>
                <a:extLst>
                  <a:ext uri="{0D108BD9-81ED-4DB2-BD59-A6C34878D82A}">
                    <a16:rowId xmlns:a16="http://schemas.microsoft.com/office/drawing/2014/main" val="3696924559"/>
                  </a:ext>
                </a:extLst>
              </a:tr>
              <a:tr h="229578">
                <a:tc>
                  <a:txBody>
                    <a:bodyPr/>
                    <a:lstStyle/>
                    <a:p>
                      <a:pPr>
                        <a:lnSpc>
                          <a:spcPct val="115000"/>
                        </a:lnSpc>
                        <a:spcAft>
                          <a:spcPts val="800"/>
                        </a:spcAft>
                      </a:pPr>
                      <a:r>
                        <a:rPr lang="en-GB" sz="1400" kern="0" dirty="0">
                          <a:solidFill>
                            <a:srgbClr val="000000"/>
                          </a:solidFill>
                          <a:effectLst/>
                          <a:latin typeface="+mn-lt"/>
                        </a:rPr>
                        <a:t>Limits on unhealthy food outlets</a:t>
                      </a:r>
                      <a:endParaRPr lang="en-GB" sz="140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800"/>
                        </a:spcAft>
                      </a:pPr>
                      <a:r>
                        <a:rPr lang="en-GB" sz="1400" b="1" kern="100" dirty="0">
                          <a:effectLst/>
                          <a:latin typeface="+mn-lt"/>
                          <a:ea typeface="Calibri" panose="020F0502020204030204" pitchFamily="34" charset="0"/>
                          <a:cs typeface="Calibri" panose="020F0502020204030204" pitchFamily="34" charset="0"/>
                        </a:rPr>
                        <a:t>9 votes</a:t>
                      </a:r>
                    </a:p>
                  </a:txBody>
                  <a:tcPr marL="45720" marR="45720" anchor="ctr"/>
                </a:tc>
                <a:tc>
                  <a:txBody>
                    <a:bodyPr/>
                    <a:lstStyle/>
                    <a:p>
                      <a:pPr algn="r">
                        <a:lnSpc>
                          <a:spcPct val="115000"/>
                        </a:lnSpc>
                        <a:spcAft>
                          <a:spcPts val="800"/>
                        </a:spcAft>
                      </a:pPr>
                      <a:r>
                        <a:rPr lang="en-GB" sz="1400" b="0" kern="0" dirty="0">
                          <a:solidFill>
                            <a:srgbClr val="000000"/>
                          </a:solidFill>
                          <a:effectLst/>
                          <a:latin typeface="+mn-lt"/>
                        </a:rPr>
                        <a:t>6 votes</a:t>
                      </a:r>
                      <a:endParaRPr lang="en-GB" sz="1400" b="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800"/>
                        </a:spcAft>
                      </a:pPr>
                      <a:r>
                        <a:rPr lang="en-GB" sz="1400" b="0" kern="100" dirty="0">
                          <a:effectLst/>
                          <a:latin typeface="+mn-lt"/>
                        </a:rPr>
                        <a:t>3 votes</a:t>
                      </a:r>
                      <a:endParaRPr lang="en-GB" sz="1400" b="0" kern="100" dirty="0">
                        <a:effectLst/>
                        <a:latin typeface="+mn-lt"/>
                        <a:ea typeface="Calibri" panose="020F0502020204030204" pitchFamily="34" charset="0"/>
                        <a:cs typeface="Calibri" panose="020F0502020204030204" pitchFamily="34" charset="0"/>
                      </a:endParaRPr>
                    </a:p>
                  </a:txBody>
                  <a:tcPr marL="45720" marR="45720" anchor="ctr"/>
                </a:tc>
                <a:extLst>
                  <a:ext uri="{0D108BD9-81ED-4DB2-BD59-A6C34878D82A}">
                    <a16:rowId xmlns:a16="http://schemas.microsoft.com/office/drawing/2014/main" val="4162062655"/>
                  </a:ext>
                </a:extLst>
              </a:tr>
              <a:tr h="229578">
                <a:tc>
                  <a:txBody>
                    <a:bodyPr/>
                    <a:lstStyle/>
                    <a:p>
                      <a:pPr>
                        <a:lnSpc>
                          <a:spcPct val="115000"/>
                        </a:lnSpc>
                        <a:spcAft>
                          <a:spcPts val="800"/>
                        </a:spcAft>
                      </a:pPr>
                      <a:r>
                        <a:rPr lang="en-GB" sz="1400" b="0" kern="0" dirty="0">
                          <a:solidFill>
                            <a:srgbClr val="000000"/>
                          </a:solidFill>
                          <a:effectLst/>
                          <a:latin typeface="+mn-lt"/>
                        </a:rPr>
                        <a:t>Introduction of a Healthy food standard</a:t>
                      </a:r>
                      <a:endParaRPr lang="en-GB" sz="1400" b="0" i="0" kern="0" dirty="0">
                        <a:solidFill>
                          <a:srgbClr val="000000"/>
                        </a:solidFill>
                        <a:effectLst/>
                        <a:latin typeface="+mn-lt"/>
                        <a:ea typeface="Times New Roman" panose="02020603050405020304" pitchFamily="18" charset="0"/>
                        <a:cs typeface="Aptos" panose="02110004020202020204"/>
                      </a:endParaRPr>
                    </a:p>
                  </a:txBody>
                  <a:tcPr marL="45720" marR="45720" anchor="ctr"/>
                </a:tc>
                <a:tc>
                  <a:txBody>
                    <a:bodyPr/>
                    <a:lstStyle/>
                    <a:p>
                      <a:pPr algn="r">
                        <a:lnSpc>
                          <a:spcPct val="115000"/>
                        </a:lnSpc>
                        <a:spcAft>
                          <a:spcPts val="800"/>
                        </a:spcAft>
                      </a:pPr>
                      <a:r>
                        <a:rPr lang="en-GB" sz="1400" b="0" kern="100" dirty="0">
                          <a:effectLst/>
                          <a:latin typeface="+mn-lt"/>
                          <a:ea typeface="Calibri" panose="020F0502020204030204" pitchFamily="34" charset="0"/>
                          <a:cs typeface="Calibri" panose="020F0502020204030204" pitchFamily="34" charset="0"/>
                        </a:rPr>
                        <a:t>6 votes</a:t>
                      </a:r>
                    </a:p>
                  </a:txBody>
                  <a:tcPr marL="45720" marR="45720" anchor="ctr"/>
                </a:tc>
                <a:tc>
                  <a:txBody>
                    <a:bodyPr/>
                    <a:lstStyle/>
                    <a:p>
                      <a:pPr algn="r">
                        <a:lnSpc>
                          <a:spcPct val="115000"/>
                        </a:lnSpc>
                        <a:spcAft>
                          <a:spcPts val="800"/>
                        </a:spcAft>
                      </a:pPr>
                      <a:r>
                        <a:rPr lang="en-GB" sz="1400" b="0" kern="0" dirty="0">
                          <a:solidFill>
                            <a:srgbClr val="000000"/>
                          </a:solidFill>
                          <a:effectLst/>
                          <a:latin typeface="+mn-lt"/>
                        </a:rPr>
                        <a:t>5 votes</a:t>
                      </a:r>
                      <a:endParaRPr lang="en-GB" sz="1400" b="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800"/>
                        </a:spcAft>
                      </a:pPr>
                      <a:r>
                        <a:rPr lang="en-GB" sz="1400" b="0" kern="100" dirty="0">
                          <a:effectLst/>
                          <a:latin typeface="+mn-lt"/>
                          <a:ea typeface="Calibri" panose="020F0502020204030204" pitchFamily="34" charset="0"/>
                          <a:cs typeface="Calibri" panose="020F0502020204030204" pitchFamily="34" charset="0"/>
                        </a:rPr>
                        <a:t>0 votes</a:t>
                      </a:r>
                    </a:p>
                  </a:txBody>
                  <a:tcPr marL="45720" marR="45720" anchor="ctr"/>
                </a:tc>
                <a:extLst>
                  <a:ext uri="{0D108BD9-81ED-4DB2-BD59-A6C34878D82A}">
                    <a16:rowId xmlns:a16="http://schemas.microsoft.com/office/drawing/2014/main" val="1539528343"/>
                  </a:ext>
                </a:extLst>
              </a:tr>
              <a:tr h="229578">
                <a:tc>
                  <a:txBody>
                    <a:bodyPr/>
                    <a:lstStyle/>
                    <a:p>
                      <a:pPr>
                        <a:lnSpc>
                          <a:spcPct val="115000"/>
                        </a:lnSpc>
                        <a:spcAft>
                          <a:spcPts val="800"/>
                        </a:spcAft>
                      </a:pPr>
                      <a:r>
                        <a:rPr lang="en-GB" sz="1400" kern="100" dirty="0">
                          <a:effectLst/>
                          <a:latin typeface="+mn-lt"/>
                        </a:rPr>
                        <a:t>Tobacco industry levy</a:t>
                      </a:r>
                      <a:endParaRPr lang="en-GB" sz="1400" i="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800"/>
                        </a:spcAft>
                      </a:pPr>
                      <a:r>
                        <a:rPr lang="en-GB" sz="1400" b="0" kern="100" dirty="0">
                          <a:effectLst/>
                          <a:latin typeface="+mn-lt"/>
                          <a:ea typeface="Calibri" panose="020F0502020204030204" pitchFamily="34" charset="0"/>
                          <a:cs typeface="Calibri" panose="020F0502020204030204" pitchFamily="34" charset="0"/>
                        </a:rPr>
                        <a:t>6 votes</a:t>
                      </a:r>
                    </a:p>
                  </a:txBody>
                  <a:tcPr marL="45720" marR="45720" anchor="ctr"/>
                </a:tc>
                <a:tc>
                  <a:txBody>
                    <a:bodyPr/>
                    <a:lstStyle/>
                    <a:p>
                      <a:pPr algn="r">
                        <a:lnSpc>
                          <a:spcPct val="115000"/>
                        </a:lnSpc>
                        <a:spcAft>
                          <a:spcPts val="800"/>
                        </a:spcAft>
                      </a:pPr>
                      <a:r>
                        <a:rPr lang="en-GB" sz="1400" b="0" kern="0" dirty="0">
                          <a:solidFill>
                            <a:srgbClr val="000000"/>
                          </a:solidFill>
                          <a:effectLst/>
                          <a:latin typeface="+mn-lt"/>
                        </a:rPr>
                        <a:t>5 votes</a:t>
                      </a:r>
                      <a:endParaRPr lang="en-GB" sz="1400" b="0"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800"/>
                        </a:spcAft>
                      </a:pPr>
                      <a:r>
                        <a:rPr lang="en-GB" sz="1400" b="0" kern="100" dirty="0">
                          <a:effectLst/>
                          <a:latin typeface="+mn-lt"/>
                          <a:ea typeface="Calibri" panose="020F0502020204030204" pitchFamily="34" charset="0"/>
                          <a:cs typeface="Calibri" panose="020F0502020204030204" pitchFamily="34" charset="0"/>
                        </a:rPr>
                        <a:t>1 vote</a:t>
                      </a:r>
                    </a:p>
                  </a:txBody>
                  <a:tcPr marL="45720" marR="45720" anchor="ctr"/>
                </a:tc>
                <a:extLst>
                  <a:ext uri="{0D108BD9-81ED-4DB2-BD59-A6C34878D82A}">
                    <a16:rowId xmlns:a16="http://schemas.microsoft.com/office/drawing/2014/main" val="2758277281"/>
                  </a:ext>
                </a:extLst>
              </a:tr>
              <a:tr h="403041">
                <a:tc>
                  <a:txBody>
                    <a:bodyPr/>
                    <a:lstStyle/>
                    <a:p>
                      <a:pPr>
                        <a:lnSpc>
                          <a:spcPct val="115000"/>
                        </a:lnSpc>
                        <a:spcAft>
                          <a:spcPts val="800"/>
                        </a:spcAft>
                      </a:pPr>
                      <a:r>
                        <a:rPr lang="en-GB" sz="1400" i="1" kern="0" dirty="0">
                          <a:solidFill>
                            <a:srgbClr val="000000"/>
                          </a:solidFill>
                          <a:effectLst/>
                          <a:latin typeface="+mn-lt"/>
                        </a:rPr>
                        <a:t>Ban under 16s from special offers and loyalty schemes from fast food retailers *</a:t>
                      </a:r>
                      <a:endParaRPr lang="en-GB" sz="1400" i="1"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800"/>
                        </a:spcAft>
                      </a:pPr>
                      <a:r>
                        <a:rPr lang="en-GB" sz="1400" b="1" i="1" kern="100" dirty="0">
                          <a:effectLst/>
                          <a:latin typeface="+mn-lt"/>
                          <a:ea typeface="Calibri" panose="020F0502020204030204" pitchFamily="34" charset="0"/>
                          <a:cs typeface="Calibri" panose="020F0502020204030204" pitchFamily="34" charset="0"/>
                        </a:rPr>
                        <a:t>-</a:t>
                      </a:r>
                    </a:p>
                  </a:txBody>
                  <a:tcPr marL="45720" marR="45720" anchor="ctr"/>
                </a:tc>
                <a:tc>
                  <a:txBody>
                    <a:bodyPr/>
                    <a:lstStyle/>
                    <a:p>
                      <a:pPr algn="r">
                        <a:lnSpc>
                          <a:spcPct val="115000"/>
                        </a:lnSpc>
                        <a:spcAft>
                          <a:spcPts val="800"/>
                        </a:spcAft>
                      </a:pPr>
                      <a:r>
                        <a:rPr lang="en-GB" sz="1400" b="1" i="1" kern="0" dirty="0">
                          <a:solidFill>
                            <a:srgbClr val="000000"/>
                          </a:solidFill>
                          <a:effectLst/>
                          <a:latin typeface="+mn-lt"/>
                        </a:rPr>
                        <a:t>8 votes</a:t>
                      </a:r>
                      <a:endParaRPr lang="en-GB" sz="1400" b="1" i="1" kern="100" dirty="0">
                        <a:effectLst/>
                        <a:latin typeface="+mn-lt"/>
                        <a:ea typeface="Calibri" panose="020F0502020204030204" pitchFamily="34" charset="0"/>
                        <a:cs typeface="Calibri" panose="020F0502020204030204" pitchFamily="34" charset="0"/>
                      </a:endParaRPr>
                    </a:p>
                  </a:txBody>
                  <a:tcPr marL="45720" marR="45720" anchor="ctr"/>
                </a:tc>
                <a:tc>
                  <a:txBody>
                    <a:bodyPr/>
                    <a:lstStyle/>
                    <a:p>
                      <a:pPr algn="r">
                        <a:lnSpc>
                          <a:spcPct val="115000"/>
                        </a:lnSpc>
                        <a:spcAft>
                          <a:spcPts val="800"/>
                        </a:spcAft>
                      </a:pPr>
                      <a:r>
                        <a:rPr lang="en-GB" sz="1400" b="0" i="1" kern="100" dirty="0">
                          <a:effectLst/>
                          <a:latin typeface="+mn-lt"/>
                          <a:ea typeface="Calibri" panose="020F0502020204030204" pitchFamily="34" charset="0"/>
                          <a:cs typeface="Calibri" panose="020F0502020204030204" pitchFamily="34" charset="0"/>
                        </a:rPr>
                        <a:t>-</a:t>
                      </a:r>
                    </a:p>
                  </a:txBody>
                  <a:tcPr marL="45720" marR="45720" anchor="ctr"/>
                </a:tc>
                <a:extLst>
                  <a:ext uri="{0D108BD9-81ED-4DB2-BD59-A6C34878D82A}">
                    <a16:rowId xmlns:a16="http://schemas.microsoft.com/office/drawing/2014/main" val="4014082410"/>
                  </a:ext>
                </a:extLst>
              </a:tr>
              <a:tr h="229578">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400" b="0" i="1" u="none" strike="noStrike" kern="1200" baseline="0" dirty="0">
                          <a:solidFill>
                            <a:schemeClr val="tx1"/>
                          </a:solidFill>
                          <a:latin typeface="+mn-lt"/>
                        </a:rPr>
                        <a:t>Limiting in-store display / separation# </a:t>
                      </a:r>
                    </a:p>
                  </a:txBody>
                  <a:tcPr marL="45720" marR="45720" anchor="ctr"/>
                </a:tc>
                <a:tc>
                  <a:txBody>
                    <a:bodyPr/>
                    <a:lstStyle/>
                    <a:p>
                      <a:pPr algn="r">
                        <a:lnSpc>
                          <a:spcPct val="115000"/>
                        </a:lnSpc>
                        <a:spcAft>
                          <a:spcPts val="800"/>
                        </a:spcAft>
                      </a:pPr>
                      <a:r>
                        <a:rPr lang="en-GB" sz="1400" b="1" i="1" kern="100" dirty="0">
                          <a:effectLst/>
                          <a:latin typeface="+mn-lt"/>
                          <a:ea typeface="Calibri" panose="020F0502020204030204" pitchFamily="34" charset="0"/>
                          <a:cs typeface="Calibri" panose="020F0502020204030204" pitchFamily="34" charset="0"/>
                        </a:rPr>
                        <a:t>-</a:t>
                      </a:r>
                    </a:p>
                  </a:txBody>
                  <a:tcPr marL="45720" marR="45720" anchor="ctr"/>
                </a:tc>
                <a:tc>
                  <a:txBody>
                    <a:bodyPr/>
                    <a:lstStyle/>
                    <a:p>
                      <a:pPr algn="r">
                        <a:lnSpc>
                          <a:spcPct val="115000"/>
                        </a:lnSpc>
                        <a:spcAft>
                          <a:spcPts val="800"/>
                        </a:spcAft>
                      </a:pPr>
                      <a:r>
                        <a:rPr lang="en-GB" sz="1400" b="0" i="1" kern="100" dirty="0">
                          <a:effectLst/>
                          <a:latin typeface="+mn-lt"/>
                          <a:ea typeface="Calibri" panose="020F0502020204030204" pitchFamily="34" charset="0"/>
                          <a:cs typeface="Calibri" panose="020F0502020204030204" pitchFamily="34" charset="0"/>
                        </a:rPr>
                        <a:t>-</a:t>
                      </a:r>
                    </a:p>
                  </a:txBody>
                  <a:tcPr marL="45720" marR="45720" anchor="ctr"/>
                </a:tc>
                <a:tc>
                  <a:txBody>
                    <a:bodyPr/>
                    <a:lstStyle/>
                    <a:p>
                      <a:pPr algn="r">
                        <a:lnSpc>
                          <a:spcPct val="115000"/>
                        </a:lnSpc>
                        <a:spcAft>
                          <a:spcPts val="800"/>
                        </a:spcAft>
                      </a:pPr>
                      <a:r>
                        <a:rPr lang="en-GB" sz="1400" b="1" i="1" kern="100" dirty="0">
                          <a:effectLst/>
                          <a:latin typeface="+mn-lt"/>
                          <a:ea typeface="Calibri" panose="020F0502020204030204" pitchFamily="34" charset="0"/>
                          <a:cs typeface="Calibri" panose="020F0502020204030204" pitchFamily="34" charset="0"/>
                        </a:rPr>
                        <a:t>7 votes</a:t>
                      </a:r>
                    </a:p>
                  </a:txBody>
                  <a:tcPr marL="45720" marR="45720" anchor="ctr"/>
                </a:tc>
                <a:extLst>
                  <a:ext uri="{0D108BD9-81ED-4DB2-BD59-A6C34878D82A}">
                    <a16:rowId xmlns:a16="http://schemas.microsoft.com/office/drawing/2014/main" val="1623737346"/>
                  </a:ext>
                </a:extLst>
              </a:tr>
            </a:tbl>
          </a:graphicData>
        </a:graphic>
      </p:graphicFrame>
      <p:sp>
        <p:nvSpPr>
          <p:cNvPr id="3" name="AutoShape 2">
            <a:extLst>
              <a:ext uri="{FF2B5EF4-FFF2-40B4-BE49-F238E27FC236}">
                <a16:creationId xmlns:a16="http://schemas.microsoft.com/office/drawing/2014/main" id="{912A2DC3-7186-AACB-476A-24C51CD54A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itle 1">
            <a:extLst>
              <a:ext uri="{FF2B5EF4-FFF2-40B4-BE49-F238E27FC236}">
                <a16:creationId xmlns:a16="http://schemas.microsoft.com/office/drawing/2014/main" id="{D92891E1-2FEF-821B-194F-1F6EA6483C53}"/>
              </a:ext>
            </a:extLst>
          </p:cNvPr>
          <p:cNvSpPr>
            <a:spLocks noGrp="1"/>
          </p:cNvSpPr>
          <p:nvPr>
            <p:ph type="title"/>
          </p:nvPr>
        </p:nvSpPr>
        <p:spPr>
          <a:xfrm>
            <a:off x="990600" y="536034"/>
            <a:ext cx="10515600" cy="1325563"/>
          </a:xfrm>
        </p:spPr>
        <p:txBody>
          <a:bodyPr/>
          <a:lstStyle/>
          <a:p>
            <a:r>
              <a:rPr lang="en-GB" dirty="0">
                <a:solidFill>
                  <a:srgbClr val="567D2D"/>
                </a:solidFill>
              </a:rPr>
              <a:t>Votes on policy actions: “would not work”</a:t>
            </a:r>
          </a:p>
        </p:txBody>
      </p:sp>
      <p:sp>
        <p:nvSpPr>
          <p:cNvPr id="12" name="TextBox 11">
            <a:extLst>
              <a:ext uri="{FF2B5EF4-FFF2-40B4-BE49-F238E27FC236}">
                <a16:creationId xmlns:a16="http://schemas.microsoft.com/office/drawing/2014/main" id="{D0AEDE4D-70CD-022E-21C7-B284DA213E6E}"/>
              </a:ext>
            </a:extLst>
          </p:cNvPr>
          <p:cNvSpPr txBox="1"/>
          <p:nvPr/>
        </p:nvSpPr>
        <p:spPr>
          <a:xfrm>
            <a:off x="990600" y="1901073"/>
            <a:ext cx="3789947" cy="352404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1600" dirty="0"/>
              <a:t>Both juries felt strongly that the smokefree generation legislation “would not work”</a:t>
            </a:r>
          </a:p>
          <a:p>
            <a:pPr marL="285750" indent="-285750">
              <a:spcAft>
                <a:spcPts val="600"/>
              </a:spcAft>
              <a:buFont typeface="Arial" panose="020B0604020202020204" pitchFamily="34" charset="0"/>
              <a:buChar char="•"/>
            </a:pPr>
            <a:r>
              <a:rPr lang="en-GB" sz="1600" dirty="0"/>
              <a:t>In Doncaster, jurors’ other votes were concentrated on policies relating to alcohol. </a:t>
            </a:r>
          </a:p>
          <a:p>
            <a:pPr marL="285750" indent="-285750">
              <a:spcAft>
                <a:spcPts val="600"/>
              </a:spcAft>
              <a:buFont typeface="Arial" panose="020B0604020202020204" pitchFamily="34" charset="0"/>
              <a:buChar char="•"/>
            </a:pPr>
            <a:r>
              <a:rPr lang="en-GB" sz="1600" dirty="0"/>
              <a:t>In Wakefield, jurors’ other votes were spread between 3 food policies and another tobacco policy (industry levy)</a:t>
            </a:r>
          </a:p>
          <a:p>
            <a:pPr marL="285750" lvl="0" indent="-285750">
              <a:spcAft>
                <a:spcPts val="600"/>
              </a:spcAft>
              <a:buFont typeface="Arial" panose="020B0604020202020204" pitchFamily="34" charset="0"/>
              <a:buChar char="•"/>
            </a:pPr>
            <a:r>
              <a:rPr lang="en-GB" sz="1600" dirty="0"/>
              <a:t>Some changes were evident between the first and second round of voting: see the Summary Report for more details.</a:t>
            </a:r>
          </a:p>
        </p:txBody>
      </p:sp>
      <p:sp>
        <p:nvSpPr>
          <p:cNvPr id="14" name="TextBox 13">
            <a:extLst>
              <a:ext uri="{FF2B5EF4-FFF2-40B4-BE49-F238E27FC236}">
                <a16:creationId xmlns:a16="http://schemas.microsoft.com/office/drawing/2014/main" id="{E8D5560A-EF1B-1EDC-BB4A-9BEBD4B6DF38}"/>
              </a:ext>
            </a:extLst>
          </p:cNvPr>
          <p:cNvSpPr txBox="1"/>
          <p:nvPr/>
        </p:nvSpPr>
        <p:spPr>
          <a:xfrm>
            <a:off x="5454316" y="5850548"/>
            <a:ext cx="4454805" cy="523220"/>
          </a:xfrm>
          <a:prstGeom prst="rect">
            <a:avLst/>
          </a:prstGeom>
          <a:noFill/>
        </p:spPr>
        <p:txBody>
          <a:bodyPr wrap="square">
            <a:spAutoFit/>
          </a:bodyPr>
          <a:lstStyle/>
          <a:p>
            <a:pPr marR="0" lvl="0" algn="l" defTabSz="1828800" rtl="0" eaLnBrk="1" fontAlgn="auto" latinLnBrk="0" hangingPunct="0">
              <a:lnSpc>
                <a:spcPct val="100000"/>
              </a:lnSpc>
              <a:spcBef>
                <a:spcPts val="0"/>
              </a:spcBef>
              <a:spcAft>
                <a:spcPts val="0"/>
              </a:spcAft>
              <a:buClrTx/>
              <a:buSzTx/>
              <a:tabLst/>
              <a:defRPr/>
            </a:pPr>
            <a:r>
              <a:rPr kumimoji="0" lang="en-GB" sz="1400" b="0" i="0" u="none" strike="noStrike" kern="0" cap="none" spc="0" normalizeH="0" baseline="0" noProof="0" dirty="0">
                <a:ln>
                  <a:noFill/>
                </a:ln>
                <a:solidFill>
                  <a:srgbClr val="000000"/>
                </a:solidFill>
                <a:effectLst/>
                <a:uLnTx/>
                <a:uFillTx/>
                <a:latin typeface="Aptos Display" panose="02110004020202020204"/>
                <a:ea typeface="+mj-ea"/>
                <a:cs typeface="+mj-cs"/>
                <a:sym typeface="Calibri"/>
              </a:rPr>
              <a:t>* Policy action generated by jurors: Wakefield, Workshop 2</a:t>
            </a:r>
          </a:p>
          <a:p>
            <a:pPr defTabSz="1828800" hangingPunct="0">
              <a:defRPr/>
            </a:pPr>
            <a:r>
              <a:rPr lang="en-GB" sz="1400" kern="0" dirty="0">
                <a:solidFill>
                  <a:srgbClr val="000000"/>
                </a:solidFill>
                <a:latin typeface="Aptos Display" panose="02110004020202020204"/>
                <a:sym typeface="Calibri"/>
              </a:rPr>
              <a:t># Policy action generated by jurors: Doncaster, Workshop 2</a:t>
            </a:r>
          </a:p>
        </p:txBody>
      </p:sp>
    </p:spTree>
    <p:extLst>
      <p:ext uri="{BB962C8B-B14F-4D97-AF65-F5344CB8AC3E}">
        <p14:creationId xmlns:p14="http://schemas.microsoft.com/office/powerpoint/2010/main" val="3673990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B2E8C-E741-69C7-022F-576860839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A2E0E-B648-BA11-135E-A4348DF3AB6E}"/>
              </a:ext>
            </a:extLst>
          </p:cNvPr>
          <p:cNvSpPr>
            <a:spLocks noGrp="1"/>
          </p:cNvSpPr>
          <p:nvPr>
            <p:ph type="title"/>
          </p:nvPr>
        </p:nvSpPr>
        <p:spPr>
          <a:xfrm>
            <a:off x="990600" y="536034"/>
            <a:ext cx="10515600" cy="1325563"/>
          </a:xfrm>
        </p:spPr>
        <p:txBody>
          <a:bodyPr/>
          <a:lstStyle/>
          <a:p>
            <a:r>
              <a:rPr lang="en-GB" dirty="0">
                <a:solidFill>
                  <a:srgbClr val="567D2D"/>
                </a:solidFill>
              </a:rPr>
              <a:t>Policy manifestos</a:t>
            </a:r>
          </a:p>
        </p:txBody>
      </p:sp>
      <p:sp>
        <p:nvSpPr>
          <p:cNvPr id="16" name="TextBox 15">
            <a:extLst>
              <a:ext uri="{FF2B5EF4-FFF2-40B4-BE49-F238E27FC236}">
                <a16:creationId xmlns:a16="http://schemas.microsoft.com/office/drawing/2014/main" id="{07FA8DEA-17CB-747C-33F9-ABBA0FB56CE9}"/>
              </a:ext>
            </a:extLst>
          </p:cNvPr>
          <p:cNvSpPr txBox="1"/>
          <p:nvPr/>
        </p:nvSpPr>
        <p:spPr>
          <a:xfrm>
            <a:off x="990600" y="1882924"/>
            <a:ext cx="5602706" cy="3046988"/>
          </a:xfrm>
          <a:prstGeom prst="rect">
            <a:avLst/>
          </a:prstGeom>
          <a:noFill/>
        </p:spPr>
        <p:txBody>
          <a:bodyPr wrap="square">
            <a:spAutoFit/>
          </a:bodyPr>
          <a:lstStyle/>
          <a:p>
            <a:pPr marL="285750" lvl="0" indent="-285750">
              <a:spcAft>
                <a:spcPts val="1200"/>
              </a:spcAft>
              <a:buFont typeface="Arial" panose="020B0604020202020204" pitchFamily="34" charset="0"/>
              <a:buChar char="•"/>
              <a:defRPr/>
            </a:pPr>
            <a:r>
              <a:rPr lang="en-GB" dirty="0"/>
              <a:t>At the end of workshop two, jurors worked in small groups to develop their ‘Manifestos for change’</a:t>
            </a:r>
          </a:p>
          <a:p>
            <a:pPr marL="285750" lvl="0" indent="-285750">
              <a:spcAft>
                <a:spcPts val="1200"/>
              </a:spcAft>
              <a:buFont typeface="Arial" panose="020B0604020202020204" pitchFamily="34" charset="0"/>
              <a:buChar char="•"/>
              <a:defRPr/>
            </a:pPr>
            <a:r>
              <a:rPr lang="en-GB" kern="0" dirty="0">
                <a:solidFill>
                  <a:srgbClr val="000000"/>
                </a:solidFill>
                <a:sym typeface="Calibri"/>
              </a:rPr>
              <a:t>These manifestos included up to six policy actions which jurors felt most strongly should be enacted to create change. </a:t>
            </a:r>
          </a:p>
          <a:p>
            <a:pPr marL="285750" lvl="0" indent="-285750">
              <a:spcAft>
                <a:spcPts val="1200"/>
              </a:spcAft>
              <a:buFont typeface="Arial" panose="020B0604020202020204" pitchFamily="34" charset="0"/>
              <a:buChar char="•"/>
              <a:defRPr/>
            </a:pPr>
            <a:r>
              <a:rPr lang="en-GB" kern="0" dirty="0">
                <a:solidFill>
                  <a:srgbClr val="000000"/>
                </a:solidFill>
                <a:sym typeface="Calibri"/>
              </a:rPr>
              <a:t>Three small group manifestos were developed in Wakefield, and three in Doncaster. These have been combined to produce two summary manifestos. </a:t>
            </a:r>
            <a:endParaRPr kumimoji="0" lang="en-GB" sz="1800" b="0" i="0" u="none" strike="noStrike" kern="0" cap="none" spc="0" normalizeH="0" baseline="0" noProof="0" dirty="0">
              <a:ln>
                <a:noFill/>
              </a:ln>
              <a:solidFill>
                <a:srgbClr val="000000"/>
              </a:solidFill>
              <a:effectLst/>
              <a:uLnTx/>
              <a:uFillTx/>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ptos Display" panose="02110004020202020204"/>
              <a:ea typeface="+mn-ea"/>
              <a:cs typeface="+mn-cs"/>
              <a:sym typeface="Calibri"/>
            </a:endParaRPr>
          </a:p>
        </p:txBody>
      </p:sp>
      <p:pic>
        <p:nvPicPr>
          <p:cNvPr id="4" name="Picture 3" descr="A wall with pictures on it&#10;&#10;AI-generated content may be incorrect.">
            <a:extLst>
              <a:ext uri="{FF2B5EF4-FFF2-40B4-BE49-F238E27FC236}">
                <a16:creationId xmlns:a16="http://schemas.microsoft.com/office/drawing/2014/main" id="{699EC65C-A70D-F9B7-A3F3-FF7D89B5F59B}"/>
              </a:ext>
            </a:extLst>
          </p:cNvPr>
          <p:cNvPicPr>
            <a:picLocks noChangeAspect="1"/>
          </p:cNvPicPr>
          <p:nvPr/>
        </p:nvPicPr>
        <p:blipFill>
          <a:blip r:embed="rId3">
            <a:extLst>
              <a:ext uri="{28A0092B-C50C-407E-A947-70E740481C1C}">
                <a14:useLocalDpi xmlns:a14="http://schemas.microsoft.com/office/drawing/2010/main" val="0"/>
              </a:ext>
            </a:extLst>
          </a:blip>
          <a:srcRect t="29442" b="20875"/>
          <a:stretch>
            <a:fillRect/>
          </a:stretch>
        </p:blipFill>
        <p:spPr>
          <a:xfrm>
            <a:off x="8829834" y="2283943"/>
            <a:ext cx="3140750" cy="2080548"/>
          </a:xfrm>
          <a:prstGeom prst="rect">
            <a:avLst/>
          </a:prstGeom>
        </p:spPr>
      </p:pic>
      <p:pic>
        <p:nvPicPr>
          <p:cNvPr id="5" name="Picture 4" descr="A piece of paper with writing on it&#10;&#10;AI-generated content may be incorrect.">
            <a:extLst>
              <a:ext uri="{FF2B5EF4-FFF2-40B4-BE49-F238E27FC236}">
                <a16:creationId xmlns:a16="http://schemas.microsoft.com/office/drawing/2014/main" id="{789F8DB7-D243-8E3C-EFBD-AAED0EB5ECDD}"/>
              </a:ext>
            </a:extLst>
          </p:cNvPr>
          <p:cNvPicPr>
            <a:picLocks noChangeAspect="1"/>
          </p:cNvPicPr>
          <p:nvPr/>
        </p:nvPicPr>
        <p:blipFill>
          <a:blip r:embed="rId4" cstate="email">
            <a:extLst>
              <a:ext uri="{28A0092B-C50C-407E-A947-70E740481C1C}">
                <a14:useLocalDpi xmlns:a14="http://schemas.microsoft.com/office/drawing/2010/main"/>
              </a:ext>
            </a:extLst>
          </a:blip>
          <a:srcRect t="14374" r="17771" b="56979"/>
          <a:stretch>
            <a:fillRect/>
          </a:stretch>
        </p:blipFill>
        <p:spPr>
          <a:xfrm>
            <a:off x="8829834" y="4621318"/>
            <a:ext cx="3140751" cy="1945196"/>
          </a:xfrm>
          <a:prstGeom prst="rect">
            <a:avLst/>
          </a:prstGeom>
        </p:spPr>
      </p:pic>
      <p:pic>
        <p:nvPicPr>
          <p:cNvPr id="6" name="Picture 5">
            <a:extLst>
              <a:ext uri="{FF2B5EF4-FFF2-40B4-BE49-F238E27FC236}">
                <a16:creationId xmlns:a16="http://schemas.microsoft.com/office/drawing/2014/main" id="{812088EF-735B-4640-F691-813316AD7A1A}"/>
              </a:ext>
            </a:extLst>
          </p:cNvPr>
          <p:cNvPicPr>
            <a:picLocks noChangeAspect="1"/>
          </p:cNvPicPr>
          <p:nvPr/>
        </p:nvPicPr>
        <p:blipFill>
          <a:blip r:embed="rId5"/>
          <a:stretch>
            <a:fillRect/>
          </a:stretch>
        </p:blipFill>
        <p:spPr>
          <a:xfrm>
            <a:off x="8829833" y="370514"/>
            <a:ext cx="3140751" cy="1656602"/>
          </a:xfrm>
          <a:prstGeom prst="rect">
            <a:avLst/>
          </a:prstGeom>
        </p:spPr>
      </p:pic>
    </p:spTree>
    <p:extLst>
      <p:ext uri="{BB962C8B-B14F-4D97-AF65-F5344CB8AC3E}">
        <p14:creationId xmlns:p14="http://schemas.microsoft.com/office/powerpoint/2010/main" val="189434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53201-1181-32C2-545E-AE4851B8A9E2}"/>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87CF4D0B-A505-71FA-F702-3CDAF62287BA}"/>
              </a:ext>
            </a:extLst>
          </p:cNvPr>
          <p:cNvSpPr txBox="1"/>
          <p:nvPr/>
        </p:nvSpPr>
        <p:spPr>
          <a:xfrm>
            <a:off x="6392780" y="5893726"/>
            <a:ext cx="5558588" cy="338554"/>
          </a:xfrm>
          <a:prstGeom prst="rect">
            <a:avLst/>
          </a:prstGeom>
          <a:noFill/>
        </p:spPr>
        <p:txBody>
          <a:bodyPr wrap="square">
            <a:spAutoFit/>
          </a:bodyPr>
          <a:lstStyle/>
          <a:p>
            <a:pPr lvl="0">
              <a:spcAft>
                <a:spcPts val="1200"/>
              </a:spcAft>
              <a:defRPr/>
            </a:pPr>
            <a:r>
              <a:rPr lang="en-GB" sz="1600" i="1" dirty="0"/>
              <a:t>Highlighted policies appear in both combined manifestos </a:t>
            </a:r>
          </a:p>
        </p:txBody>
      </p:sp>
      <p:sp>
        <p:nvSpPr>
          <p:cNvPr id="3" name="Text Box 8">
            <a:extLst>
              <a:ext uri="{FF2B5EF4-FFF2-40B4-BE49-F238E27FC236}">
                <a16:creationId xmlns:a16="http://schemas.microsoft.com/office/drawing/2014/main" id="{838CCDE6-6798-C462-3894-50B14AA2324D}"/>
              </a:ext>
            </a:extLst>
          </p:cNvPr>
          <p:cNvSpPr txBox="1"/>
          <p:nvPr/>
        </p:nvSpPr>
        <p:spPr>
          <a:xfrm>
            <a:off x="922422" y="625719"/>
            <a:ext cx="4876800" cy="5606562"/>
          </a:xfrm>
          <a:prstGeom prst="roundRect">
            <a:avLst>
              <a:gd name="adj" fmla="val 5258"/>
            </a:avLst>
          </a:prstGeom>
          <a:solidFill>
            <a:srgbClr val="DCEEDC"/>
          </a:solidFill>
          <a:ln w="190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449263" marR="0" lvl="0" indent="-285750" algn="ctr" defTabSz="1828800" rtl="0" eaLnBrk="1" fontAlgn="auto" latinLnBrk="0" hangingPunct="0">
              <a:lnSpc>
                <a:spcPct val="100000"/>
              </a:lnSpc>
              <a:spcBef>
                <a:spcPts val="0"/>
              </a:spcBef>
              <a:spcAft>
                <a:spcPts val="0"/>
              </a:spcAft>
              <a:buClr>
                <a:srgbClr val="542D7D"/>
              </a:buClr>
              <a:buSzTx/>
              <a:buFontTx/>
              <a:buNone/>
              <a:tabLst/>
              <a:defRPr/>
            </a:pPr>
            <a:r>
              <a:rPr lang="en-GB" sz="1600" b="1" kern="100" dirty="0">
                <a:solidFill>
                  <a:srgbClr val="002F67"/>
                </a:solidFill>
                <a:latin typeface="Aptos" panose="020B0004020202020204" pitchFamily="34" charset="0"/>
                <a:ea typeface="Calibri" panose="020F0502020204030204" pitchFamily="34" charset="0"/>
                <a:cs typeface="Times New Roman" panose="02020603050405020304" pitchFamily="18" charset="0"/>
                <a:sym typeface="Calibri"/>
              </a:rPr>
              <a:t>Wakefield</a:t>
            </a:r>
          </a:p>
          <a:p>
            <a:pPr marL="449263" marR="0" lvl="0" indent="-285750" algn="l" defTabSz="1828800" rtl="0" eaLnBrk="1" fontAlgn="auto" latinLnBrk="0" hangingPunct="0">
              <a:lnSpc>
                <a:spcPct val="100000"/>
              </a:lnSpc>
              <a:spcBef>
                <a:spcPts val="0"/>
              </a:spcBef>
              <a:spcAft>
                <a:spcPts val="0"/>
              </a:spcAft>
              <a:buClr>
                <a:srgbClr val="542D7D"/>
              </a:buClr>
              <a:buSzTx/>
              <a:buFontTx/>
              <a:buNone/>
              <a:tabLst/>
              <a:defRPr/>
            </a:pPr>
            <a:r>
              <a:rPr lang="en-GB" sz="1600" b="1" kern="100" dirty="0">
                <a:solidFill>
                  <a:srgbClr val="567D2D"/>
                </a:solidFill>
                <a:latin typeface="Aptos" panose="020B0004020202020204" pitchFamily="34" charset="0"/>
                <a:ea typeface="Calibri" panose="020F0502020204030204" pitchFamily="34" charset="0"/>
                <a:cs typeface="Times New Roman" panose="02020603050405020304" pitchFamily="18" charset="0"/>
                <a:sym typeface="Calibri"/>
              </a:rPr>
              <a:t>Price</a:t>
            </a:r>
          </a:p>
          <a:p>
            <a:pPr marL="449263" marR="0" lvl="1" indent="-285750" defTabSz="1828800" fontAlgn="auto" hangingPunct="0">
              <a:lnSpc>
                <a:spcPct val="100000"/>
              </a:lnSpc>
              <a:spcBef>
                <a:spcPts val="0"/>
              </a:spcBef>
              <a:spcAft>
                <a:spcPts val="0"/>
              </a:spcAft>
              <a:buClr>
                <a:srgbClr val="542D7D"/>
              </a:buClr>
              <a:buSzTx/>
              <a:buFont typeface="Arial" panose="020B0604020202020204" pitchFamily="34" charset="0"/>
              <a:buChar char="•"/>
              <a:tabLst/>
              <a:defRPr/>
            </a:pPr>
            <a:r>
              <a:rPr lang="en-GB" sz="1600" kern="100" dirty="0">
                <a:solidFill>
                  <a:srgbClr val="000000"/>
                </a:solidFill>
                <a:latin typeface="Aptos" panose="020B0004020202020204" pitchFamily="34" charset="0"/>
                <a:ea typeface="Calibri" panose="020F0502020204030204" pitchFamily="34" charset="0"/>
                <a:cs typeface="Times New Roman" panose="02020603050405020304" pitchFamily="18" charset="0"/>
                <a:sym typeface="Calibri"/>
              </a:rPr>
              <a:t>A minimum unit price for alcohol</a:t>
            </a:r>
          </a:p>
          <a:p>
            <a:pPr marL="449263" lvl="1" indent="-285750" defTabSz="1828800" hangingPunct="0">
              <a:buFont typeface="Arial" panose="020B0604020202020204" pitchFamily="34" charset="0"/>
              <a:buChar char="•"/>
              <a:defRPr/>
            </a:pPr>
            <a:r>
              <a:rPr lang="en-GB" sz="1600" kern="100" dirty="0">
                <a:solidFill>
                  <a:srgbClr val="000000"/>
                </a:solidFill>
                <a:highlight>
                  <a:srgbClr val="8ECD99"/>
                </a:highlight>
                <a:latin typeface="Aptos" panose="020B0004020202020204" pitchFamily="34" charset="0"/>
                <a:ea typeface="Calibri" panose="020F0502020204030204" pitchFamily="34" charset="0"/>
                <a:cs typeface="Times New Roman" panose="02020603050405020304" pitchFamily="18" charset="0"/>
                <a:sym typeface="Calibri"/>
              </a:rPr>
              <a:t>Reduce the price of healthy food</a:t>
            </a:r>
          </a:p>
          <a:p>
            <a:pPr marL="449263" marR="0" lvl="0" indent="-285750" algn="l" defTabSz="1828800" rtl="0" eaLnBrk="1" fontAlgn="auto" latinLnBrk="0" hangingPunct="0">
              <a:lnSpc>
                <a:spcPct val="100000"/>
              </a:lnSpc>
              <a:spcBef>
                <a:spcPts val="0"/>
              </a:spcBef>
              <a:spcAft>
                <a:spcPts val="0"/>
              </a:spcAft>
              <a:buClr>
                <a:srgbClr val="542D7D"/>
              </a:buClr>
              <a:buSzTx/>
              <a:buFontTx/>
              <a:buNone/>
              <a:tabLst/>
              <a:defRPr/>
            </a:pPr>
            <a:endParaRPr lang="en-GB" sz="1600" kern="100" dirty="0">
              <a:solidFill>
                <a:srgbClr val="000000"/>
              </a:solidFill>
              <a:latin typeface="Aptos" panose="020B0004020202020204" pitchFamily="34" charset="0"/>
              <a:ea typeface="Calibri" panose="020F0502020204030204" pitchFamily="34" charset="0"/>
              <a:cs typeface="Times New Roman" panose="02020603050405020304" pitchFamily="18" charset="0"/>
              <a:sym typeface="Calibri"/>
            </a:endParaRPr>
          </a:p>
          <a:p>
            <a:pPr marL="449263" marR="0" lvl="0" indent="-285750" algn="l" defTabSz="1828800" rtl="0" eaLnBrk="1" fontAlgn="auto" latinLnBrk="0" hangingPunct="0">
              <a:lnSpc>
                <a:spcPct val="100000"/>
              </a:lnSpc>
              <a:spcBef>
                <a:spcPts val="0"/>
              </a:spcBef>
              <a:spcAft>
                <a:spcPts val="0"/>
              </a:spcAft>
              <a:buClr>
                <a:srgbClr val="542D7D"/>
              </a:buClr>
              <a:buSzTx/>
              <a:buFontTx/>
              <a:buNone/>
              <a:tabLst/>
              <a:defRPr/>
            </a:pPr>
            <a:r>
              <a:rPr lang="en-GB" sz="1600" b="1" kern="100" dirty="0">
                <a:solidFill>
                  <a:srgbClr val="567D2D"/>
                </a:solidFill>
                <a:latin typeface="Aptos" panose="020B0004020202020204" pitchFamily="34" charset="0"/>
                <a:ea typeface="Calibri" panose="020F0502020204030204" pitchFamily="34" charset="0"/>
                <a:cs typeface="Times New Roman" panose="02020603050405020304" pitchFamily="18" charset="0"/>
                <a:sym typeface="Calibri"/>
              </a:rPr>
              <a:t>Marketing, labelling and commercial influence</a:t>
            </a:r>
          </a:p>
          <a:p>
            <a:pPr marL="449263" marR="0" lvl="1" indent="-285750" defTabSz="1828800" fontAlgn="auto" hangingPunct="0">
              <a:lnSpc>
                <a:spcPct val="100000"/>
              </a:lnSpc>
              <a:spcBef>
                <a:spcPts val="0"/>
              </a:spcBef>
              <a:spcAft>
                <a:spcPts val="0"/>
              </a:spcAft>
              <a:buClr>
                <a:srgbClr val="542D7D"/>
              </a:buClr>
              <a:buSzTx/>
              <a:buFont typeface="Arial" panose="020B0604020202020204" pitchFamily="34" charset="0"/>
              <a:buChar char="•"/>
              <a:tabLst/>
              <a:defRPr/>
            </a:pPr>
            <a:r>
              <a:rPr lang="en-GB" sz="1600" kern="100" dirty="0">
                <a:solidFill>
                  <a:srgbClr val="000000"/>
                </a:solidFill>
                <a:latin typeface="Aptos" panose="020B0004020202020204" pitchFamily="34" charset="0"/>
                <a:ea typeface="Calibri" panose="020F0502020204030204" pitchFamily="34" charset="0"/>
                <a:cs typeface="Times New Roman" panose="02020603050405020304" pitchFamily="18" charset="0"/>
                <a:sym typeface="Calibri"/>
              </a:rPr>
              <a:t>Clearer labels on alcohol showing units, harms and images (similar to tobacco)</a:t>
            </a:r>
          </a:p>
          <a:p>
            <a:pPr marL="449263" marR="0" lvl="1" indent="-285750" defTabSz="1828800" fontAlgn="auto" hangingPunct="0">
              <a:lnSpc>
                <a:spcPct val="100000"/>
              </a:lnSpc>
              <a:spcBef>
                <a:spcPts val="0"/>
              </a:spcBef>
              <a:spcAft>
                <a:spcPts val="0"/>
              </a:spcAft>
              <a:buClr>
                <a:srgbClr val="542D7D"/>
              </a:buClr>
              <a:buSzTx/>
              <a:buFont typeface="Arial" panose="020B0604020202020204" pitchFamily="34" charset="0"/>
              <a:buChar char="•"/>
              <a:tabLst/>
              <a:defRPr/>
            </a:pPr>
            <a:r>
              <a:rPr lang="en-GB" sz="1600" kern="100" dirty="0">
                <a:solidFill>
                  <a:srgbClr val="000000"/>
                </a:solidFill>
                <a:highlight>
                  <a:srgbClr val="8ECD99"/>
                </a:highlight>
                <a:latin typeface="Aptos" panose="020B0004020202020204" pitchFamily="34" charset="0"/>
                <a:ea typeface="Calibri" panose="020F0502020204030204" pitchFamily="34" charset="0"/>
                <a:cs typeface="Times New Roman" panose="02020603050405020304" pitchFamily="18" charset="0"/>
                <a:sym typeface="Calibri"/>
              </a:rPr>
              <a:t>Introduce a healthy food standard</a:t>
            </a:r>
          </a:p>
          <a:p>
            <a:pPr marL="449263" marR="0" lvl="1" indent="-285750" defTabSz="1828800" fontAlgn="auto" hangingPunct="0">
              <a:lnSpc>
                <a:spcPct val="100000"/>
              </a:lnSpc>
              <a:spcBef>
                <a:spcPts val="0"/>
              </a:spcBef>
              <a:spcAft>
                <a:spcPts val="0"/>
              </a:spcAft>
              <a:buClr>
                <a:srgbClr val="542D7D"/>
              </a:buClr>
              <a:buSzTx/>
              <a:buFont typeface="Arial" panose="020B0604020202020204" pitchFamily="34" charset="0"/>
              <a:buChar char="•"/>
              <a:tabLst/>
              <a:defRPr/>
            </a:pPr>
            <a:r>
              <a:rPr lang="en-GB" sz="1600" kern="100" dirty="0">
                <a:solidFill>
                  <a:srgbClr val="000000"/>
                </a:solidFill>
                <a:highlight>
                  <a:srgbClr val="8ECD99"/>
                </a:highlight>
                <a:latin typeface="Aptos" panose="020B0004020202020204" pitchFamily="34" charset="0"/>
                <a:ea typeface="Calibri" panose="020F0502020204030204" pitchFamily="34" charset="0"/>
                <a:cs typeface="Times New Roman" panose="02020603050405020304" pitchFamily="18" charset="0"/>
                <a:sym typeface="Calibri"/>
              </a:rPr>
              <a:t>Restrict industry involvement in policy</a:t>
            </a:r>
          </a:p>
          <a:p>
            <a:pPr marL="449263" marR="0" lvl="1" indent="-285750" defTabSz="1828800" fontAlgn="auto" hangingPunct="0">
              <a:lnSpc>
                <a:spcPct val="100000"/>
              </a:lnSpc>
              <a:spcBef>
                <a:spcPts val="0"/>
              </a:spcBef>
              <a:spcAft>
                <a:spcPts val="0"/>
              </a:spcAft>
              <a:buClr>
                <a:srgbClr val="542D7D"/>
              </a:buClr>
              <a:buSzTx/>
              <a:buFont typeface="Arial" panose="020B0604020202020204" pitchFamily="34" charset="0"/>
              <a:buChar char="•"/>
              <a:tabLst/>
              <a:defRPr/>
            </a:pPr>
            <a:r>
              <a:rPr lang="en-GB" sz="1600" kern="100" dirty="0">
                <a:solidFill>
                  <a:srgbClr val="000000"/>
                </a:solidFill>
                <a:highlight>
                  <a:srgbClr val="8ECD99"/>
                </a:highlight>
                <a:latin typeface="Aptos" panose="020B0004020202020204" pitchFamily="34" charset="0"/>
                <a:ea typeface="Calibri" panose="020F0502020204030204" pitchFamily="34" charset="0"/>
                <a:cs typeface="Times New Roman" panose="02020603050405020304" pitchFamily="18" charset="0"/>
                <a:sym typeface="Calibri"/>
              </a:rPr>
              <a:t>Restrict advertising of alcohol, unhealthy food and vapes </a:t>
            </a:r>
            <a:r>
              <a:rPr lang="en-GB" sz="1600" kern="100" dirty="0">
                <a:solidFill>
                  <a:srgbClr val="000000"/>
                </a:solidFill>
                <a:latin typeface="Aptos" panose="020B0004020202020204" pitchFamily="34" charset="0"/>
                <a:ea typeface="Calibri" panose="020F0502020204030204" pitchFamily="34" charset="0"/>
                <a:cs typeface="Times New Roman" panose="02020603050405020304" pitchFamily="18" charset="0"/>
                <a:sym typeface="Calibri"/>
              </a:rPr>
              <a:t>– consider banning advertising online and restrict on TV</a:t>
            </a:r>
          </a:p>
          <a:p>
            <a:pPr marL="449263" marR="0" lvl="0" indent="-285750" algn="l" defTabSz="1828800" rtl="0" eaLnBrk="1" fontAlgn="auto" latinLnBrk="0" hangingPunct="0">
              <a:lnSpc>
                <a:spcPct val="100000"/>
              </a:lnSpc>
              <a:spcBef>
                <a:spcPts val="0"/>
              </a:spcBef>
              <a:spcAft>
                <a:spcPts val="0"/>
              </a:spcAft>
              <a:buClr>
                <a:srgbClr val="542D7D"/>
              </a:buClr>
              <a:buSzTx/>
              <a:buFontTx/>
              <a:buNone/>
              <a:tabLst/>
              <a:defRPr/>
            </a:pPr>
            <a:endParaRPr lang="en-GB" sz="1600" kern="100" dirty="0">
              <a:solidFill>
                <a:srgbClr val="000000"/>
              </a:solidFill>
              <a:latin typeface="Aptos" panose="020B0004020202020204" pitchFamily="34" charset="0"/>
              <a:ea typeface="Calibri" panose="020F0502020204030204" pitchFamily="34" charset="0"/>
              <a:cs typeface="Times New Roman" panose="02020603050405020304" pitchFamily="18" charset="0"/>
              <a:sym typeface="Calibri"/>
            </a:endParaRPr>
          </a:p>
          <a:p>
            <a:pPr marL="449263" marR="0" lvl="0" indent="-285750" algn="l" defTabSz="1828800" rtl="0" eaLnBrk="1" fontAlgn="auto" latinLnBrk="0" hangingPunct="0">
              <a:lnSpc>
                <a:spcPct val="100000"/>
              </a:lnSpc>
              <a:spcBef>
                <a:spcPts val="0"/>
              </a:spcBef>
              <a:spcAft>
                <a:spcPts val="0"/>
              </a:spcAft>
              <a:buClr>
                <a:srgbClr val="542D7D"/>
              </a:buClr>
              <a:buSzTx/>
              <a:buFontTx/>
              <a:buNone/>
              <a:tabLst/>
              <a:defRPr/>
            </a:pPr>
            <a:r>
              <a:rPr lang="en-GB" sz="1600" b="1" kern="100" dirty="0">
                <a:solidFill>
                  <a:srgbClr val="567D2D"/>
                </a:solidFill>
                <a:latin typeface="Aptos" panose="020B0004020202020204" pitchFamily="34" charset="0"/>
                <a:ea typeface="Calibri" panose="020F0502020204030204" pitchFamily="34" charset="0"/>
                <a:cs typeface="Times New Roman" panose="02020603050405020304" pitchFamily="18" charset="0"/>
                <a:sym typeface="Calibri"/>
              </a:rPr>
              <a:t>Education</a:t>
            </a:r>
          </a:p>
          <a:p>
            <a:pPr marL="449263" marR="0" lvl="1" indent="-285750" defTabSz="1828800" fontAlgn="auto" hangingPunct="0">
              <a:lnSpc>
                <a:spcPct val="100000"/>
              </a:lnSpc>
              <a:spcBef>
                <a:spcPts val="0"/>
              </a:spcBef>
              <a:spcAft>
                <a:spcPts val="0"/>
              </a:spcAft>
              <a:buClr>
                <a:srgbClr val="542D7D"/>
              </a:buClr>
              <a:buSzTx/>
              <a:buFont typeface="Arial" panose="020B0604020202020204" pitchFamily="34" charset="0"/>
              <a:buChar char="•"/>
              <a:tabLst/>
              <a:defRPr/>
            </a:pPr>
            <a:r>
              <a:rPr lang="en-GB" sz="1600" kern="100" dirty="0">
                <a:solidFill>
                  <a:srgbClr val="000000"/>
                </a:solidFill>
                <a:latin typeface="Aptos" panose="020B0004020202020204" pitchFamily="34" charset="0"/>
                <a:ea typeface="Calibri" panose="020F0502020204030204" pitchFamily="34" charset="0"/>
                <a:cs typeface="Times New Roman" panose="02020603050405020304" pitchFamily="18" charset="0"/>
                <a:sym typeface="Calibri"/>
              </a:rPr>
              <a:t>An education programme from age 11 including more emphasis on growing, cooking and eating</a:t>
            </a:r>
          </a:p>
          <a:p>
            <a:pPr marL="449263" marR="0" lvl="1" indent="-285750" defTabSz="1828800" fontAlgn="auto" hangingPunct="0">
              <a:lnSpc>
                <a:spcPct val="100000"/>
              </a:lnSpc>
              <a:spcBef>
                <a:spcPts val="0"/>
              </a:spcBef>
              <a:spcAft>
                <a:spcPts val="0"/>
              </a:spcAft>
              <a:buClr>
                <a:srgbClr val="542D7D"/>
              </a:buClr>
              <a:buSzTx/>
              <a:buFont typeface="Symbol" panose="05050102010706020507" pitchFamily="18" charset="2"/>
              <a:buChar char=""/>
              <a:tabLst/>
              <a:defRPr/>
            </a:pPr>
            <a:endParaRPr lang="en-GB" sz="1600" kern="100" dirty="0">
              <a:solidFill>
                <a:srgbClr val="000000"/>
              </a:solidFill>
              <a:latin typeface="Aptos" panose="020B0004020202020204" pitchFamily="34" charset="0"/>
              <a:ea typeface="Calibri" panose="020F0502020204030204" pitchFamily="34" charset="0"/>
              <a:cs typeface="Times New Roman" panose="02020603050405020304" pitchFamily="18" charset="0"/>
              <a:sym typeface="Calibri"/>
            </a:endParaRPr>
          </a:p>
          <a:p>
            <a:pPr marL="449263" marR="0" lvl="0" indent="-285750" algn="l" defTabSz="1828800" rtl="0" eaLnBrk="1" fontAlgn="auto" latinLnBrk="0" hangingPunct="0">
              <a:lnSpc>
                <a:spcPct val="100000"/>
              </a:lnSpc>
              <a:spcBef>
                <a:spcPts val="0"/>
              </a:spcBef>
              <a:spcAft>
                <a:spcPts val="0"/>
              </a:spcAft>
              <a:buClr>
                <a:srgbClr val="542D7D"/>
              </a:buClr>
              <a:buSzTx/>
              <a:buFontTx/>
              <a:buNone/>
              <a:tabLst/>
              <a:defRPr/>
            </a:pPr>
            <a:r>
              <a:rPr lang="en-GB" sz="1600" b="1" kern="100" dirty="0">
                <a:solidFill>
                  <a:srgbClr val="567D2D"/>
                </a:solidFill>
                <a:latin typeface="Aptos" panose="020B0004020202020204" pitchFamily="34" charset="0"/>
                <a:ea typeface="Calibri" panose="020F0502020204030204" pitchFamily="34" charset="0"/>
                <a:cs typeface="Times New Roman" panose="02020603050405020304" pitchFamily="18" charset="0"/>
                <a:sym typeface="Calibri"/>
              </a:rPr>
              <a:t>Availability</a:t>
            </a:r>
          </a:p>
          <a:p>
            <a:pPr marL="449263" marR="0" lvl="1" indent="-285750" defTabSz="1828800" fontAlgn="auto" hangingPunct="0">
              <a:lnSpc>
                <a:spcPct val="100000"/>
              </a:lnSpc>
              <a:spcBef>
                <a:spcPts val="0"/>
              </a:spcBef>
              <a:spcAft>
                <a:spcPts val="0"/>
              </a:spcAft>
              <a:buClr>
                <a:srgbClr val="542D7D"/>
              </a:buClr>
              <a:buSzTx/>
              <a:buFont typeface="Arial" panose="020B0604020202020204" pitchFamily="34" charset="0"/>
              <a:buChar char="•"/>
              <a:tabLst/>
              <a:defRPr/>
            </a:pPr>
            <a:r>
              <a:rPr lang="en-GB" sz="1600" kern="100" dirty="0">
                <a:solidFill>
                  <a:srgbClr val="000000"/>
                </a:solidFill>
                <a:latin typeface="Aptos" panose="020B0004020202020204" pitchFamily="34" charset="0"/>
                <a:ea typeface="Calibri" panose="020F0502020204030204" pitchFamily="34" charset="0"/>
                <a:cs typeface="Times New Roman" panose="02020603050405020304" pitchFamily="18" charset="0"/>
                <a:sym typeface="Calibri"/>
              </a:rPr>
              <a:t>A reduction in hours alcohol can be sold and greater controls over who can sell it</a:t>
            </a:r>
          </a:p>
        </p:txBody>
      </p:sp>
      <p:sp>
        <p:nvSpPr>
          <p:cNvPr id="7" name="Text Box 8">
            <a:extLst>
              <a:ext uri="{FF2B5EF4-FFF2-40B4-BE49-F238E27FC236}">
                <a16:creationId xmlns:a16="http://schemas.microsoft.com/office/drawing/2014/main" id="{29D7D2A5-8647-0D06-42CC-12026DC75AC1}"/>
              </a:ext>
            </a:extLst>
          </p:cNvPr>
          <p:cNvSpPr txBox="1"/>
          <p:nvPr/>
        </p:nvSpPr>
        <p:spPr>
          <a:xfrm>
            <a:off x="6392780" y="625720"/>
            <a:ext cx="4876800" cy="5005059"/>
          </a:xfrm>
          <a:prstGeom prst="roundRect">
            <a:avLst>
              <a:gd name="adj" fmla="val 6081"/>
            </a:avLst>
          </a:prstGeom>
          <a:solidFill>
            <a:srgbClr val="DCEEDC"/>
          </a:solidFill>
          <a:ln w="190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449263" marR="0" lvl="0" indent="-285750" algn="ctr" defTabSz="1828800" rtl="0" eaLnBrk="1" fontAlgn="auto" latinLnBrk="0" hangingPunct="0">
              <a:lnSpc>
                <a:spcPct val="100000"/>
              </a:lnSpc>
              <a:spcBef>
                <a:spcPts val="0"/>
              </a:spcBef>
              <a:spcAft>
                <a:spcPts val="0"/>
              </a:spcAft>
              <a:buClr>
                <a:srgbClr val="542D7D"/>
              </a:buClr>
              <a:buSzTx/>
              <a:buFontTx/>
              <a:buNone/>
              <a:tabLst/>
              <a:defRPr/>
            </a:pPr>
            <a:r>
              <a:rPr kumimoji="0" lang="en-GB" sz="1600" b="1" i="0" u="none" strike="noStrike" kern="100" cap="none" spc="0" normalizeH="0" baseline="0" noProof="0" dirty="0">
                <a:ln>
                  <a:noFill/>
                </a:ln>
                <a:solidFill>
                  <a:srgbClr val="002F67"/>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Doncaster</a:t>
            </a:r>
          </a:p>
          <a:p>
            <a:pPr marL="449263" marR="0" lvl="0" indent="-285750" algn="l" defTabSz="1828800" rtl="0" eaLnBrk="1" fontAlgn="auto" latinLnBrk="0" hangingPunct="0">
              <a:lnSpc>
                <a:spcPct val="100000"/>
              </a:lnSpc>
              <a:spcBef>
                <a:spcPts val="0"/>
              </a:spcBef>
              <a:spcAft>
                <a:spcPts val="0"/>
              </a:spcAft>
              <a:buClr>
                <a:srgbClr val="542D7D"/>
              </a:buClr>
              <a:buSzTx/>
              <a:buFontTx/>
              <a:buNone/>
              <a:tabLst/>
              <a:defRPr/>
            </a:pPr>
            <a:r>
              <a:rPr kumimoji="0" lang="en-GB" sz="1600" b="1" i="0" u="none" strike="noStrike" kern="100" cap="none" spc="0" normalizeH="0" baseline="0" noProof="0" dirty="0">
                <a:ln>
                  <a:noFill/>
                </a:ln>
                <a:solidFill>
                  <a:srgbClr val="567D2D"/>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Price</a:t>
            </a:r>
            <a:endParaRPr kumimoji="0" lang="en-GB" sz="1600" b="0" i="0" u="none" strike="noStrike" kern="100" cap="none" spc="0" normalizeH="0" baseline="0" noProof="0" dirty="0">
              <a:ln>
                <a:noFill/>
              </a:ln>
              <a:solidFill>
                <a:srgbClr val="567D2D"/>
              </a:solidFill>
              <a:effectLs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449263" marR="0" lvl="1" indent="-285750" algn="l" defTabSz="1828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solidFill>
                  <a:srgbClr val="000000"/>
                </a:solidFill>
                <a:effectLst/>
                <a:highlight>
                  <a:srgbClr val="8ECD99"/>
                </a:highlight>
                <a:uLnTx/>
                <a:uFillTx/>
                <a:latin typeface="Aptos" panose="020B0004020202020204" pitchFamily="34" charset="0"/>
                <a:ea typeface="Calibri" panose="020F0502020204030204" pitchFamily="34" charset="0"/>
                <a:cs typeface="Times New Roman" panose="02020603050405020304" pitchFamily="18" charset="0"/>
                <a:sym typeface="Calibri"/>
              </a:rPr>
              <a:t>Measures to reduce the price of healthy foods</a:t>
            </a:r>
            <a:endParaRPr kumimoji="0" lang="en-GB" sz="1600" b="0" i="0" u="none" strike="noStrike" kern="100" cap="none" spc="0" normalizeH="0" baseline="0" noProof="0" dirty="0">
              <a:ln>
                <a:noFill/>
              </a:ln>
              <a:solidFill>
                <a:srgbClr val="000000"/>
              </a:solidFill>
              <a:effectLst/>
              <a:highlight>
                <a:srgbClr val="8ECD99"/>
              </a:highligh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449263" marR="0" lvl="1" indent="-285750" algn="l" defTabSz="1828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A Tobacco Industry Levy</a:t>
            </a:r>
          </a:p>
          <a:p>
            <a:pPr marL="449263" marR="0" lvl="1" indent="-285750" algn="l" defTabSz="1828800" rtl="0" eaLnBrk="1" fontAlgn="auto" latinLnBrk="0" hangingPunct="0">
              <a:lnSpc>
                <a:spcPct val="100000"/>
              </a:lnSpc>
              <a:spcBef>
                <a:spcPts val="0"/>
              </a:spcBef>
              <a:spcAft>
                <a:spcPts val="0"/>
              </a:spcAft>
              <a:buClrTx/>
              <a:buSzTx/>
              <a:buFontTx/>
              <a:buNone/>
              <a:tabLst/>
              <a:defRPr/>
            </a:pPr>
            <a:r>
              <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 </a:t>
            </a:r>
            <a:endPar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449263" marR="0" lvl="0" indent="-285750" algn="l" defTabSz="1828800" rtl="0" eaLnBrk="1" fontAlgn="auto" latinLnBrk="0" hangingPunct="0">
              <a:lnSpc>
                <a:spcPct val="100000"/>
              </a:lnSpc>
              <a:spcBef>
                <a:spcPts val="0"/>
              </a:spcBef>
              <a:spcAft>
                <a:spcPts val="0"/>
              </a:spcAft>
              <a:buClr>
                <a:srgbClr val="542D7D"/>
              </a:buClr>
              <a:buSzTx/>
              <a:buFontTx/>
              <a:buNone/>
              <a:tabLst/>
              <a:defRPr/>
            </a:pPr>
            <a:r>
              <a:rPr kumimoji="0" lang="en-GB" sz="1600" b="1" i="0" u="none" strike="noStrike" kern="100" cap="none" spc="0" normalizeH="0" baseline="0" noProof="0" dirty="0">
                <a:ln>
                  <a:noFill/>
                </a:ln>
                <a:solidFill>
                  <a:srgbClr val="567D2D"/>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Marketing</a:t>
            </a:r>
          </a:p>
          <a:p>
            <a:pPr marL="449263" marR="0" lvl="1" indent="-285750" algn="l" defTabSz="1828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solidFill>
                  <a:srgbClr val="000000"/>
                </a:solidFill>
                <a:effectLst/>
                <a:highlight>
                  <a:srgbClr val="8ECD99"/>
                </a:highlight>
                <a:uLnTx/>
                <a:uFillTx/>
                <a:latin typeface="Aptos" panose="020B0004020202020204" pitchFamily="34" charset="0"/>
                <a:ea typeface="Calibri" panose="020F0502020204030204" pitchFamily="34" charset="0"/>
                <a:cs typeface="Times New Roman" panose="02020603050405020304" pitchFamily="18" charset="0"/>
                <a:sym typeface="Calibri"/>
              </a:rPr>
              <a:t>Introduction of a Healthy Food Standard</a:t>
            </a:r>
            <a:endParaRPr kumimoji="0" lang="en-GB" sz="1600" b="0" i="0" u="none" strike="noStrike" kern="100" cap="none" spc="0" normalizeH="0" baseline="0" noProof="0" dirty="0">
              <a:ln>
                <a:noFill/>
              </a:ln>
              <a:solidFill>
                <a:srgbClr val="000000"/>
              </a:solidFill>
              <a:effectLst/>
              <a:highlight>
                <a:srgbClr val="8ECD99"/>
              </a:highligh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449263" marR="0" lvl="1" indent="-285750" algn="l" defTabSz="1828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solidFill>
                  <a:srgbClr val="000000"/>
                </a:solidFill>
                <a:effectLst/>
                <a:highlight>
                  <a:srgbClr val="8ECD99"/>
                </a:highlight>
                <a:uLnTx/>
                <a:uFillTx/>
                <a:latin typeface="Aptos" panose="020B0004020202020204" pitchFamily="34" charset="0"/>
                <a:ea typeface="Calibri" panose="020F0502020204030204" pitchFamily="34" charset="0"/>
                <a:cs typeface="Times New Roman" panose="02020603050405020304" pitchFamily="18" charset="0"/>
                <a:sym typeface="Calibri"/>
              </a:rPr>
              <a:t>Restrict advertising of alcohol, unhealthy food and vaping products (local and national) </a:t>
            </a:r>
            <a:endParaRPr kumimoji="0" lang="en-GB" sz="1600" b="0" i="0" u="none" strike="noStrike" kern="100" cap="none" spc="0" normalizeH="0" baseline="0" noProof="0" dirty="0">
              <a:ln>
                <a:noFill/>
              </a:ln>
              <a:solidFill>
                <a:srgbClr val="000000"/>
              </a:solidFill>
              <a:effectLst/>
              <a:highlight>
                <a:srgbClr val="8ECD99"/>
              </a:highligh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449263" marR="0" lvl="1" indent="-285750" algn="l" defTabSz="1828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Health promotion campaigns</a:t>
            </a:r>
            <a:endParaRPr kumimoji="0" lang="en-GB" sz="1600" b="1" i="0" u="none" strike="noStrike" kern="100" cap="none" spc="0" normalizeH="0" baseline="0" noProof="0" dirty="0">
              <a:ln>
                <a:noFill/>
              </a:ln>
              <a:solidFill>
                <a:srgbClr val="542D7D"/>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endParaRPr>
          </a:p>
          <a:p>
            <a:pPr marL="449263" marR="0" lvl="0" indent="-285750" algn="l" defTabSz="1828800" rtl="0" eaLnBrk="1" fontAlgn="auto" latinLnBrk="0" hangingPunct="0">
              <a:lnSpc>
                <a:spcPct val="100000"/>
              </a:lnSpc>
              <a:spcBef>
                <a:spcPts val="0"/>
              </a:spcBef>
              <a:spcAft>
                <a:spcPts val="0"/>
              </a:spcAft>
              <a:buClr>
                <a:srgbClr val="542D7D"/>
              </a:buClr>
              <a:buSzTx/>
              <a:buFontTx/>
              <a:buNone/>
              <a:tabLst/>
              <a:defRPr/>
            </a:pPr>
            <a:endParaRPr kumimoji="0" lang="en-GB" sz="1600" b="1" i="0" u="none" strike="noStrike" kern="100" cap="none" spc="0" normalizeH="0" baseline="0" noProof="0" dirty="0">
              <a:ln>
                <a:noFill/>
              </a:ln>
              <a:solidFill>
                <a:srgbClr val="542D7D"/>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endParaRPr>
          </a:p>
          <a:p>
            <a:pPr marL="449263" marR="0" lvl="0" indent="-285750" algn="l" defTabSz="1828800" rtl="0" eaLnBrk="1" fontAlgn="auto" latinLnBrk="0" hangingPunct="0">
              <a:lnSpc>
                <a:spcPct val="100000"/>
              </a:lnSpc>
              <a:spcBef>
                <a:spcPts val="0"/>
              </a:spcBef>
              <a:spcAft>
                <a:spcPts val="0"/>
              </a:spcAft>
              <a:buClr>
                <a:srgbClr val="542D7D"/>
              </a:buClr>
              <a:buSzTx/>
              <a:buFontTx/>
              <a:buNone/>
              <a:tabLst/>
              <a:defRPr/>
            </a:pPr>
            <a:r>
              <a:rPr kumimoji="0" lang="en-GB" sz="1600" b="1" i="0" u="none" strike="noStrike" kern="100" cap="none" spc="0" normalizeH="0" baseline="0" noProof="0" dirty="0">
                <a:ln>
                  <a:noFill/>
                </a:ln>
                <a:solidFill>
                  <a:srgbClr val="567D2D"/>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Availability</a:t>
            </a:r>
            <a:endParaRPr kumimoji="0" lang="en-GB" sz="1600" b="0" i="0" u="none" strike="noStrike" kern="100" cap="none" spc="0" normalizeH="0" baseline="0" noProof="0" dirty="0">
              <a:ln>
                <a:noFill/>
              </a:ln>
              <a:solidFill>
                <a:srgbClr val="567D2D"/>
              </a:solidFill>
              <a:effectLs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449263" marR="0" lvl="1" indent="-285750" algn="l" defTabSz="1828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Smokefree Generation legislation</a:t>
            </a:r>
            <a:endPar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449263" marR="0" lvl="1" indent="-285750" algn="l" defTabSz="1828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Stronger local planning to reduce availability</a:t>
            </a:r>
            <a:endPar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449263" marR="0" lvl="0" indent="-285750" algn="l" defTabSz="1828800" rtl="0" eaLnBrk="1" fontAlgn="auto" latinLnBrk="0" hangingPunct="0">
              <a:lnSpc>
                <a:spcPct val="100000"/>
              </a:lnSpc>
              <a:spcBef>
                <a:spcPts val="0"/>
              </a:spcBef>
              <a:spcAft>
                <a:spcPts val="0"/>
              </a:spcAft>
              <a:buClrTx/>
              <a:buSzTx/>
              <a:buFontTx/>
              <a:buNone/>
              <a:tabLst/>
              <a:defRPr/>
            </a:pPr>
            <a:r>
              <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 </a:t>
            </a:r>
            <a:endPar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449263" marR="0" lvl="0" indent="-285750" algn="l" defTabSz="1828800" rtl="0" eaLnBrk="1" fontAlgn="auto" latinLnBrk="0" hangingPunct="0">
              <a:lnSpc>
                <a:spcPct val="100000"/>
              </a:lnSpc>
              <a:spcBef>
                <a:spcPts val="0"/>
              </a:spcBef>
              <a:spcAft>
                <a:spcPts val="0"/>
              </a:spcAft>
              <a:buClr>
                <a:srgbClr val="542D7D"/>
              </a:buClr>
              <a:buSzTx/>
              <a:buFontTx/>
              <a:buNone/>
              <a:tabLst/>
              <a:defRPr/>
            </a:pPr>
            <a:r>
              <a:rPr kumimoji="0" lang="en-GB" sz="1600" b="1" i="0" u="none" strike="noStrike" kern="100" cap="none" spc="0" normalizeH="0" baseline="0" noProof="0" dirty="0">
                <a:ln>
                  <a:noFill/>
                </a:ln>
                <a:solidFill>
                  <a:srgbClr val="567D2D"/>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Policy making</a:t>
            </a:r>
            <a:endParaRPr kumimoji="0" lang="en-GB" sz="1600" b="0" i="0" u="none" strike="noStrike" kern="100" cap="none" spc="0" normalizeH="0" baseline="0" noProof="0" dirty="0">
              <a:ln>
                <a:noFill/>
              </a:ln>
              <a:solidFill>
                <a:srgbClr val="567D2D"/>
              </a:solidFill>
              <a:effectLs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449263" marR="0" lvl="1" indent="-285750" algn="l" defTabSz="1828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solidFill>
                  <a:srgbClr val="000000"/>
                </a:solidFill>
                <a:effectLst/>
                <a:highlight>
                  <a:srgbClr val="8ECD99"/>
                </a:highlight>
                <a:uLnTx/>
                <a:uFillTx/>
                <a:latin typeface="Aptos" panose="020B0004020202020204" pitchFamily="34" charset="0"/>
                <a:ea typeface="Calibri" panose="020F0502020204030204" pitchFamily="34" charset="0"/>
                <a:cs typeface="Times New Roman" panose="02020603050405020304" pitchFamily="18" charset="0"/>
                <a:sym typeface="Calibri"/>
              </a:rPr>
              <a:t>Restrict industry involvement in developing health policy </a:t>
            </a:r>
            <a:endParaRPr kumimoji="0" lang="en-GB" sz="1600" b="0" i="0" u="none" strike="noStrike" kern="100" cap="none" spc="0" normalizeH="0" baseline="0" noProof="0" dirty="0">
              <a:ln>
                <a:noFill/>
              </a:ln>
              <a:solidFill>
                <a:srgbClr val="000000"/>
              </a:solidFill>
              <a:effectLst/>
              <a:highlight>
                <a:srgbClr val="8ECD99"/>
              </a:highlight>
              <a:uLnTx/>
              <a:uFillTx/>
              <a:latin typeface="Aptos" panose="020B0004020202020204" pitchFamily="34" charset="0"/>
              <a:ea typeface="Aptos" panose="020B0004020202020204" pitchFamily="34" charset="0"/>
              <a:cs typeface="Times New Roman" panose="02020603050405020304" pitchFamily="18" charset="0"/>
              <a:sym typeface="Calibri"/>
            </a:endParaRPr>
          </a:p>
          <a:p>
            <a:pPr marL="449263" marR="0" lvl="1" indent="-285750" algn="l" defTabSz="1828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panose="02020603050405020304" pitchFamily="18" charset="0"/>
                <a:sym typeface="Calibri"/>
              </a:rPr>
              <a:t>Take the above policies at a national level</a:t>
            </a:r>
            <a:endParaRPr kumimoji="0" lang="en-GB" sz="160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Calibri"/>
            </a:endParaRPr>
          </a:p>
        </p:txBody>
      </p:sp>
    </p:spTree>
    <p:extLst>
      <p:ext uri="{BB962C8B-B14F-4D97-AF65-F5344CB8AC3E}">
        <p14:creationId xmlns:p14="http://schemas.microsoft.com/office/powerpoint/2010/main" val="4210562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4F3560-6446-5306-218B-EB376DFF7187}"/>
              </a:ext>
            </a:extLst>
          </p:cNvPr>
          <p:cNvSpPr>
            <a:spLocks noGrp="1"/>
          </p:cNvSpPr>
          <p:nvPr>
            <p:ph idx="1"/>
          </p:nvPr>
        </p:nvSpPr>
        <p:spPr>
          <a:xfrm>
            <a:off x="990599" y="1861597"/>
            <a:ext cx="6196264" cy="4351338"/>
          </a:xfrm>
        </p:spPr>
        <p:txBody>
          <a:bodyPr>
            <a:normAutofit/>
          </a:bodyPr>
          <a:lstStyle/>
          <a:p>
            <a:pPr marL="0" indent="0">
              <a:buNone/>
            </a:pPr>
            <a:r>
              <a:rPr lang="en-GB" sz="1800" dirty="0"/>
              <a:t>Policy proposals where support was demonstrated in </a:t>
            </a:r>
            <a:r>
              <a:rPr lang="en-GB" sz="1800" b="1" dirty="0"/>
              <a:t>both individual votes and across the small group manifestos</a:t>
            </a:r>
            <a:r>
              <a:rPr lang="en-GB" sz="1800" dirty="0"/>
              <a:t>, with at least 2 out of 3 small groups in both Wakefield and Doncaster including the policy: </a:t>
            </a:r>
          </a:p>
          <a:p>
            <a:pPr lvl="0"/>
            <a:endParaRPr lang="en-GB" sz="1800" dirty="0"/>
          </a:p>
          <a:p>
            <a:pPr marL="0" indent="0">
              <a:buNone/>
            </a:pPr>
            <a:endParaRPr lang="en-GB" sz="1800" dirty="0"/>
          </a:p>
          <a:p>
            <a:pPr marL="0" indent="0">
              <a:buNone/>
            </a:pPr>
            <a:endParaRPr lang="en-GB" dirty="0"/>
          </a:p>
        </p:txBody>
      </p:sp>
      <p:sp>
        <p:nvSpPr>
          <p:cNvPr id="4" name="Title 1">
            <a:extLst>
              <a:ext uri="{FF2B5EF4-FFF2-40B4-BE49-F238E27FC236}">
                <a16:creationId xmlns:a16="http://schemas.microsoft.com/office/drawing/2014/main" id="{9A6B5718-57C7-D72A-EA2B-2FE95EB9D4FD}"/>
              </a:ext>
            </a:extLst>
          </p:cNvPr>
          <p:cNvSpPr txBox="1">
            <a:spLocks/>
          </p:cNvSpPr>
          <p:nvPr/>
        </p:nvSpPr>
        <p:spPr>
          <a:xfrm>
            <a:off x="990600" y="5360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567D2D"/>
                </a:solidFill>
              </a:rPr>
              <a:t>Overall support for policy proposals</a:t>
            </a:r>
          </a:p>
        </p:txBody>
      </p:sp>
      <p:sp>
        <p:nvSpPr>
          <p:cNvPr id="8" name="TextBox 7">
            <a:extLst>
              <a:ext uri="{FF2B5EF4-FFF2-40B4-BE49-F238E27FC236}">
                <a16:creationId xmlns:a16="http://schemas.microsoft.com/office/drawing/2014/main" id="{BA2F09DB-926B-E767-DE8D-B542EF8A5CE6}"/>
              </a:ext>
            </a:extLst>
          </p:cNvPr>
          <p:cNvSpPr txBox="1"/>
          <p:nvPr/>
        </p:nvSpPr>
        <p:spPr>
          <a:xfrm>
            <a:off x="1114926" y="5649503"/>
            <a:ext cx="6071937" cy="830997"/>
          </a:xfrm>
          <a:prstGeom prst="rect">
            <a:avLst/>
          </a:prstGeom>
          <a:noFill/>
        </p:spPr>
        <p:txBody>
          <a:bodyPr wrap="square">
            <a:spAutoFit/>
          </a:bodyPr>
          <a:lstStyle/>
          <a:p>
            <a:pPr>
              <a:spcAft>
                <a:spcPts val="1200"/>
              </a:spcAft>
            </a:pPr>
            <a:r>
              <a:rPr lang="en-GB" sz="1600" i="1" dirty="0"/>
              <a:t>* While there was support from jurors individually and collectively in both places, some individual jurors in Wakefield voted that “it would not work”. </a:t>
            </a:r>
          </a:p>
        </p:txBody>
      </p:sp>
      <p:sp>
        <p:nvSpPr>
          <p:cNvPr id="9" name="Text Box 8">
            <a:extLst>
              <a:ext uri="{FF2B5EF4-FFF2-40B4-BE49-F238E27FC236}">
                <a16:creationId xmlns:a16="http://schemas.microsoft.com/office/drawing/2014/main" id="{0228FFB1-A936-9838-C567-2D2817277C16}"/>
              </a:ext>
            </a:extLst>
          </p:cNvPr>
          <p:cNvSpPr txBox="1"/>
          <p:nvPr/>
        </p:nvSpPr>
        <p:spPr>
          <a:xfrm>
            <a:off x="1114926" y="3245283"/>
            <a:ext cx="6071937" cy="2067623"/>
          </a:xfrm>
          <a:prstGeom prst="roundRect">
            <a:avLst>
              <a:gd name="adj" fmla="val 5258"/>
            </a:avLst>
          </a:prstGeom>
          <a:solidFill>
            <a:srgbClr val="DCEEDC"/>
          </a:solidFill>
          <a:ln w="190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0" lvl="0" indent="-285750">
              <a:spcAft>
                <a:spcPts val="1200"/>
              </a:spcAft>
              <a:buFont typeface="Arial" panose="020B0604020202020204" pitchFamily="34" charset="0"/>
              <a:buChar char="•"/>
            </a:pPr>
            <a:r>
              <a:rPr lang="en-GB" dirty="0"/>
              <a:t>Restrict advertising of alcohol, unhealthy food and vaping products</a:t>
            </a:r>
          </a:p>
          <a:p>
            <a:pPr marL="285750" lvl="0" indent="-285750">
              <a:spcAft>
                <a:spcPts val="1200"/>
              </a:spcAft>
              <a:buFont typeface="Arial" panose="020B0604020202020204" pitchFamily="34" charset="0"/>
              <a:buChar char="•"/>
            </a:pPr>
            <a:r>
              <a:rPr lang="en-GB" dirty="0"/>
              <a:t>Measures to reduce the price of healthy foods</a:t>
            </a:r>
          </a:p>
          <a:p>
            <a:pPr marL="285750" lvl="0" indent="-285750">
              <a:spcAft>
                <a:spcPts val="1200"/>
              </a:spcAft>
              <a:buFont typeface="Arial" panose="020B0604020202020204" pitchFamily="34" charset="0"/>
              <a:buChar char="•"/>
            </a:pPr>
            <a:r>
              <a:rPr lang="en-GB" dirty="0"/>
              <a:t>Restrict industry involvement in developing health policy</a:t>
            </a:r>
          </a:p>
          <a:p>
            <a:pPr marL="285750" indent="-285750">
              <a:spcAft>
                <a:spcPts val="1200"/>
              </a:spcAft>
              <a:buFont typeface="Arial" panose="020B0604020202020204" pitchFamily="34" charset="0"/>
              <a:buChar char="•"/>
            </a:pPr>
            <a:r>
              <a:rPr lang="en-GB" dirty="0"/>
              <a:t>Introduction of a Healthy Food Standard*</a:t>
            </a:r>
          </a:p>
          <a:p>
            <a:pPr marL="285750" lvl="0" indent="-285750">
              <a:spcAft>
                <a:spcPts val="1200"/>
              </a:spcAft>
              <a:buFont typeface="Arial" panose="020B0604020202020204" pitchFamily="34" charset="0"/>
              <a:buChar char="•"/>
            </a:pPr>
            <a:endParaRPr lang="en-GB" sz="1600" dirty="0"/>
          </a:p>
        </p:txBody>
      </p:sp>
      <p:pic>
        <p:nvPicPr>
          <p:cNvPr id="2" name="Picture 1">
            <a:extLst>
              <a:ext uri="{FF2B5EF4-FFF2-40B4-BE49-F238E27FC236}">
                <a16:creationId xmlns:a16="http://schemas.microsoft.com/office/drawing/2014/main" id="{3AAAEB44-6AC8-2AFF-7641-25A525CC8698}"/>
              </a:ext>
            </a:extLst>
          </p:cNvPr>
          <p:cNvPicPr>
            <a:picLocks noChangeAspect="1"/>
          </p:cNvPicPr>
          <p:nvPr/>
        </p:nvPicPr>
        <p:blipFill>
          <a:blip r:embed="rId2"/>
          <a:stretch>
            <a:fillRect/>
          </a:stretch>
        </p:blipFill>
        <p:spPr>
          <a:xfrm>
            <a:off x="7885598" y="4037266"/>
            <a:ext cx="3468923" cy="2315231"/>
          </a:xfrm>
          <a:prstGeom prst="rect">
            <a:avLst/>
          </a:prstGeom>
        </p:spPr>
      </p:pic>
      <p:pic>
        <p:nvPicPr>
          <p:cNvPr id="5" name="Picture 4">
            <a:extLst>
              <a:ext uri="{FF2B5EF4-FFF2-40B4-BE49-F238E27FC236}">
                <a16:creationId xmlns:a16="http://schemas.microsoft.com/office/drawing/2014/main" id="{7CDC3C06-44A9-01C6-E4B3-6D31C3536F67}"/>
              </a:ext>
            </a:extLst>
          </p:cNvPr>
          <p:cNvPicPr>
            <a:picLocks noChangeAspect="1"/>
          </p:cNvPicPr>
          <p:nvPr/>
        </p:nvPicPr>
        <p:blipFill>
          <a:blip r:embed="rId3"/>
          <a:stretch>
            <a:fillRect/>
          </a:stretch>
        </p:blipFill>
        <p:spPr>
          <a:xfrm>
            <a:off x="8510351" y="1438016"/>
            <a:ext cx="3534586" cy="2315231"/>
          </a:xfrm>
          <a:prstGeom prst="rect">
            <a:avLst/>
          </a:prstGeom>
        </p:spPr>
      </p:pic>
    </p:spTree>
    <p:extLst>
      <p:ext uri="{BB962C8B-B14F-4D97-AF65-F5344CB8AC3E}">
        <p14:creationId xmlns:p14="http://schemas.microsoft.com/office/powerpoint/2010/main" val="109627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24C04-6848-A93B-0A0A-257602B68EB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A7D820-480E-9606-D61C-34485732751C}"/>
              </a:ext>
            </a:extLst>
          </p:cNvPr>
          <p:cNvSpPr>
            <a:spLocks noGrp="1"/>
          </p:cNvSpPr>
          <p:nvPr>
            <p:ph idx="1"/>
          </p:nvPr>
        </p:nvSpPr>
        <p:spPr>
          <a:xfrm>
            <a:off x="990600" y="1861597"/>
            <a:ext cx="6196263" cy="4351338"/>
          </a:xfrm>
        </p:spPr>
        <p:txBody>
          <a:bodyPr>
            <a:normAutofit/>
          </a:bodyPr>
          <a:lstStyle/>
          <a:p>
            <a:pPr marL="0" indent="0">
              <a:buNone/>
            </a:pPr>
            <a:r>
              <a:rPr lang="en-GB" sz="1900" dirty="0"/>
              <a:t>Other policies which received strong support in one of the two Juries:</a:t>
            </a:r>
          </a:p>
          <a:p>
            <a:pPr marL="0" indent="0">
              <a:buNone/>
            </a:pPr>
            <a:endParaRPr lang="en-GB" sz="1800" dirty="0"/>
          </a:p>
          <a:p>
            <a:pPr marL="0" indent="0">
              <a:buNone/>
            </a:pPr>
            <a:endParaRPr lang="en-GB" dirty="0"/>
          </a:p>
        </p:txBody>
      </p:sp>
      <p:sp>
        <p:nvSpPr>
          <p:cNvPr id="4" name="Title 1">
            <a:extLst>
              <a:ext uri="{FF2B5EF4-FFF2-40B4-BE49-F238E27FC236}">
                <a16:creationId xmlns:a16="http://schemas.microsoft.com/office/drawing/2014/main" id="{C1285F88-338C-22C0-91B7-A8A9460CE0B4}"/>
              </a:ext>
            </a:extLst>
          </p:cNvPr>
          <p:cNvSpPr txBox="1">
            <a:spLocks/>
          </p:cNvSpPr>
          <p:nvPr/>
        </p:nvSpPr>
        <p:spPr>
          <a:xfrm>
            <a:off x="990600" y="5360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567D2D"/>
                </a:solidFill>
              </a:rPr>
              <a:t>Overall support for policy proposals</a:t>
            </a:r>
          </a:p>
        </p:txBody>
      </p:sp>
      <p:sp>
        <p:nvSpPr>
          <p:cNvPr id="5" name="Text Box 8">
            <a:extLst>
              <a:ext uri="{FF2B5EF4-FFF2-40B4-BE49-F238E27FC236}">
                <a16:creationId xmlns:a16="http://schemas.microsoft.com/office/drawing/2014/main" id="{5DB87FC3-1253-17F6-41E9-73F0EC1AD4ED}"/>
              </a:ext>
            </a:extLst>
          </p:cNvPr>
          <p:cNvSpPr txBox="1"/>
          <p:nvPr/>
        </p:nvSpPr>
        <p:spPr>
          <a:xfrm>
            <a:off x="1102894" y="2767814"/>
            <a:ext cx="6071937" cy="1641169"/>
          </a:xfrm>
          <a:prstGeom prst="roundRect">
            <a:avLst>
              <a:gd name="adj" fmla="val 5258"/>
            </a:avLst>
          </a:prstGeom>
          <a:solidFill>
            <a:srgbClr val="DCEEDC"/>
          </a:solidFill>
          <a:ln w="190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285750" lvl="0" indent="-285750">
              <a:spcAft>
                <a:spcPts val="1200"/>
              </a:spcAft>
              <a:buFont typeface="Arial" panose="020B0604020202020204" pitchFamily="34" charset="0"/>
              <a:buChar char="•"/>
            </a:pPr>
            <a:r>
              <a:rPr lang="en-GB" dirty="0"/>
              <a:t>More education about healthy eating, food system, grow your own options in schools (change the curriculum) #</a:t>
            </a:r>
          </a:p>
          <a:p>
            <a:pPr marL="285750" lvl="0" indent="-285750">
              <a:spcAft>
                <a:spcPts val="1200"/>
              </a:spcAft>
              <a:buFont typeface="Arial" panose="020B0604020202020204" pitchFamily="34" charset="0"/>
              <a:buChar char="•"/>
            </a:pPr>
            <a:r>
              <a:rPr lang="en-GB" dirty="0"/>
              <a:t>Improved labelling of alcoholic drinks*</a:t>
            </a:r>
          </a:p>
          <a:p>
            <a:pPr marL="285750" lvl="0" indent="-285750">
              <a:spcAft>
                <a:spcPts val="1200"/>
              </a:spcAft>
              <a:buFont typeface="Arial" panose="020B0604020202020204" pitchFamily="34" charset="0"/>
              <a:buChar char="•"/>
            </a:pPr>
            <a:r>
              <a:rPr lang="en-GB" dirty="0"/>
              <a:t>Setting a minimum unit price for selling alcohol*</a:t>
            </a:r>
          </a:p>
          <a:p>
            <a:pPr lvl="0">
              <a:spcAft>
                <a:spcPts val="1200"/>
              </a:spcAft>
            </a:pPr>
            <a:endParaRPr lang="en-GB" sz="1600" dirty="0"/>
          </a:p>
        </p:txBody>
      </p:sp>
      <p:sp>
        <p:nvSpPr>
          <p:cNvPr id="7" name="TextBox 6">
            <a:extLst>
              <a:ext uri="{FF2B5EF4-FFF2-40B4-BE49-F238E27FC236}">
                <a16:creationId xmlns:a16="http://schemas.microsoft.com/office/drawing/2014/main" id="{A7BD5465-70B2-3187-0E2E-6D2728512570}"/>
              </a:ext>
            </a:extLst>
          </p:cNvPr>
          <p:cNvSpPr txBox="1"/>
          <p:nvPr/>
        </p:nvSpPr>
        <p:spPr>
          <a:xfrm>
            <a:off x="1078831" y="4626810"/>
            <a:ext cx="6096000" cy="1477328"/>
          </a:xfrm>
          <a:prstGeom prst="rect">
            <a:avLst/>
          </a:prstGeom>
          <a:noFill/>
        </p:spPr>
        <p:txBody>
          <a:bodyPr wrap="square">
            <a:spAutoFit/>
          </a:bodyPr>
          <a:lstStyle/>
          <a:p>
            <a:r>
              <a:rPr lang="en-GB" i="1" dirty="0"/>
              <a:t>*Included in multiple small group manifestos in one location, but received multiple individual votes from jurors in the other location that the policy would not work.</a:t>
            </a:r>
            <a:endParaRPr lang="en-GB" dirty="0"/>
          </a:p>
          <a:p>
            <a:endParaRPr lang="en-GB" i="1" dirty="0"/>
          </a:p>
          <a:p>
            <a:r>
              <a:rPr lang="en-GB" i="1" dirty="0"/>
              <a:t># Juror generated policy in one location </a:t>
            </a:r>
            <a:endParaRPr lang="en-GB" dirty="0"/>
          </a:p>
        </p:txBody>
      </p:sp>
      <p:pic>
        <p:nvPicPr>
          <p:cNvPr id="2" name="Picture 1">
            <a:extLst>
              <a:ext uri="{FF2B5EF4-FFF2-40B4-BE49-F238E27FC236}">
                <a16:creationId xmlns:a16="http://schemas.microsoft.com/office/drawing/2014/main" id="{61CA87F0-6A13-31F5-6AAF-1A2CFD485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9696" y="1676800"/>
            <a:ext cx="1589410" cy="1567403"/>
          </a:xfrm>
          <a:prstGeom prst="rect">
            <a:avLst/>
          </a:prstGeom>
        </p:spPr>
      </p:pic>
      <p:pic>
        <p:nvPicPr>
          <p:cNvPr id="8" name="Picture 7">
            <a:extLst>
              <a:ext uri="{FF2B5EF4-FFF2-40B4-BE49-F238E27FC236}">
                <a16:creationId xmlns:a16="http://schemas.microsoft.com/office/drawing/2014/main" id="{1C5EAC16-1C79-8767-3BFE-912A2D7CC6BC}"/>
              </a:ext>
            </a:extLst>
          </p:cNvPr>
          <p:cNvPicPr>
            <a:picLocks noChangeAspect="1"/>
          </p:cNvPicPr>
          <p:nvPr/>
        </p:nvPicPr>
        <p:blipFill>
          <a:blip r:embed="rId3"/>
          <a:stretch>
            <a:fillRect/>
          </a:stretch>
        </p:blipFill>
        <p:spPr>
          <a:xfrm>
            <a:off x="8043333" y="3613798"/>
            <a:ext cx="3462867" cy="2536927"/>
          </a:xfrm>
          <a:prstGeom prst="rect">
            <a:avLst/>
          </a:prstGeom>
        </p:spPr>
      </p:pic>
    </p:spTree>
    <p:extLst>
      <p:ext uri="{BB962C8B-B14F-4D97-AF65-F5344CB8AC3E}">
        <p14:creationId xmlns:p14="http://schemas.microsoft.com/office/powerpoint/2010/main" val="2591415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12BDC1-05B9-00C2-E826-21C553E439A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567D2D"/>
                </a:solidFill>
              </a:rPr>
              <a:t>Acknowledgements</a:t>
            </a:r>
            <a:r>
              <a:rPr lang="en-GB" b="1" dirty="0">
                <a:solidFill>
                  <a:srgbClr val="567D2D"/>
                </a:solidFill>
              </a:rPr>
              <a:t> </a:t>
            </a:r>
            <a:endParaRPr lang="en-GB" dirty="0">
              <a:solidFill>
                <a:srgbClr val="567D2D"/>
              </a:solidFill>
            </a:endParaRPr>
          </a:p>
        </p:txBody>
      </p:sp>
      <p:pic>
        <p:nvPicPr>
          <p:cNvPr id="2" name="Picture 10" descr="University of Stirling | 18 Online Courses | DistanceLearningportal">
            <a:extLst>
              <a:ext uri="{FF2B5EF4-FFF2-40B4-BE49-F238E27FC236}">
                <a16:creationId xmlns:a16="http://schemas.microsoft.com/office/drawing/2014/main" id="{229D9EE5-B4B1-FF9B-9236-2D8A1EA44E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0" t="27180" r="4582" b="32471"/>
          <a:stretch>
            <a:fillRect/>
          </a:stretch>
        </p:blipFill>
        <p:spPr bwMode="auto">
          <a:xfrm>
            <a:off x="623819" y="6122682"/>
            <a:ext cx="1433736" cy="3795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8" descr="Doncaster Council | LinkedIn">
            <a:extLst>
              <a:ext uri="{FF2B5EF4-FFF2-40B4-BE49-F238E27FC236}">
                <a16:creationId xmlns:a16="http://schemas.microsoft.com/office/drawing/2014/main" id="{3BF41454-449C-82D8-782F-2C4680E3FE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06" t="15245" r="26189" b="11231"/>
          <a:stretch>
            <a:fillRect/>
          </a:stretch>
        </p:blipFill>
        <p:spPr bwMode="auto">
          <a:xfrm>
            <a:off x="11233970" y="5941644"/>
            <a:ext cx="544459" cy="8426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Wakefield Council – Covergold">
            <a:extLst>
              <a:ext uri="{FF2B5EF4-FFF2-40B4-BE49-F238E27FC236}">
                <a16:creationId xmlns:a16="http://schemas.microsoft.com/office/drawing/2014/main" id="{2866F718-DE52-C153-A1EA-F6723D5FC0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73" t="16670" r="9248" b="17170"/>
          <a:stretch>
            <a:fillRect/>
          </a:stretch>
        </p:blipFill>
        <p:spPr bwMode="auto">
          <a:xfrm>
            <a:off x="9099864" y="5985196"/>
            <a:ext cx="1527013" cy="6980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Action on Smoking and Health - ASH">
            <a:extLst>
              <a:ext uri="{FF2B5EF4-FFF2-40B4-BE49-F238E27FC236}">
                <a16:creationId xmlns:a16="http://schemas.microsoft.com/office/drawing/2014/main" id="{B31339D7-0C99-00CD-5F2F-9D6CA41CCC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87" t="25905" r="28778" b="26628"/>
          <a:stretch>
            <a:fillRect/>
          </a:stretch>
        </p:blipFill>
        <p:spPr bwMode="auto">
          <a:xfrm>
            <a:off x="7557815" y="6069897"/>
            <a:ext cx="934954" cy="5490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4" descr="Obesity Health Alliance | RCP">
            <a:extLst>
              <a:ext uri="{FF2B5EF4-FFF2-40B4-BE49-F238E27FC236}">
                <a16:creationId xmlns:a16="http://schemas.microsoft.com/office/drawing/2014/main" id="{4F01B18D-BDB7-2115-3A34-AFC089356C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754" t="33913" r="39990" b="30918"/>
          <a:stretch>
            <a:fillRect/>
          </a:stretch>
        </p:blipFill>
        <p:spPr bwMode="auto">
          <a:xfrm>
            <a:off x="6406840" y="6058404"/>
            <a:ext cx="543880" cy="4873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Alcohol Health Alliance">
            <a:extLst>
              <a:ext uri="{FF2B5EF4-FFF2-40B4-BE49-F238E27FC236}">
                <a16:creationId xmlns:a16="http://schemas.microsoft.com/office/drawing/2014/main" id="{B7F6BB53-41B9-4B7E-84C9-EA06B8005AB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75" t="34990" r="12786" b="35971"/>
          <a:stretch>
            <a:fillRect/>
          </a:stretch>
        </p:blipFill>
        <p:spPr bwMode="auto">
          <a:xfrm>
            <a:off x="4705481" y="6223776"/>
            <a:ext cx="1094264" cy="4066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8" descr="Home">
            <a:extLst>
              <a:ext uri="{FF2B5EF4-FFF2-40B4-BE49-F238E27FC236}">
                <a16:creationId xmlns:a16="http://schemas.microsoft.com/office/drawing/2014/main" id="{629E8DB6-0964-97F9-5112-E44CBB6D1B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4650" y="6029169"/>
            <a:ext cx="1433736" cy="47302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F2AE9C4-D83B-8D54-EEDF-7D1A4A4C052F}"/>
              </a:ext>
            </a:extLst>
          </p:cNvPr>
          <p:cNvSpPr txBox="1"/>
          <p:nvPr/>
        </p:nvSpPr>
        <p:spPr>
          <a:xfrm>
            <a:off x="520206" y="5633867"/>
            <a:ext cx="1640962" cy="307777"/>
          </a:xfrm>
          <a:prstGeom prst="rect">
            <a:avLst/>
          </a:prstGeom>
          <a:noFill/>
        </p:spPr>
        <p:txBody>
          <a:bodyPr wrap="none" rtlCol="0">
            <a:spAutoFit/>
          </a:bodyPr>
          <a:lstStyle/>
          <a:p>
            <a:r>
              <a:rPr lang="en-GB" sz="1400" dirty="0"/>
              <a:t>With support from:</a:t>
            </a:r>
          </a:p>
        </p:txBody>
      </p:sp>
      <p:pic>
        <p:nvPicPr>
          <p:cNvPr id="27" name="Picture 2" descr="NIHR - Health Determinants Research Collaboration Wakefield">
            <a:extLst>
              <a:ext uri="{FF2B5EF4-FFF2-40B4-BE49-F238E27FC236}">
                <a16:creationId xmlns:a16="http://schemas.microsoft.com/office/drawing/2014/main" id="{5DF66302-93E1-BDD8-E27E-CC8CDCD29E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8070" y="3219526"/>
            <a:ext cx="2688348" cy="4862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ealth Determinants Research Collaboration (HDRC) Doncaster - City of  Doncaster Council">
            <a:extLst>
              <a:ext uri="{FF2B5EF4-FFF2-40B4-BE49-F238E27FC236}">
                <a16:creationId xmlns:a16="http://schemas.microsoft.com/office/drawing/2014/main" id="{7A1B2A7A-87C7-9D06-08C7-47A8F1D556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3891" y="2355721"/>
            <a:ext cx="2742527" cy="4960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SPECTRUM Research Consortium (@SPECTRUMRes) / Posts / X">
            <a:extLst>
              <a:ext uri="{FF2B5EF4-FFF2-40B4-BE49-F238E27FC236}">
                <a16:creationId xmlns:a16="http://schemas.microsoft.com/office/drawing/2014/main" id="{7177E811-6857-784F-0999-B63D5A8FC66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769" t="23231" r="6000" b="35231"/>
          <a:stretch>
            <a:fillRect/>
          </a:stretch>
        </p:blipFill>
        <p:spPr bwMode="auto">
          <a:xfrm>
            <a:off x="1601824" y="2258666"/>
            <a:ext cx="1967136" cy="9367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Hopkins Van Mil">
            <a:extLst>
              <a:ext uri="{FF2B5EF4-FFF2-40B4-BE49-F238E27FC236}">
                <a16:creationId xmlns:a16="http://schemas.microsoft.com/office/drawing/2014/main" id="{82BE48C3-0326-6954-3C97-B32469371D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9737" y="4387247"/>
            <a:ext cx="953745" cy="9541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Become a Member - Sortition Foundation">
            <a:extLst>
              <a:ext uri="{FF2B5EF4-FFF2-40B4-BE49-F238E27FC236}">
                <a16:creationId xmlns:a16="http://schemas.microsoft.com/office/drawing/2014/main" id="{B7800480-C553-7AD7-0287-F89CDAD1E2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38162" y="4465874"/>
            <a:ext cx="2257627" cy="8063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ollege Spotlight – the University of Edinburgh | College Expert">
            <a:extLst>
              <a:ext uri="{FF2B5EF4-FFF2-40B4-BE49-F238E27FC236}">
                <a16:creationId xmlns:a16="http://schemas.microsoft.com/office/drawing/2014/main" id="{041EE41E-4E4E-8997-B14F-63080415906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8603" t="-5071" r="10358" b="4975"/>
          <a:stretch>
            <a:fillRect/>
          </a:stretch>
        </p:blipFill>
        <p:spPr bwMode="auto">
          <a:xfrm>
            <a:off x="3890932" y="2981120"/>
            <a:ext cx="2532185" cy="8063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Branding | University of Strathclyde">
            <a:extLst>
              <a:ext uri="{FF2B5EF4-FFF2-40B4-BE49-F238E27FC236}">
                <a16:creationId xmlns:a16="http://schemas.microsoft.com/office/drawing/2014/main" id="{501D4F81-BA31-18A7-52FE-3DF4D789DD9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103" t="22307" r="8667" b="22308"/>
          <a:stretch>
            <a:fillRect/>
          </a:stretch>
        </p:blipFill>
        <p:spPr bwMode="auto">
          <a:xfrm>
            <a:off x="4151147" y="2185416"/>
            <a:ext cx="2090557" cy="71269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3734D96-8F8D-D75A-7CEA-C6D976A1C974}"/>
              </a:ext>
            </a:extLst>
          </p:cNvPr>
          <p:cNvSpPr txBox="1"/>
          <p:nvPr/>
        </p:nvSpPr>
        <p:spPr>
          <a:xfrm>
            <a:off x="2536593" y="4741642"/>
            <a:ext cx="3263152" cy="369332"/>
          </a:xfrm>
          <a:prstGeom prst="rect">
            <a:avLst/>
          </a:prstGeom>
          <a:noFill/>
        </p:spPr>
        <p:txBody>
          <a:bodyPr wrap="square">
            <a:spAutoFit/>
          </a:bodyPr>
          <a:lstStyle/>
          <a:p>
            <a:pPr marL="0" indent="0">
              <a:buNone/>
            </a:pPr>
            <a:r>
              <a:rPr lang="en-GB" sz="1800" dirty="0"/>
              <a:t>Juror recruitment and support:  </a:t>
            </a:r>
          </a:p>
        </p:txBody>
      </p:sp>
      <p:pic>
        <p:nvPicPr>
          <p:cNvPr id="35" name="Picture 34">
            <a:extLst>
              <a:ext uri="{FF2B5EF4-FFF2-40B4-BE49-F238E27FC236}">
                <a16:creationId xmlns:a16="http://schemas.microsoft.com/office/drawing/2014/main" id="{A7ED4998-8805-92AB-2149-6AFA5E6C1883}"/>
              </a:ext>
            </a:extLst>
          </p:cNvPr>
          <p:cNvPicPr>
            <a:picLocks noChangeAspect="1"/>
          </p:cNvPicPr>
          <p:nvPr/>
        </p:nvPicPr>
        <p:blipFill>
          <a:blip r:embed="rId16">
            <a:extLst>
              <a:ext uri="{28A0092B-C50C-407E-A947-70E740481C1C}">
                <a14:useLocalDpi xmlns:a14="http://schemas.microsoft.com/office/drawing/2010/main" val="0"/>
              </a:ext>
            </a:extLst>
          </a:blip>
          <a:srcRect l="-1" t="-1241" r="-7056" b="-2744"/>
          <a:stretch>
            <a:fillRect/>
          </a:stretch>
        </p:blipFill>
        <p:spPr>
          <a:xfrm>
            <a:off x="10438508" y="248046"/>
            <a:ext cx="1590924" cy="1545304"/>
          </a:xfrm>
          <a:prstGeom prst="rect">
            <a:avLst/>
          </a:prstGeom>
        </p:spPr>
      </p:pic>
      <p:sp>
        <p:nvSpPr>
          <p:cNvPr id="39" name="TextBox 38">
            <a:extLst>
              <a:ext uri="{FF2B5EF4-FFF2-40B4-BE49-F238E27FC236}">
                <a16:creationId xmlns:a16="http://schemas.microsoft.com/office/drawing/2014/main" id="{953CD853-716E-0252-99E8-C7B7B62A4864}"/>
              </a:ext>
            </a:extLst>
          </p:cNvPr>
          <p:cNvSpPr txBox="1"/>
          <p:nvPr/>
        </p:nvSpPr>
        <p:spPr>
          <a:xfrm>
            <a:off x="7557815" y="508570"/>
            <a:ext cx="2695916" cy="954107"/>
          </a:xfrm>
          <a:prstGeom prst="rect">
            <a:avLst/>
          </a:prstGeom>
          <a:noFill/>
        </p:spPr>
        <p:txBody>
          <a:bodyPr wrap="square">
            <a:spAutoFit/>
          </a:bodyPr>
          <a:lstStyle/>
          <a:p>
            <a:pPr marL="0" indent="0" algn="r">
              <a:buNone/>
            </a:pPr>
            <a:r>
              <a:rPr lang="en-GB" sz="1400" dirty="0"/>
              <a:t>Commissioned and funded by: Yorkshire and Humber Association of Directors of Public Health (Y&amp;H ADPH)</a:t>
            </a:r>
          </a:p>
        </p:txBody>
      </p:sp>
    </p:spTree>
    <p:extLst>
      <p:ext uri="{BB962C8B-B14F-4D97-AF65-F5344CB8AC3E}">
        <p14:creationId xmlns:p14="http://schemas.microsoft.com/office/powerpoint/2010/main" val="168147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91888-145B-6B93-B342-E42AB752DC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8F313E6-6866-A358-16C8-D02F1DBC766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solidFill>
                  <a:srgbClr val="567D2D"/>
                </a:solidFill>
                <a:latin typeface="Aptos Display" panose="02110004020202020204"/>
              </a:rPr>
              <a:t>Initial themes and reflections</a:t>
            </a:r>
            <a:endParaRPr kumimoji="0" lang="en-GB" sz="4400" b="0" i="0" u="none" strike="noStrike" kern="1200" cap="none" spc="0" normalizeH="0" baseline="0" noProof="0" dirty="0">
              <a:ln>
                <a:noFill/>
              </a:ln>
              <a:solidFill>
                <a:srgbClr val="567D2D"/>
              </a:solidFill>
              <a:effectLst/>
              <a:uLnTx/>
              <a:uFillTx/>
              <a:latin typeface="Aptos Display" panose="02110004020202020204"/>
              <a:ea typeface="+mj-ea"/>
              <a:cs typeface="+mj-cs"/>
            </a:endParaRPr>
          </a:p>
        </p:txBody>
      </p:sp>
      <p:sp>
        <p:nvSpPr>
          <p:cNvPr id="5" name="Content Placeholder 2">
            <a:extLst>
              <a:ext uri="{FF2B5EF4-FFF2-40B4-BE49-F238E27FC236}">
                <a16:creationId xmlns:a16="http://schemas.microsoft.com/office/drawing/2014/main" id="{F13F9A0F-BB5E-DC6B-5223-C8785129AE26}"/>
              </a:ext>
            </a:extLst>
          </p:cNvPr>
          <p:cNvSpPr txBox="1">
            <a:spLocks/>
          </p:cNvSpPr>
          <p:nvPr/>
        </p:nvSpPr>
        <p:spPr>
          <a:xfrm>
            <a:off x="990600" y="4863624"/>
            <a:ext cx="9304868" cy="1476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dirty="0"/>
          </a:p>
        </p:txBody>
      </p:sp>
      <p:sp>
        <p:nvSpPr>
          <p:cNvPr id="2" name="Content Placeholder 4">
            <a:extLst>
              <a:ext uri="{FF2B5EF4-FFF2-40B4-BE49-F238E27FC236}">
                <a16:creationId xmlns:a16="http://schemas.microsoft.com/office/drawing/2014/main" id="{31FCB523-BBA1-DC8F-CED2-9F128EF5F5BA}"/>
              </a:ext>
            </a:extLst>
          </p:cNvPr>
          <p:cNvSpPr>
            <a:spLocks noGrp="1"/>
          </p:cNvSpPr>
          <p:nvPr>
            <p:ph idx="1"/>
          </p:nvPr>
        </p:nvSpPr>
        <p:spPr>
          <a:xfrm>
            <a:off x="990599" y="1806576"/>
            <a:ext cx="7707019" cy="4351338"/>
          </a:xfrm>
        </p:spPr>
        <p:txBody>
          <a:bodyPr>
            <a:noAutofit/>
          </a:bodyPr>
          <a:lstStyle/>
          <a:p>
            <a:pPr>
              <a:lnSpc>
                <a:spcPct val="114000"/>
              </a:lnSpc>
              <a:spcBef>
                <a:spcPts val="0"/>
              </a:spcBef>
              <a:spcAft>
                <a:spcPts val="1200"/>
              </a:spcAft>
            </a:pPr>
            <a:r>
              <a:rPr lang="en-GB" sz="2000" dirty="0"/>
              <a:t>Alcohol and unhealthy food were the most frequently highlighted industries of concern; concerns about unhealthy food increased over time (“we all need to eat”)</a:t>
            </a:r>
          </a:p>
          <a:p>
            <a:pPr>
              <a:lnSpc>
                <a:spcPct val="114000"/>
              </a:lnSpc>
              <a:spcBef>
                <a:spcPts val="0"/>
              </a:spcBef>
              <a:spcAft>
                <a:spcPts val="1200"/>
              </a:spcAft>
            </a:pPr>
            <a:r>
              <a:rPr lang="en-GB" sz="2000" dirty="0"/>
              <a:t>Clear support for measures to restrict industry interference in policy (prioritise health over profit narrative), place limits on advertising and reduce the price of healthy food.</a:t>
            </a:r>
          </a:p>
          <a:p>
            <a:pPr>
              <a:lnSpc>
                <a:spcPct val="114000"/>
              </a:lnSpc>
              <a:spcBef>
                <a:spcPts val="0"/>
              </a:spcBef>
              <a:spcAft>
                <a:spcPts val="1200"/>
              </a:spcAft>
            </a:pPr>
            <a:r>
              <a:rPr lang="en-GB" sz="2000" dirty="0"/>
              <a:t>Some shifts across the workshops demonstrating the significance of the deliberative process </a:t>
            </a:r>
          </a:p>
          <a:p>
            <a:pPr>
              <a:lnSpc>
                <a:spcPct val="114000"/>
              </a:lnSpc>
              <a:spcBef>
                <a:spcPts val="0"/>
              </a:spcBef>
              <a:spcAft>
                <a:spcPts val="1200"/>
              </a:spcAft>
            </a:pPr>
            <a:r>
              <a:rPr lang="en-GB" sz="2000" dirty="0"/>
              <a:t>Other key themes from the discussions will emerge following analysis of the transcripts</a:t>
            </a:r>
          </a:p>
        </p:txBody>
      </p:sp>
      <p:pic>
        <p:nvPicPr>
          <p:cNvPr id="10" name="Picture 9">
            <a:extLst>
              <a:ext uri="{FF2B5EF4-FFF2-40B4-BE49-F238E27FC236}">
                <a16:creationId xmlns:a16="http://schemas.microsoft.com/office/drawing/2014/main" id="{FB893316-D7E0-607E-21C8-7A089B455702}"/>
              </a:ext>
            </a:extLst>
          </p:cNvPr>
          <p:cNvPicPr>
            <a:picLocks noChangeAspect="1"/>
          </p:cNvPicPr>
          <p:nvPr/>
        </p:nvPicPr>
        <p:blipFill>
          <a:blip r:embed="rId3">
            <a:extLst>
              <a:ext uri="{28A0092B-C50C-407E-A947-70E740481C1C}">
                <a14:useLocalDpi xmlns:a14="http://schemas.microsoft.com/office/drawing/2010/main" val="0"/>
              </a:ext>
            </a:extLst>
          </a:blip>
          <a:srcRect l="484"/>
          <a:stretch>
            <a:fillRect/>
          </a:stretch>
        </p:blipFill>
        <p:spPr>
          <a:xfrm>
            <a:off x="9383418" y="4741333"/>
            <a:ext cx="2808582" cy="2116667"/>
          </a:xfrm>
          <a:prstGeom prst="rect">
            <a:avLst/>
          </a:prstGeom>
        </p:spPr>
      </p:pic>
      <p:pic>
        <p:nvPicPr>
          <p:cNvPr id="12" name="Picture 11">
            <a:extLst>
              <a:ext uri="{FF2B5EF4-FFF2-40B4-BE49-F238E27FC236}">
                <a16:creationId xmlns:a16="http://schemas.microsoft.com/office/drawing/2014/main" id="{C7A35877-1C4C-78DE-2741-0A7BB09F96D6}"/>
              </a:ext>
            </a:extLst>
          </p:cNvPr>
          <p:cNvPicPr>
            <a:picLocks noChangeAspect="1"/>
          </p:cNvPicPr>
          <p:nvPr/>
        </p:nvPicPr>
        <p:blipFill>
          <a:blip r:embed="rId4">
            <a:extLst>
              <a:ext uri="{28A0092B-C50C-407E-A947-70E740481C1C}">
                <a14:useLocalDpi xmlns:a14="http://schemas.microsoft.com/office/drawing/2010/main" val="0"/>
              </a:ext>
            </a:extLst>
          </a:blip>
          <a:srcRect l="23053" t="21827" r="22742" b="12941"/>
          <a:stretch>
            <a:fillRect/>
          </a:stretch>
        </p:blipFill>
        <p:spPr>
          <a:xfrm>
            <a:off x="9383420" y="0"/>
            <a:ext cx="2808580" cy="2534911"/>
          </a:xfrm>
          <a:prstGeom prst="rect">
            <a:avLst/>
          </a:prstGeom>
        </p:spPr>
      </p:pic>
      <p:pic>
        <p:nvPicPr>
          <p:cNvPr id="23" name="Picture 22" descr="A group of people sitting in chairs in a room&#10;&#10;AI-generated content may be incorrect.">
            <a:extLst>
              <a:ext uri="{FF2B5EF4-FFF2-40B4-BE49-F238E27FC236}">
                <a16:creationId xmlns:a16="http://schemas.microsoft.com/office/drawing/2014/main" id="{8DA88CEC-775B-71C3-856A-D84A303290C0}"/>
              </a:ext>
            </a:extLst>
          </p:cNvPr>
          <p:cNvPicPr>
            <a:picLocks noChangeAspect="1"/>
          </p:cNvPicPr>
          <p:nvPr/>
        </p:nvPicPr>
        <p:blipFill>
          <a:blip r:embed="rId5">
            <a:extLst>
              <a:ext uri="{28A0092B-C50C-407E-A947-70E740481C1C}">
                <a14:useLocalDpi xmlns:a14="http://schemas.microsoft.com/office/drawing/2010/main" val="0"/>
              </a:ext>
            </a:extLst>
          </a:blip>
          <a:srcRect l="9695" r="11385" b="9948"/>
          <a:stretch>
            <a:fillRect/>
          </a:stretch>
        </p:blipFill>
        <p:spPr>
          <a:xfrm>
            <a:off x="9383418" y="2534911"/>
            <a:ext cx="2808582" cy="2206422"/>
          </a:xfrm>
          <a:prstGeom prst="rect">
            <a:avLst/>
          </a:prstGeom>
        </p:spPr>
      </p:pic>
    </p:spTree>
    <p:extLst>
      <p:ext uri="{BB962C8B-B14F-4D97-AF65-F5344CB8AC3E}">
        <p14:creationId xmlns:p14="http://schemas.microsoft.com/office/powerpoint/2010/main" val="344607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6456D8-C15B-BD6F-0FFB-3D7A26F6643A}"/>
              </a:ext>
            </a:extLst>
          </p:cNvPr>
          <p:cNvSpPr txBox="1">
            <a:spLocks/>
          </p:cNvSpPr>
          <p:nvPr/>
        </p:nvSpPr>
        <p:spPr>
          <a:xfrm>
            <a:off x="990600" y="5360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567D2D"/>
                </a:solidFill>
                <a:effectLst/>
                <a:uLnTx/>
                <a:uFillTx/>
                <a:latin typeface="Aptos Display" panose="02110004020202020204"/>
                <a:ea typeface="+mj-ea"/>
                <a:cs typeface="+mj-cs"/>
              </a:rPr>
              <a:t>Why do jurors want these changes?</a:t>
            </a:r>
          </a:p>
        </p:txBody>
      </p:sp>
      <p:sp>
        <p:nvSpPr>
          <p:cNvPr id="10" name="TextBox 9">
            <a:extLst>
              <a:ext uri="{FF2B5EF4-FFF2-40B4-BE49-F238E27FC236}">
                <a16:creationId xmlns:a16="http://schemas.microsoft.com/office/drawing/2014/main" id="{29933D84-20A4-88BA-7ECA-0E550A648E7F}"/>
              </a:ext>
            </a:extLst>
          </p:cNvPr>
          <p:cNvSpPr txBox="1"/>
          <p:nvPr/>
        </p:nvSpPr>
        <p:spPr>
          <a:xfrm>
            <a:off x="990601" y="1870899"/>
            <a:ext cx="7154332" cy="150021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When developing their policy manifestos, jurors were asked to explain why it is important to implement the changes they have called for</a:t>
            </a:r>
            <a:r>
              <a:rPr lang="en-GB" kern="100" dirty="0">
                <a:solidFill>
                  <a:prstClr val="black"/>
                </a:solidFill>
                <a:latin typeface="Aptos" panose="020B0004020202020204" pitchFamily="34" charset="0"/>
                <a:ea typeface="Aptos" panose="020B0004020202020204" pitchFamily="34" charset="0"/>
                <a:cs typeface="Aptos" panose="020B0004020202020204" pitchFamily="34" charset="0"/>
              </a:rPr>
              <a:t>.</a:t>
            </a:r>
            <a:endPar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5" name="Text Box 8">
            <a:extLst>
              <a:ext uri="{FF2B5EF4-FFF2-40B4-BE49-F238E27FC236}">
                <a16:creationId xmlns:a16="http://schemas.microsoft.com/office/drawing/2014/main" id="{EFA5051E-3990-2ED1-CE4E-E48863A196F4}"/>
              </a:ext>
            </a:extLst>
          </p:cNvPr>
          <p:cNvSpPr txBox="1"/>
          <p:nvPr/>
        </p:nvSpPr>
        <p:spPr>
          <a:xfrm>
            <a:off x="990600" y="2960627"/>
            <a:ext cx="6869587" cy="3249919"/>
          </a:xfrm>
          <a:prstGeom prst="roundRect">
            <a:avLst>
              <a:gd name="adj" fmla="val 5258"/>
            </a:avLst>
          </a:prstGeom>
          <a:solidFill>
            <a:srgbClr val="DCEEDC"/>
          </a:solidFill>
          <a:ln w="190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700" b="1"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In jurors’ own words: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7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“It will empower local communities to take control of their health”</a:t>
            </a:r>
            <a:endParaRPr kumimoji="0" lang="en-GB" sz="17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7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“Empower the people rather than the industry” </a:t>
            </a:r>
            <a:endParaRPr kumimoji="0" lang="en-GB" sz="17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7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“People will have the opportunity to ‘start from the same place’, access healthy food regardless of where they are”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7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“It will make our local communities healthier, now and in the future”</a:t>
            </a:r>
            <a:endParaRPr kumimoji="0" lang="en-GB" sz="17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700" b="0" i="0" u="none" strike="noStrike" kern="1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“Prevent (future) strain and burden on the NHS”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7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“Keep financial interests out of policy – health above profit”</a:t>
            </a:r>
            <a:endParaRPr kumimoji="0" lang="en-GB" sz="17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112D91FD-2C76-7901-41D4-ED10BD17864C}"/>
              </a:ext>
            </a:extLst>
          </p:cNvPr>
          <p:cNvPicPr>
            <a:picLocks noChangeAspect="1"/>
          </p:cNvPicPr>
          <p:nvPr/>
        </p:nvPicPr>
        <p:blipFill>
          <a:blip r:embed="rId3"/>
          <a:stretch>
            <a:fillRect/>
          </a:stretch>
        </p:blipFill>
        <p:spPr>
          <a:xfrm>
            <a:off x="8517466" y="4019971"/>
            <a:ext cx="3489678" cy="2337426"/>
          </a:xfrm>
          <a:prstGeom prst="rect">
            <a:avLst/>
          </a:prstGeom>
        </p:spPr>
      </p:pic>
      <p:pic>
        <p:nvPicPr>
          <p:cNvPr id="6" name="Picture 5">
            <a:extLst>
              <a:ext uri="{FF2B5EF4-FFF2-40B4-BE49-F238E27FC236}">
                <a16:creationId xmlns:a16="http://schemas.microsoft.com/office/drawing/2014/main" id="{810CFC2E-C1E8-0190-A57D-992ED3499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267" y="1101145"/>
            <a:ext cx="4481986" cy="3159078"/>
          </a:xfrm>
          <a:prstGeom prst="rect">
            <a:avLst/>
          </a:prstGeom>
        </p:spPr>
      </p:pic>
    </p:spTree>
    <p:extLst>
      <p:ext uri="{BB962C8B-B14F-4D97-AF65-F5344CB8AC3E}">
        <p14:creationId xmlns:p14="http://schemas.microsoft.com/office/powerpoint/2010/main" val="1994201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55E65C-9CEF-396C-023A-CEBC242F2D07}"/>
              </a:ext>
            </a:extLst>
          </p:cNvPr>
          <p:cNvSpPr txBox="1"/>
          <p:nvPr/>
        </p:nvSpPr>
        <p:spPr>
          <a:xfrm>
            <a:off x="4199468" y="3023728"/>
            <a:ext cx="4792134" cy="810543"/>
          </a:xfrm>
          <a:prstGeom prst="rect">
            <a:avLst/>
          </a:prstGeom>
          <a:noFill/>
        </p:spPr>
        <p:txBody>
          <a:bodyPr wrap="square">
            <a:spAutoFit/>
          </a:bodyPr>
          <a:lstStyle/>
          <a:p>
            <a:r>
              <a:rPr lang="en-GB" sz="2800" b="1" dirty="0">
                <a:solidFill>
                  <a:srgbClr val="567D2D"/>
                </a:solidFill>
                <a:hlinkClick r:id="rId2"/>
              </a:rPr>
              <a:t>https://yhadph.short.gy/CJ</a:t>
            </a:r>
            <a:endParaRPr lang="en-GB" sz="2800" b="1" dirty="0">
              <a:solidFill>
                <a:srgbClr val="567D2D"/>
              </a:solidFill>
            </a:endParaRPr>
          </a:p>
          <a:p>
            <a:endParaRPr lang="en-GB" sz="1867" dirty="0">
              <a:solidFill>
                <a:srgbClr val="567D2D"/>
              </a:solidFill>
              <a:latin typeface="Aptos" panose="020B0004020202020204" pitchFamily="34" charset="0"/>
            </a:endParaRPr>
          </a:p>
        </p:txBody>
      </p:sp>
      <p:sp>
        <p:nvSpPr>
          <p:cNvPr id="7" name="TextBox 6">
            <a:extLst>
              <a:ext uri="{FF2B5EF4-FFF2-40B4-BE49-F238E27FC236}">
                <a16:creationId xmlns:a16="http://schemas.microsoft.com/office/drawing/2014/main" id="{A163C0B4-C700-AFAB-3E02-AC597447BA64}"/>
              </a:ext>
            </a:extLst>
          </p:cNvPr>
          <p:cNvSpPr txBox="1"/>
          <p:nvPr/>
        </p:nvSpPr>
        <p:spPr>
          <a:xfrm>
            <a:off x="1422400" y="1720334"/>
            <a:ext cx="6096000" cy="584775"/>
          </a:xfrm>
          <a:prstGeom prst="rect">
            <a:avLst/>
          </a:prstGeom>
          <a:noFill/>
        </p:spPr>
        <p:txBody>
          <a:bodyPr wrap="square">
            <a:spAutoFit/>
          </a:bodyPr>
          <a:lstStyle/>
          <a:p>
            <a:r>
              <a:rPr lang="en-GB" sz="3200" b="1" dirty="0">
                <a:solidFill>
                  <a:srgbClr val="567D2D"/>
                </a:solidFill>
              </a:rPr>
              <a:t>Find out more…</a:t>
            </a:r>
            <a:endParaRPr lang="en-GB" sz="3200" dirty="0"/>
          </a:p>
        </p:txBody>
      </p:sp>
      <p:pic>
        <p:nvPicPr>
          <p:cNvPr id="8" name="Picture 7">
            <a:extLst>
              <a:ext uri="{FF2B5EF4-FFF2-40B4-BE49-F238E27FC236}">
                <a16:creationId xmlns:a16="http://schemas.microsoft.com/office/drawing/2014/main" id="{BFC5364E-895F-7D0E-1441-0CCF60766364}"/>
              </a:ext>
            </a:extLst>
          </p:cNvPr>
          <p:cNvPicPr>
            <a:picLocks noChangeAspect="1"/>
          </p:cNvPicPr>
          <p:nvPr/>
        </p:nvPicPr>
        <p:blipFill>
          <a:blip r:embed="rId3">
            <a:extLst>
              <a:ext uri="{28A0092B-C50C-407E-A947-70E740481C1C}">
                <a14:useLocalDpi xmlns:a14="http://schemas.microsoft.com/office/drawing/2010/main" val="0"/>
              </a:ext>
            </a:extLst>
          </a:blip>
          <a:srcRect l="-1" t="-1241" r="-7056" b="-2744"/>
          <a:stretch>
            <a:fillRect/>
          </a:stretch>
        </p:blipFill>
        <p:spPr>
          <a:xfrm>
            <a:off x="9956800" y="248045"/>
            <a:ext cx="2072632" cy="2013199"/>
          </a:xfrm>
          <a:prstGeom prst="rect">
            <a:avLst/>
          </a:prstGeom>
        </p:spPr>
      </p:pic>
      <p:pic>
        <p:nvPicPr>
          <p:cNvPr id="9" name="Picture 8">
            <a:extLst>
              <a:ext uri="{FF2B5EF4-FFF2-40B4-BE49-F238E27FC236}">
                <a16:creationId xmlns:a16="http://schemas.microsoft.com/office/drawing/2014/main" id="{97847E54-E1D8-7B59-8AFB-DA069A12FA4A}"/>
              </a:ext>
            </a:extLst>
          </p:cNvPr>
          <p:cNvPicPr>
            <a:picLocks noChangeAspect="1"/>
          </p:cNvPicPr>
          <p:nvPr/>
        </p:nvPicPr>
        <p:blipFill>
          <a:blip r:embed="rId4"/>
          <a:stretch>
            <a:fillRect/>
          </a:stretch>
        </p:blipFill>
        <p:spPr>
          <a:xfrm>
            <a:off x="1422400" y="2985865"/>
            <a:ext cx="2252133" cy="2252133"/>
          </a:xfrm>
          <a:prstGeom prst="rect">
            <a:avLst/>
          </a:prstGeom>
        </p:spPr>
      </p:pic>
      <p:sp>
        <p:nvSpPr>
          <p:cNvPr id="10" name="TextBox 9">
            <a:extLst>
              <a:ext uri="{FF2B5EF4-FFF2-40B4-BE49-F238E27FC236}">
                <a16:creationId xmlns:a16="http://schemas.microsoft.com/office/drawing/2014/main" id="{68BF9472-1EC9-7ECB-21E2-FFC8A1D0DAF5}"/>
              </a:ext>
            </a:extLst>
          </p:cNvPr>
          <p:cNvSpPr txBox="1"/>
          <p:nvPr/>
        </p:nvSpPr>
        <p:spPr>
          <a:xfrm>
            <a:off x="4199468" y="3610729"/>
            <a:ext cx="6096000" cy="1938992"/>
          </a:xfrm>
          <a:prstGeom prst="rect">
            <a:avLst/>
          </a:prstGeom>
          <a:noFill/>
        </p:spPr>
        <p:txBody>
          <a:bodyPr wrap="square">
            <a:spAutoFit/>
          </a:bodyPr>
          <a:lstStyle/>
          <a:p>
            <a:pPr marL="457200" indent="-457200">
              <a:buFont typeface="Arial" panose="020B0604020202020204" pitchFamily="34" charset="0"/>
              <a:buChar char="•"/>
            </a:pPr>
            <a:r>
              <a:rPr lang="en-GB" sz="2000" dirty="0"/>
              <a:t>Juror stories and video clips</a:t>
            </a:r>
          </a:p>
          <a:p>
            <a:pPr marL="457200" indent="-457200">
              <a:buFont typeface="Arial" panose="020B0604020202020204" pitchFamily="34" charset="0"/>
              <a:buChar char="•"/>
            </a:pPr>
            <a:r>
              <a:rPr lang="en-GB" sz="2000" dirty="0"/>
              <a:t>Communicating for impact - framing toolkit</a:t>
            </a:r>
          </a:p>
          <a:p>
            <a:pPr marL="457200" indent="-457200">
              <a:buFont typeface="Arial" panose="020B0604020202020204" pitchFamily="34" charset="0"/>
              <a:buChar char="•"/>
            </a:pPr>
            <a:r>
              <a:rPr lang="en-GB" sz="2000" dirty="0"/>
              <a:t>The Citizens’ Jury process</a:t>
            </a:r>
          </a:p>
          <a:p>
            <a:pPr marL="457200" indent="-457200">
              <a:buFont typeface="Arial" panose="020B0604020202020204" pitchFamily="34" charset="0"/>
              <a:buChar char="•"/>
            </a:pPr>
            <a:r>
              <a:rPr lang="en-GB" sz="2000" dirty="0" err="1"/>
              <a:t>Slidesets</a:t>
            </a:r>
            <a:r>
              <a:rPr lang="en-GB" sz="2000" dirty="0"/>
              <a:t>, quotes and images</a:t>
            </a:r>
          </a:p>
          <a:p>
            <a:pPr marL="457200" indent="-457200">
              <a:buFont typeface="Arial" panose="020B0604020202020204" pitchFamily="34" charset="0"/>
              <a:buChar char="•"/>
            </a:pPr>
            <a:r>
              <a:rPr lang="en-GB" sz="2000" dirty="0"/>
              <a:t>Executive summary and full report</a:t>
            </a:r>
          </a:p>
          <a:p>
            <a:endParaRPr lang="en-GB" sz="2000" dirty="0"/>
          </a:p>
        </p:txBody>
      </p:sp>
    </p:spTree>
    <p:extLst>
      <p:ext uri="{BB962C8B-B14F-4D97-AF65-F5344CB8AC3E}">
        <p14:creationId xmlns:p14="http://schemas.microsoft.com/office/powerpoint/2010/main" val="201848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7C87A-597A-82A7-E8D7-1F23DE06001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E0775DE-266D-CCB1-9E47-2DE07C829E7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rgbClr val="567D2D"/>
                </a:solidFill>
                <a:latin typeface="Aptos Display" panose="02110004020202020204"/>
              </a:rPr>
              <a:t>Project aim </a:t>
            </a:r>
            <a:endParaRPr kumimoji="0" lang="en-GB" sz="4400" b="0" i="0" u="none" strike="noStrike" kern="1200" cap="none" spc="0" normalizeH="0" baseline="0" noProof="0" dirty="0">
              <a:ln>
                <a:noFill/>
              </a:ln>
              <a:solidFill>
                <a:srgbClr val="567D2D"/>
              </a:solidFill>
              <a:effectLst/>
              <a:uLnTx/>
              <a:uFillTx/>
              <a:latin typeface="Aptos Display" panose="02110004020202020204"/>
              <a:ea typeface="+mj-ea"/>
              <a:cs typeface="+mj-cs"/>
            </a:endParaRPr>
          </a:p>
        </p:txBody>
      </p:sp>
      <p:sp>
        <p:nvSpPr>
          <p:cNvPr id="3" name="TextBox 2">
            <a:extLst>
              <a:ext uri="{FF2B5EF4-FFF2-40B4-BE49-F238E27FC236}">
                <a16:creationId xmlns:a16="http://schemas.microsoft.com/office/drawing/2014/main" id="{68B99B31-2AAA-CEE2-0F60-7F0D39D5D6E4}"/>
              </a:ext>
            </a:extLst>
          </p:cNvPr>
          <p:cNvSpPr txBox="1"/>
          <p:nvPr/>
        </p:nvSpPr>
        <p:spPr>
          <a:xfrm>
            <a:off x="990600" y="2305615"/>
            <a:ext cx="3562350" cy="2246769"/>
          </a:xfrm>
          <a:prstGeom prst="rect">
            <a:avLst/>
          </a:prstGeom>
          <a:noFill/>
        </p:spPr>
        <p:txBody>
          <a:bodyPr wrap="square">
            <a:spAutoFit/>
          </a:bodyPr>
          <a:lstStyle/>
          <a:p>
            <a:r>
              <a:rPr lang="en-GB" sz="2000" dirty="0"/>
              <a:t>To explore public views about the health and social impacts of commercial activities relating to </a:t>
            </a:r>
            <a:r>
              <a:rPr lang="en-GB" sz="2000" b="1" dirty="0">
                <a:solidFill>
                  <a:srgbClr val="567D2D"/>
                </a:solidFill>
              </a:rPr>
              <a:t>tobacco</a:t>
            </a:r>
            <a:r>
              <a:rPr lang="en-GB" sz="2000" dirty="0"/>
              <a:t>, </a:t>
            </a:r>
            <a:r>
              <a:rPr lang="en-GB" sz="2000" b="1" dirty="0">
                <a:solidFill>
                  <a:srgbClr val="567D2D"/>
                </a:solidFill>
              </a:rPr>
              <a:t>alcohol</a:t>
            </a:r>
            <a:r>
              <a:rPr lang="en-GB" sz="2000" dirty="0"/>
              <a:t>, and </a:t>
            </a:r>
            <a:r>
              <a:rPr lang="en-GB" sz="2000" b="1" dirty="0">
                <a:solidFill>
                  <a:srgbClr val="567D2D"/>
                </a:solidFill>
              </a:rPr>
              <a:t>unhealthy food </a:t>
            </a:r>
            <a:r>
              <a:rPr lang="en-GB" sz="2000" dirty="0"/>
              <a:t>and to </a:t>
            </a:r>
            <a:r>
              <a:rPr lang="en-GB" sz="2000" b="1" dirty="0">
                <a:solidFill>
                  <a:srgbClr val="567D2D"/>
                </a:solidFill>
              </a:rPr>
              <a:t>consider</a:t>
            </a:r>
            <a:r>
              <a:rPr lang="en-GB" sz="2000" dirty="0">
                <a:solidFill>
                  <a:srgbClr val="567D2D"/>
                </a:solidFill>
              </a:rPr>
              <a:t> </a:t>
            </a:r>
            <a:r>
              <a:rPr lang="en-GB" sz="2000" b="1" dirty="0">
                <a:solidFill>
                  <a:srgbClr val="567D2D"/>
                </a:solidFill>
              </a:rPr>
              <a:t>how governments should respond.</a:t>
            </a:r>
          </a:p>
        </p:txBody>
      </p:sp>
      <p:pic>
        <p:nvPicPr>
          <p:cNvPr id="5" name="Picture 4">
            <a:extLst>
              <a:ext uri="{FF2B5EF4-FFF2-40B4-BE49-F238E27FC236}">
                <a16:creationId xmlns:a16="http://schemas.microsoft.com/office/drawing/2014/main" id="{3E92D518-89AA-F253-9CCB-B0ABE6D60185}"/>
              </a:ext>
            </a:extLst>
          </p:cNvPr>
          <p:cNvPicPr>
            <a:picLocks noChangeAspect="1"/>
          </p:cNvPicPr>
          <p:nvPr/>
        </p:nvPicPr>
        <p:blipFill>
          <a:blip r:embed="rId3">
            <a:extLst>
              <a:ext uri="{28A0092B-C50C-407E-A947-70E740481C1C}">
                <a14:useLocalDpi xmlns:a14="http://schemas.microsoft.com/office/drawing/2010/main" val="0"/>
              </a:ext>
            </a:extLst>
          </a:blip>
          <a:srcRect t="30428"/>
          <a:stretch>
            <a:fillRect/>
          </a:stretch>
        </p:blipFill>
        <p:spPr>
          <a:xfrm>
            <a:off x="4798969" y="0"/>
            <a:ext cx="7393031" cy="6858000"/>
          </a:xfrm>
          <a:prstGeom prst="rect">
            <a:avLst/>
          </a:prstGeom>
        </p:spPr>
      </p:pic>
    </p:spTree>
    <p:extLst>
      <p:ext uri="{BB962C8B-B14F-4D97-AF65-F5344CB8AC3E}">
        <p14:creationId xmlns:p14="http://schemas.microsoft.com/office/powerpoint/2010/main" val="3696056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9A05E-30A1-2644-297E-E78A510DF02B}"/>
              </a:ext>
            </a:extLst>
          </p:cNvPr>
          <p:cNvSpPr>
            <a:spLocks noGrp="1"/>
          </p:cNvSpPr>
          <p:nvPr>
            <p:ph type="title"/>
          </p:nvPr>
        </p:nvSpPr>
        <p:spPr/>
        <p:txBody>
          <a:bodyPr/>
          <a:lstStyle/>
          <a:p>
            <a:r>
              <a:rPr lang="en-GB" dirty="0">
                <a:solidFill>
                  <a:srgbClr val="567D2D"/>
                </a:solidFill>
              </a:rPr>
              <a:t>Workshops</a:t>
            </a:r>
          </a:p>
        </p:txBody>
      </p:sp>
      <p:pic>
        <p:nvPicPr>
          <p:cNvPr id="3" name="Picture 2" descr="A group of people sitting around a table&#10;&#10;AI-generated content may be incorrect.">
            <a:extLst>
              <a:ext uri="{FF2B5EF4-FFF2-40B4-BE49-F238E27FC236}">
                <a16:creationId xmlns:a16="http://schemas.microsoft.com/office/drawing/2014/main" id="{FF1EAED5-6C3D-4DF8-53F7-9BB475DF0C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29" t="32901" r="-1"/>
          <a:stretch>
            <a:fillRect/>
          </a:stretch>
        </p:blipFill>
        <p:spPr bwMode="auto">
          <a:xfrm>
            <a:off x="9484874" y="0"/>
            <a:ext cx="2707126" cy="2464385"/>
          </a:xfrm>
          <a:prstGeom prst="rect">
            <a:avLst/>
          </a:prstGeom>
          <a:noFill/>
          <a:ln>
            <a:noFill/>
          </a:ln>
          <a:extLst>
            <a:ext uri="{53640926-AAD7-44D8-BBD7-CCE9431645EC}">
              <a14:shadowObscured xmlns:a14="http://schemas.microsoft.com/office/drawing/2010/main"/>
            </a:ext>
          </a:extLst>
        </p:spPr>
      </p:pic>
      <p:sp>
        <p:nvSpPr>
          <p:cNvPr id="4" name="AutoShape 2">
            <a:extLst>
              <a:ext uri="{FF2B5EF4-FFF2-40B4-BE49-F238E27FC236}">
                <a16:creationId xmlns:a16="http://schemas.microsoft.com/office/drawing/2014/main" id="{C36EACB1-E8DB-915B-0AA1-1863DACCEFE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AutoShape 4">
            <a:extLst>
              <a:ext uri="{FF2B5EF4-FFF2-40B4-BE49-F238E27FC236}">
                <a16:creationId xmlns:a16="http://schemas.microsoft.com/office/drawing/2014/main" id="{19BDACE3-C021-AB29-E657-F044051AF53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AutoShape 6">
            <a:extLst>
              <a:ext uri="{FF2B5EF4-FFF2-40B4-BE49-F238E27FC236}">
                <a16:creationId xmlns:a16="http://schemas.microsoft.com/office/drawing/2014/main" id="{58804159-68CF-9961-193B-4594CC5A64C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C108727C-6FF0-15E8-EDFC-21A4FBC31FB3}"/>
              </a:ext>
            </a:extLst>
          </p:cNvPr>
          <p:cNvPicPr>
            <a:picLocks noChangeAspect="1"/>
          </p:cNvPicPr>
          <p:nvPr/>
        </p:nvPicPr>
        <p:blipFill>
          <a:blip r:embed="rId3">
            <a:extLst>
              <a:ext uri="{28A0092B-C50C-407E-A947-70E740481C1C}">
                <a14:useLocalDpi xmlns:a14="http://schemas.microsoft.com/office/drawing/2010/main" val="0"/>
              </a:ext>
            </a:extLst>
          </a:blip>
          <a:srcRect l="6509" t="731" b="-1"/>
          <a:stretch>
            <a:fillRect/>
          </a:stretch>
        </p:blipFill>
        <p:spPr>
          <a:xfrm>
            <a:off x="9484874" y="4702176"/>
            <a:ext cx="2707126" cy="2155824"/>
          </a:xfrm>
          <a:prstGeom prst="rect">
            <a:avLst/>
          </a:prstGeom>
        </p:spPr>
      </p:pic>
      <p:pic>
        <p:nvPicPr>
          <p:cNvPr id="12" name="Picture 11">
            <a:extLst>
              <a:ext uri="{FF2B5EF4-FFF2-40B4-BE49-F238E27FC236}">
                <a16:creationId xmlns:a16="http://schemas.microsoft.com/office/drawing/2014/main" id="{BCD7B32B-5744-5D32-4FA6-6D2FE96C8761}"/>
              </a:ext>
            </a:extLst>
          </p:cNvPr>
          <p:cNvPicPr>
            <a:picLocks noChangeAspect="1"/>
          </p:cNvPicPr>
          <p:nvPr/>
        </p:nvPicPr>
        <p:blipFill>
          <a:blip r:embed="rId4">
            <a:extLst>
              <a:ext uri="{28A0092B-C50C-407E-A947-70E740481C1C}">
                <a14:useLocalDpi xmlns:a14="http://schemas.microsoft.com/office/drawing/2010/main" val="0"/>
              </a:ext>
            </a:extLst>
          </a:blip>
          <a:srcRect t="10755" b="26660"/>
          <a:stretch>
            <a:fillRect/>
          </a:stretch>
        </p:blipFill>
        <p:spPr>
          <a:xfrm>
            <a:off x="9484874" y="2443167"/>
            <a:ext cx="2707126" cy="2259009"/>
          </a:xfrm>
          <a:prstGeom prst="rect">
            <a:avLst/>
          </a:prstGeom>
        </p:spPr>
      </p:pic>
      <p:pic>
        <p:nvPicPr>
          <p:cNvPr id="5" name="Picture 4">
            <a:extLst>
              <a:ext uri="{FF2B5EF4-FFF2-40B4-BE49-F238E27FC236}">
                <a16:creationId xmlns:a16="http://schemas.microsoft.com/office/drawing/2014/main" id="{6552EF25-382F-C089-F853-2B5B958A3271}"/>
              </a:ext>
            </a:extLst>
          </p:cNvPr>
          <p:cNvPicPr>
            <a:picLocks noChangeAspect="1"/>
          </p:cNvPicPr>
          <p:nvPr/>
        </p:nvPicPr>
        <p:blipFill>
          <a:blip r:embed="rId5"/>
          <a:stretch>
            <a:fillRect/>
          </a:stretch>
        </p:blipFill>
        <p:spPr>
          <a:xfrm>
            <a:off x="808703" y="1616259"/>
            <a:ext cx="7674734" cy="4539882"/>
          </a:xfrm>
          <a:prstGeom prst="rect">
            <a:avLst/>
          </a:prstGeom>
        </p:spPr>
      </p:pic>
    </p:spTree>
    <p:extLst>
      <p:ext uri="{BB962C8B-B14F-4D97-AF65-F5344CB8AC3E}">
        <p14:creationId xmlns:p14="http://schemas.microsoft.com/office/powerpoint/2010/main" val="1434929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AA61-E156-2928-398C-18BC4126EDE0}"/>
              </a:ext>
            </a:extLst>
          </p:cNvPr>
          <p:cNvSpPr>
            <a:spLocks noGrp="1"/>
          </p:cNvSpPr>
          <p:nvPr>
            <p:ph type="title"/>
          </p:nvPr>
        </p:nvSpPr>
        <p:spPr>
          <a:xfrm>
            <a:off x="990600" y="536034"/>
            <a:ext cx="10515600" cy="1325563"/>
          </a:xfrm>
        </p:spPr>
        <p:txBody>
          <a:bodyPr/>
          <a:lstStyle/>
          <a:p>
            <a:r>
              <a:rPr lang="en-GB" dirty="0">
                <a:solidFill>
                  <a:srgbClr val="567D2D"/>
                </a:solidFill>
              </a:rPr>
              <a:t>Disclaimer </a:t>
            </a:r>
          </a:p>
        </p:txBody>
      </p:sp>
      <p:sp>
        <p:nvSpPr>
          <p:cNvPr id="3" name="Content Placeholder 2">
            <a:extLst>
              <a:ext uri="{FF2B5EF4-FFF2-40B4-BE49-F238E27FC236}">
                <a16:creationId xmlns:a16="http://schemas.microsoft.com/office/drawing/2014/main" id="{61DB7283-4382-44C4-CB99-920550E7DC72}"/>
              </a:ext>
            </a:extLst>
          </p:cNvPr>
          <p:cNvSpPr>
            <a:spLocks noGrp="1"/>
          </p:cNvSpPr>
          <p:nvPr>
            <p:ph idx="1"/>
          </p:nvPr>
        </p:nvSpPr>
        <p:spPr>
          <a:xfrm>
            <a:off x="1109131" y="3395012"/>
            <a:ext cx="10515600" cy="3017308"/>
          </a:xfrm>
        </p:spPr>
        <p:txBody>
          <a:bodyPr>
            <a:normAutofit/>
          </a:bodyPr>
          <a:lstStyle/>
          <a:p>
            <a:r>
              <a:rPr lang="en-GB" sz="2000" dirty="0"/>
              <a:t>Images shared by Jury members</a:t>
            </a:r>
          </a:p>
          <a:p>
            <a:r>
              <a:rPr lang="en-GB" sz="2000" dirty="0"/>
              <a:t>Questionnaire (start of W1 and repeated at the end of W2)</a:t>
            </a:r>
          </a:p>
          <a:p>
            <a:r>
              <a:rPr lang="en-GB" sz="2000" dirty="0"/>
              <a:t>Polling using Wooclap.com during workshops</a:t>
            </a:r>
          </a:p>
          <a:p>
            <a:r>
              <a:rPr lang="en-GB" sz="2000" dirty="0"/>
              <a:t>Jury voting of key issues and different policy actions</a:t>
            </a:r>
          </a:p>
          <a:p>
            <a:r>
              <a:rPr lang="en-GB" sz="2000" dirty="0"/>
              <a:t>‘Manifestos for change’ developed by Jury members</a:t>
            </a:r>
          </a:p>
          <a:p>
            <a:r>
              <a:rPr lang="en-GB" sz="2000" b="1" dirty="0">
                <a:solidFill>
                  <a:srgbClr val="3D5889"/>
                </a:solidFill>
              </a:rPr>
              <a:t>Transcripts of discussions</a:t>
            </a:r>
          </a:p>
          <a:p>
            <a:r>
              <a:rPr lang="en-GB" sz="2000" b="1" dirty="0">
                <a:solidFill>
                  <a:srgbClr val="3D5889"/>
                </a:solidFill>
              </a:rPr>
              <a:t>Ethnographic notes </a:t>
            </a:r>
          </a:p>
        </p:txBody>
      </p:sp>
      <p:sp>
        <p:nvSpPr>
          <p:cNvPr id="4" name="Right Brace 3">
            <a:extLst>
              <a:ext uri="{FF2B5EF4-FFF2-40B4-BE49-F238E27FC236}">
                <a16:creationId xmlns:a16="http://schemas.microsoft.com/office/drawing/2014/main" id="{13515365-AB0B-0E64-BAF6-D00680309D54}"/>
              </a:ext>
            </a:extLst>
          </p:cNvPr>
          <p:cNvSpPr/>
          <p:nvPr/>
        </p:nvSpPr>
        <p:spPr>
          <a:xfrm>
            <a:off x="7828486" y="3474944"/>
            <a:ext cx="527539" cy="1772357"/>
          </a:xfrm>
          <a:prstGeom prst="rightBrace">
            <a:avLst/>
          </a:prstGeom>
          <a:ln>
            <a:solidFill>
              <a:srgbClr val="002F67"/>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5889"/>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E824353-E43D-7D94-5F2E-F65801012C1B}"/>
              </a:ext>
            </a:extLst>
          </p:cNvPr>
          <p:cNvSpPr txBox="1"/>
          <p:nvPr/>
        </p:nvSpPr>
        <p:spPr>
          <a:xfrm>
            <a:off x="8501445" y="4156810"/>
            <a:ext cx="3026863" cy="408623"/>
          </a:xfrm>
          <a:prstGeom prst="roundRect">
            <a:avLst/>
          </a:prstGeom>
          <a:solidFill>
            <a:srgbClr val="DCEEDC"/>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5889"/>
                </a:solidFill>
                <a:effectLst/>
                <a:uLnTx/>
                <a:uFillTx/>
                <a:latin typeface="Aptos" panose="02110004020202020204"/>
                <a:ea typeface="+mn-ea"/>
                <a:cs typeface="+mn-cs"/>
              </a:rPr>
              <a:t>Initial, high-level findings</a:t>
            </a:r>
          </a:p>
        </p:txBody>
      </p:sp>
      <p:sp>
        <p:nvSpPr>
          <p:cNvPr id="5" name="Right Brace 4">
            <a:extLst>
              <a:ext uri="{FF2B5EF4-FFF2-40B4-BE49-F238E27FC236}">
                <a16:creationId xmlns:a16="http://schemas.microsoft.com/office/drawing/2014/main" id="{3659166C-EC73-42D6-FAFE-5326590BD03A}"/>
              </a:ext>
            </a:extLst>
          </p:cNvPr>
          <p:cNvSpPr/>
          <p:nvPr/>
        </p:nvSpPr>
        <p:spPr>
          <a:xfrm>
            <a:off x="7828486" y="5447597"/>
            <a:ext cx="527539" cy="607659"/>
          </a:xfrm>
          <a:prstGeom prst="rightBrace">
            <a:avLst/>
          </a:prstGeom>
          <a:ln>
            <a:solidFill>
              <a:srgbClr val="002F67"/>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5889"/>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B02961E6-ADBE-2C9A-FEEE-63CF8DB156F3}"/>
              </a:ext>
            </a:extLst>
          </p:cNvPr>
          <p:cNvSpPr txBox="1"/>
          <p:nvPr/>
        </p:nvSpPr>
        <p:spPr>
          <a:xfrm>
            <a:off x="8501445" y="5019310"/>
            <a:ext cx="3026863" cy="1464231"/>
          </a:xfrm>
          <a:prstGeom prst="roundRect">
            <a:avLst/>
          </a:prstGeom>
          <a:solidFill>
            <a:srgbClr val="8ECD99"/>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3D5889"/>
                </a:solidFill>
                <a:latin typeface="Aptos" panose="02110004020202020204"/>
              </a:rPr>
              <a:t>Researchers undertaking qualitative</a:t>
            </a:r>
            <a:r>
              <a:rPr kumimoji="0" lang="en-GB" sz="1600" b="1" i="0" u="none" strike="noStrike" kern="1200" cap="none" spc="0" normalizeH="0" baseline="0" noProof="0" dirty="0">
                <a:ln>
                  <a:noFill/>
                </a:ln>
                <a:solidFill>
                  <a:srgbClr val="3D5889"/>
                </a:solidFill>
                <a:effectLst/>
                <a:uLnTx/>
                <a:uFillTx/>
                <a:latin typeface="Aptos" panose="02110004020202020204"/>
                <a:ea typeface="+mn-ea"/>
                <a:cs typeface="+mn-cs"/>
              </a:rPr>
              <a:t> analysis; published</a:t>
            </a:r>
            <a:r>
              <a:rPr lang="en-GB" sz="1600" b="1" dirty="0">
                <a:solidFill>
                  <a:srgbClr val="3D5889"/>
                </a:solidFill>
                <a:latin typeface="Aptos" panose="02110004020202020204"/>
              </a:rPr>
              <a:t> </a:t>
            </a:r>
            <a:r>
              <a:rPr kumimoji="0" lang="en-GB" sz="1600" b="1" i="0" u="none" strike="noStrike" kern="1200" cap="none" spc="0" normalizeH="0" baseline="0" noProof="0" dirty="0">
                <a:ln>
                  <a:noFill/>
                </a:ln>
                <a:solidFill>
                  <a:srgbClr val="3D5889"/>
                </a:solidFill>
                <a:effectLst/>
                <a:uLnTx/>
                <a:uFillTx/>
                <a:latin typeface="Aptos" panose="02110004020202020204"/>
                <a:ea typeface="+mn-ea"/>
                <a:cs typeface="+mn-cs"/>
              </a:rPr>
              <a:t>academic outputs and updated summary of findings to follow.</a:t>
            </a:r>
          </a:p>
        </p:txBody>
      </p:sp>
      <p:sp>
        <p:nvSpPr>
          <p:cNvPr id="12" name="Title 1">
            <a:extLst>
              <a:ext uri="{FF2B5EF4-FFF2-40B4-BE49-F238E27FC236}">
                <a16:creationId xmlns:a16="http://schemas.microsoft.com/office/drawing/2014/main" id="{040B4C05-5454-41DF-2BD1-EE841A8CF69B}"/>
              </a:ext>
            </a:extLst>
          </p:cNvPr>
          <p:cNvSpPr txBox="1">
            <a:spLocks/>
          </p:cNvSpPr>
          <p:nvPr/>
        </p:nvSpPr>
        <p:spPr>
          <a:xfrm>
            <a:off x="1109131" y="2939522"/>
            <a:ext cx="10515600" cy="36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t>Data generated from the workshops</a:t>
            </a:r>
          </a:p>
        </p:txBody>
      </p:sp>
      <p:sp>
        <p:nvSpPr>
          <p:cNvPr id="8" name="TextBox 7">
            <a:extLst>
              <a:ext uri="{FF2B5EF4-FFF2-40B4-BE49-F238E27FC236}">
                <a16:creationId xmlns:a16="http://schemas.microsoft.com/office/drawing/2014/main" id="{1CBF29A5-9A89-FEBD-B50F-EC5DBF4040CA}"/>
              </a:ext>
            </a:extLst>
          </p:cNvPr>
          <p:cNvSpPr txBox="1"/>
          <p:nvPr/>
        </p:nvSpPr>
        <p:spPr>
          <a:xfrm>
            <a:off x="1122829" y="1640227"/>
            <a:ext cx="10251141" cy="1123712"/>
          </a:xfrm>
          <a:prstGeom prst="roundRect">
            <a:avLst/>
          </a:prstGeom>
          <a:solidFill>
            <a:srgbClr val="8ECD99"/>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2000" dirty="0">
                <a:solidFill>
                  <a:schemeClr val="bg1"/>
                </a:solidFill>
                <a:latin typeface="Aptos Display" panose="02110004020202020204"/>
              </a:rPr>
              <a:t>The findings shared here are preliminary. Full findings will be shared once academic analysis of the workshop discussions has been completed.  Any results should be understood alongside the full mix of data generated in the workshops.  </a:t>
            </a:r>
          </a:p>
        </p:txBody>
      </p:sp>
    </p:spTree>
    <p:extLst>
      <p:ext uri="{BB962C8B-B14F-4D97-AF65-F5344CB8AC3E}">
        <p14:creationId xmlns:p14="http://schemas.microsoft.com/office/powerpoint/2010/main" val="872720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06C5B-DDC3-AC5D-CE05-D892D83AF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00EB0-2409-2356-63D3-3548F37ADFCC}"/>
              </a:ext>
            </a:extLst>
          </p:cNvPr>
          <p:cNvSpPr>
            <a:spLocks noGrp="1"/>
          </p:cNvSpPr>
          <p:nvPr>
            <p:ph type="title"/>
          </p:nvPr>
        </p:nvSpPr>
        <p:spPr>
          <a:xfrm>
            <a:off x="990600" y="536034"/>
            <a:ext cx="10515600" cy="1325563"/>
          </a:xfrm>
        </p:spPr>
        <p:txBody>
          <a:bodyPr/>
          <a:lstStyle/>
          <a:p>
            <a:r>
              <a:rPr lang="en-GB" dirty="0">
                <a:solidFill>
                  <a:srgbClr val="567D2D"/>
                </a:solidFill>
              </a:rPr>
              <a:t>Questionnaire </a:t>
            </a:r>
          </a:p>
        </p:txBody>
      </p:sp>
      <p:sp>
        <p:nvSpPr>
          <p:cNvPr id="16" name="TextBox 15">
            <a:extLst>
              <a:ext uri="{FF2B5EF4-FFF2-40B4-BE49-F238E27FC236}">
                <a16:creationId xmlns:a16="http://schemas.microsoft.com/office/drawing/2014/main" id="{DFFEC222-4BE8-98B2-BA20-9C3691AEFF44}"/>
              </a:ext>
            </a:extLst>
          </p:cNvPr>
          <p:cNvSpPr txBox="1"/>
          <p:nvPr/>
        </p:nvSpPr>
        <p:spPr>
          <a:xfrm>
            <a:off x="990599" y="1882924"/>
            <a:ext cx="6896101" cy="2831544"/>
          </a:xfrm>
          <a:prstGeom prst="rect">
            <a:avLst/>
          </a:prstGeom>
          <a:noFill/>
        </p:spPr>
        <p:txBody>
          <a:bodyPr wrap="square">
            <a:spAutoFit/>
          </a:bodyPr>
          <a:lstStyle/>
          <a:p>
            <a:pPr lvl="0">
              <a:spcAft>
                <a:spcPts val="1200"/>
              </a:spcAft>
              <a:defRPr/>
            </a:pPr>
            <a:r>
              <a:rPr lang="en-GB" sz="2000" dirty="0"/>
              <a:t>Before and after questionnaire, asking about views on:</a:t>
            </a:r>
          </a:p>
          <a:p>
            <a:pPr marL="742950" lvl="1" indent="-285750">
              <a:spcAft>
                <a:spcPts val="1200"/>
              </a:spcAft>
              <a:buFont typeface="Arial" panose="020B0604020202020204" pitchFamily="34" charset="0"/>
              <a:buChar char="•"/>
              <a:defRPr/>
            </a:pPr>
            <a:r>
              <a:rPr lang="en-GB" sz="2000" dirty="0"/>
              <a:t>Impacts on health and the alcohol, tobacco and unhealthy food industries</a:t>
            </a:r>
          </a:p>
          <a:p>
            <a:pPr marL="742950" lvl="1" indent="-285750">
              <a:spcAft>
                <a:spcPts val="1200"/>
              </a:spcAft>
              <a:buFont typeface="Arial" panose="020B0604020202020204" pitchFamily="34" charset="0"/>
              <a:buChar char="•"/>
              <a:defRPr/>
            </a:pPr>
            <a:r>
              <a:rPr lang="en-GB" sz="2000" dirty="0"/>
              <a:t>Broad policy options for reducing their health impacts (marketing, availability, and price)</a:t>
            </a:r>
          </a:p>
          <a:p>
            <a:pPr marL="742950" lvl="1" indent="-285750">
              <a:spcAft>
                <a:spcPts val="1200"/>
              </a:spcAft>
              <a:buFont typeface="Arial" panose="020B0604020202020204" pitchFamily="34" charset="0"/>
              <a:buChar char="•"/>
              <a:defRPr/>
            </a:pPr>
            <a:r>
              <a:rPr lang="en-GB" sz="2000" dirty="0"/>
              <a:t>Industry involvement in policymaking</a:t>
            </a:r>
          </a:p>
          <a:p>
            <a:pPr lvl="0">
              <a:defRPr/>
            </a:pPr>
            <a:endParaRPr lang="en-GB" kern="0" dirty="0">
              <a:solidFill>
                <a:srgbClr val="000000"/>
              </a:solidFill>
              <a:sym typeface="Calibri"/>
            </a:endParaRPr>
          </a:p>
        </p:txBody>
      </p:sp>
      <p:pic>
        <p:nvPicPr>
          <p:cNvPr id="3" name="Picture 2">
            <a:extLst>
              <a:ext uri="{FF2B5EF4-FFF2-40B4-BE49-F238E27FC236}">
                <a16:creationId xmlns:a16="http://schemas.microsoft.com/office/drawing/2014/main" id="{D47CF570-0A4C-F0E5-7D8B-FBCB61144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160" y="4411332"/>
            <a:ext cx="3265840" cy="2449380"/>
          </a:xfrm>
          <a:prstGeom prst="rect">
            <a:avLst/>
          </a:prstGeom>
        </p:spPr>
      </p:pic>
      <p:pic>
        <p:nvPicPr>
          <p:cNvPr id="4" name="Picture 3">
            <a:extLst>
              <a:ext uri="{FF2B5EF4-FFF2-40B4-BE49-F238E27FC236}">
                <a16:creationId xmlns:a16="http://schemas.microsoft.com/office/drawing/2014/main" id="{EEC4FC76-766F-938C-A8CB-EA059223D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2544" y="-40683"/>
            <a:ext cx="3265840" cy="2449380"/>
          </a:xfrm>
          <a:prstGeom prst="rect">
            <a:avLst/>
          </a:prstGeom>
        </p:spPr>
      </p:pic>
      <p:pic>
        <p:nvPicPr>
          <p:cNvPr id="5" name="Picture 4">
            <a:extLst>
              <a:ext uri="{FF2B5EF4-FFF2-40B4-BE49-F238E27FC236}">
                <a16:creationId xmlns:a16="http://schemas.microsoft.com/office/drawing/2014/main" id="{02C4031A-8071-90D7-9A4C-4A844046DF9B}"/>
              </a:ext>
            </a:extLst>
          </p:cNvPr>
          <p:cNvPicPr>
            <a:picLocks noChangeAspect="1"/>
          </p:cNvPicPr>
          <p:nvPr/>
        </p:nvPicPr>
        <p:blipFill>
          <a:blip r:embed="rId5">
            <a:extLst>
              <a:ext uri="{28A0092B-C50C-407E-A947-70E740481C1C}">
                <a14:useLocalDpi xmlns:a14="http://schemas.microsoft.com/office/drawing/2010/main" val="0"/>
              </a:ext>
            </a:extLst>
          </a:blip>
          <a:srcRect t="27005" b="16745"/>
          <a:stretch>
            <a:fillRect/>
          </a:stretch>
        </p:blipFill>
        <p:spPr>
          <a:xfrm>
            <a:off x="8922544" y="1973370"/>
            <a:ext cx="3265840" cy="2449380"/>
          </a:xfrm>
          <a:prstGeom prst="rect">
            <a:avLst/>
          </a:prstGeom>
        </p:spPr>
      </p:pic>
    </p:spTree>
    <p:extLst>
      <p:ext uri="{BB962C8B-B14F-4D97-AF65-F5344CB8AC3E}">
        <p14:creationId xmlns:p14="http://schemas.microsoft.com/office/powerpoint/2010/main" val="4122881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D982F-A717-C292-F4C4-744C44A87F0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FAD2D41-22C8-124D-B5CE-172618E9EFBD}"/>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567D2D"/>
                </a:solidFill>
                <a:effectLst/>
                <a:uLnTx/>
                <a:uFillTx/>
                <a:latin typeface="Aptos Display" panose="02110004020202020204"/>
                <a:ea typeface="+mj-ea"/>
                <a:cs typeface="+mj-cs"/>
              </a:rPr>
              <a:t>What has the biggest impact </a:t>
            </a:r>
            <a:r>
              <a:rPr lang="en-GB" dirty="0">
                <a:solidFill>
                  <a:srgbClr val="567D2D"/>
                </a:solidFill>
                <a:latin typeface="Aptos Display" panose="02110004020202020204"/>
              </a:rPr>
              <a:t>on health?</a:t>
            </a:r>
            <a:endParaRPr kumimoji="0" lang="en-GB" sz="4400" b="0" i="0" u="none" strike="noStrike" kern="1200" cap="none" spc="0" normalizeH="0" baseline="0" noProof="0" dirty="0">
              <a:ln>
                <a:noFill/>
              </a:ln>
              <a:solidFill>
                <a:srgbClr val="567D2D"/>
              </a:solidFill>
              <a:effectLst/>
              <a:uLnTx/>
              <a:uFillTx/>
              <a:latin typeface="Aptos Display" panose="02110004020202020204"/>
              <a:ea typeface="+mj-ea"/>
              <a:cs typeface="+mj-cs"/>
            </a:endParaRPr>
          </a:p>
        </p:txBody>
      </p:sp>
      <p:pic>
        <p:nvPicPr>
          <p:cNvPr id="2" name="Picture 1" descr="A graph showing a number of classes&#10;&#10;AI-generated content may be incorrect.">
            <a:extLst>
              <a:ext uri="{FF2B5EF4-FFF2-40B4-BE49-F238E27FC236}">
                <a16:creationId xmlns:a16="http://schemas.microsoft.com/office/drawing/2014/main" id="{5DD33216-6AD0-D1C9-43FC-3469D25418C4}"/>
              </a:ext>
            </a:extLst>
          </p:cNvPr>
          <p:cNvPicPr>
            <a:picLocks noChangeAspect="1"/>
          </p:cNvPicPr>
          <p:nvPr/>
        </p:nvPicPr>
        <p:blipFill>
          <a:blip r:embed="rId3"/>
          <a:stretch>
            <a:fillRect/>
          </a:stretch>
        </p:blipFill>
        <p:spPr>
          <a:xfrm>
            <a:off x="5469467" y="1597713"/>
            <a:ext cx="5855588" cy="4742762"/>
          </a:xfrm>
          <a:prstGeom prst="rect">
            <a:avLst/>
          </a:prstGeom>
        </p:spPr>
      </p:pic>
      <p:sp>
        <p:nvSpPr>
          <p:cNvPr id="7" name="TextBox 6">
            <a:extLst>
              <a:ext uri="{FF2B5EF4-FFF2-40B4-BE49-F238E27FC236}">
                <a16:creationId xmlns:a16="http://schemas.microsoft.com/office/drawing/2014/main" id="{129348D6-695F-9054-7CEA-9FED5CCA4562}"/>
              </a:ext>
            </a:extLst>
          </p:cNvPr>
          <p:cNvSpPr txBox="1"/>
          <p:nvPr/>
        </p:nvSpPr>
        <p:spPr>
          <a:xfrm>
            <a:off x="491060" y="5259387"/>
            <a:ext cx="4009857" cy="1262757"/>
          </a:xfrm>
          <a:prstGeom prst="roundRect">
            <a:avLst/>
          </a:prstGeom>
          <a:solidFill>
            <a:srgbClr val="DCEEDC"/>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hangingPunct="0">
              <a:spcAft>
                <a:spcPts val="500"/>
              </a:spcAft>
              <a:defRPr/>
            </a:pPr>
            <a:r>
              <a:rPr lang="en-GB" sz="1600" b="1" dirty="0">
                <a:sym typeface="Calibri"/>
              </a:rPr>
              <a:t>Individual questionnaire responses to:</a:t>
            </a:r>
          </a:p>
          <a:p>
            <a:pPr algn="ctr" hangingPunct="0">
              <a:spcAft>
                <a:spcPts val="500"/>
              </a:spcAft>
              <a:defRPr/>
            </a:pPr>
            <a:r>
              <a:rPr lang="en-GB" sz="1600" dirty="0">
                <a:sym typeface="Calibri"/>
              </a:rPr>
              <a:t>“Select three industries that have the biggest impacts on health and well-being of people in their neighbourhoods”</a:t>
            </a:r>
          </a:p>
        </p:txBody>
      </p:sp>
      <p:sp>
        <p:nvSpPr>
          <p:cNvPr id="10" name="TextBox 9">
            <a:extLst>
              <a:ext uri="{FF2B5EF4-FFF2-40B4-BE49-F238E27FC236}">
                <a16:creationId xmlns:a16="http://schemas.microsoft.com/office/drawing/2014/main" id="{D184A4EA-E9D7-2A45-8A32-55C44CF00758}"/>
              </a:ext>
            </a:extLst>
          </p:cNvPr>
          <p:cNvSpPr txBox="1"/>
          <p:nvPr/>
        </p:nvSpPr>
        <p:spPr>
          <a:xfrm>
            <a:off x="990600" y="1843088"/>
            <a:ext cx="4009857" cy="3954929"/>
          </a:xfrm>
          <a:prstGeom prst="rect">
            <a:avLst/>
          </a:prstGeom>
          <a:noFill/>
        </p:spPr>
        <p:txBody>
          <a:bodyPr wrap="square">
            <a:spAutoFit/>
          </a:bodyPr>
          <a:lstStyle/>
          <a:p>
            <a:pPr marL="285750" indent="-285750" hangingPunct="0">
              <a:spcAft>
                <a:spcPts val="600"/>
              </a:spcAft>
              <a:buFont typeface="Arial" panose="020B0604020202020204" pitchFamily="34" charset="0"/>
              <a:buChar char="•"/>
              <a:defRPr/>
            </a:pPr>
            <a:r>
              <a:rPr lang="en-GB" dirty="0">
                <a:sym typeface="Calibri"/>
              </a:rPr>
              <a:t>Large increase in the number of jurors selecting unhealthy food industries, but a decrease in those choosing tobacco</a:t>
            </a:r>
          </a:p>
          <a:p>
            <a:pPr marL="285750" indent="-285750" hangingPunct="0">
              <a:spcAft>
                <a:spcPts val="600"/>
              </a:spcAft>
              <a:buFont typeface="Arial" panose="020B0604020202020204" pitchFamily="34" charset="0"/>
              <a:buChar char="•"/>
              <a:defRPr/>
            </a:pPr>
            <a:r>
              <a:rPr lang="en-GB" dirty="0"/>
              <a:t>Increasing concern about the impact of social issues on health, with the influence of friends and family and of their local physical environment overtaking genetics and biology (separate to question  shown here).</a:t>
            </a:r>
          </a:p>
          <a:p>
            <a:pPr marL="285750" indent="-285750" hangingPunct="0">
              <a:spcAft>
                <a:spcPts val="600"/>
              </a:spcAft>
              <a:buFont typeface="Arial" panose="020B0604020202020204" pitchFamily="34" charset="0"/>
              <a:buChar char="•"/>
              <a:defRPr/>
            </a:pPr>
            <a:endParaRPr lang="en-GB" dirty="0">
              <a:sym typeface="Calibri"/>
            </a:endParaRPr>
          </a:p>
          <a:p>
            <a:pPr hangingPunct="0">
              <a:spcAft>
                <a:spcPts val="500"/>
              </a:spcAft>
              <a:defRPr/>
            </a:pPr>
            <a:endParaRPr lang="en-GB" sz="2000" dirty="0">
              <a:sym typeface="Calibri"/>
            </a:endParaRPr>
          </a:p>
        </p:txBody>
      </p:sp>
    </p:spTree>
    <p:extLst>
      <p:ext uri="{BB962C8B-B14F-4D97-AF65-F5344CB8AC3E}">
        <p14:creationId xmlns:p14="http://schemas.microsoft.com/office/powerpoint/2010/main" val="875775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EFEB4-094E-C46E-B64E-824DC265F75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2E015E8-4874-236C-0FF8-F0248677AC83}"/>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567D2D"/>
                </a:solidFill>
                <a:effectLst/>
                <a:uLnTx/>
                <a:uFillTx/>
                <a:latin typeface="Aptos Display" panose="02110004020202020204"/>
                <a:ea typeface="+mj-ea"/>
                <a:cs typeface="+mj-cs"/>
              </a:rPr>
              <a:t>Support for marketing restrictions</a:t>
            </a:r>
          </a:p>
        </p:txBody>
      </p:sp>
      <p:sp>
        <p:nvSpPr>
          <p:cNvPr id="7" name="TextBox 6">
            <a:extLst>
              <a:ext uri="{FF2B5EF4-FFF2-40B4-BE49-F238E27FC236}">
                <a16:creationId xmlns:a16="http://schemas.microsoft.com/office/drawing/2014/main" id="{95B2E70D-C0CE-919E-7C26-CB8ED6C67A55}"/>
              </a:ext>
            </a:extLst>
          </p:cNvPr>
          <p:cNvSpPr txBox="1"/>
          <p:nvPr/>
        </p:nvSpPr>
        <p:spPr>
          <a:xfrm>
            <a:off x="491060" y="5259388"/>
            <a:ext cx="3852339" cy="1262757"/>
          </a:xfrm>
          <a:prstGeom prst="roundRect">
            <a:avLst/>
          </a:prstGeom>
          <a:solidFill>
            <a:srgbClr val="DCEEDC"/>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hangingPunct="0">
              <a:spcAft>
                <a:spcPts val="500"/>
              </a:spcAft>
              <a:defRPr/>
            </a:pPr>
            <a:r>
              <a:rPr lang="en-GB" sz="1600" b="1" dirty="0">
                <a:sym typeface="Calibri"/>
              </a:rPr>
              <a:t>Individual questionnaire responses to:</a:t>
            </a:r>
          </a:p>
          <a:p>
            <a:pPr algn="ctr" hangingPunct="0">
              <a:spcAft>
                <a:spcPts val="500"/>
              </a:spcAft>
              <a:defRPr/>
            </a:pPr>
            <a:r>
              <a:rPr lang="en-GB" sz="1600" kern="100" dirty="0">
                <a:ea typeface="Aptos"/>
                <a:cs typeface="Times New Roman" panose="02020603050405020304" pitchFamily="18" charset="0"/>
              </a:rPr>
              <a:t>“Measures should be introduced to limit advertising, promotion and sponsorship”</a:t>
            </a:r>
            <a:endParaRPr lang="en-GB" sz="1600" dirty="0">
              <a:sym typeface="Calibri"/>
            </a:endParaRPr>
          </a:p>
        </p:txBody>
      </p:sp>
      <p:pic>
        <p:nvPicPr>
          <p:cNvPr id="3" name="Content Placeholder 12">
            <a:extLst>
              <a:ext uri="{FF2B5EF4-FFF2-40B4-BE49-F238E27FC236}">
                <a16:creationId xmlns:a16="http://schemas.microsoft.com/office/drawing/2014/main" id="{D2D28265-2617-E7F9-1E38-BC57D97F1DE1}"/>
              </a:ext>
            </a:extLst>
          </p:cNvPr>
          <p:cNvPicPr>
            <a:picLocks noGrp="1" noChangeAspect="1"/>
          </p:cNvPicPr>
          <p:nvPr>
            <p:ph idx="1"/>
          </p:nvPr>
        </p:nvPicPr>
        <p:blipFill>
          <a:blip r:embed="rId3"/>
          <a:stretch>
            <a:fillRect/>
          </a:stretch>
        </p:blipFill>
        <p:spPr>
          <a:xfrm>
            <a:off x="4461933" y="2082743"/>
            <a:ext cx="7610406" cy="4439402"/>
          </a:xfrm>
          <a:prstGeom prst="rect">
            <a:avLst/>
          </a:prstGeom>
        </p:spPr>
      </p:pic>
      <p:sp>
        <p:nvSpPr>
          <p:cNvPr id="5" name="TextBox 4">
            <a:extLst>
              <a:ext uri="{FF2B5EF4-FFF2-40B4-BE49-F238E27FC236}">
                <a16:creationId xmlns:a16="http://schemas.microsoft.com/office/drawing/2014/main" id="{55D02598-9CC0-34F3-591B-6F6036C32E69}"/>
              </a:ext>
            </a:extLst>
          </p:cNvPr>
          <p:cNvSpPr txBox="1"/>
          <p:nvPr/>
        </p:nvSpPr>
        <p:spPr>
          <a:xfrm>
            <a:off x="990600" y="1901073"/>
            <a:ext cx="3191933" cy="2616101"/>
          </a:xfrm>
          <a:prstGeom prst="rect">
            <a:avLst/>
          </a:prstGeom>
          <a:noFill/>
        </p:spPr>
        <p:txBody>
          <a:bodyPr wrap="square">
            <a:spAutoFit/>
          </a:bodyPr>
          <a:lstStyle/>
          <a:p>
            <a:pPr marL="285750" indent="-285750">
              <a:buFont typeface="Arial" panose="020B0604020202020204" pitchFamily="34" charset="0"/>
              <a:buChar char="•"/>
            </a:pPr>
            <a:r>
              <a:rPr lang="en-GB" dirty="0"/>
              <a:t>A clear and increasing majority (87-88%) agreed that limits should be placed on advertising, promotion and sponsorship for all three industries (alcohol, tobacco and unhealthy food)</a:t>
            </a:r>
          </a:p>
          <a:p>
            <a:pPr hangingPunct="0">
              <a:spcAft>
                <a:spcPts val="500"/>
              </a:spcAft>
              <a:defRPr/>
            </a:pPr>
            <a:endParaRPr lang="en-GB" sz="2000" dirty="0">
              <a:sym typeface="Calibri"/>
            </a:endParaRPr>
          </a:p>
        </p:txBody>
      </p:sp>
      <p:sp>
        <p:nvSpPr>
          <p:cNvPr id="9" name="TextBox 8">
            <a:extLst>
              <a:ext uri="{FF2B5EF4-FFF2-40B4-BE49-F238E27FC236}">
                <a16:creationId xmlns:a16="http://schemas.microsoft.com/office/drawing/2014/main" id="{2B2D9FBD-7602-B71B-AFD8-AF03C87FCFD1}"/>
              </a:ext>
            </a:extLst>
          </p:cNvPr>
          <p:cNvSpPr txBox="1"/>
          <p:nvPr/>
        </p:nvSpPr>
        <p:spPr>
          <a:xfrm rot="16200000">
            <a:off x="3985203" y="3428127"/>
            <a:ext cx="863089" cy="246221"/>
          </a:xfrm>
          <a:prstGeom prst="rect">
            <a:avLst/>
          </a:prstGeom>
          <a:noFill/>
        </p:spPr>
        <p:txBody>
          <a:bodyPr wrap="square">
            <a:spAutoFit/>
          </a:bodyPr>
          <a:lstStyle/>
          <a:p>
            <a:r>
              <a:rPr lang="en-GB" sz="1000" dirty="0"/>
              <a:t>Percentage</a:t>
            </a:r>
          </a:p>
        </p:txBody>
      </p:sp>
    </p:spTree>
    <p:extLst>
      <p:ext uri="{BB962C8B-B14F-4D97-AF65-F5344CB8AC3E}">
        <p14:creationId xmlns:p14="http://schemas.microsoft.com/office/powerpoint/2010/main" val="3412894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CCE9C-D486-0944-AF0E-E928157D64D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BB38F0E-6CF2-BB00-6312-B23107CB7F54}"/>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567D2D"/>
                </a:solidFill>
                <a:effectLst/>
                <a:uLnTx/>
                <a:uFillTx/>
                <a:latin typeface="Aptos Display" panose="02110004020202020204"/>
                <a:ea typeface="+mj-ea"/>
                <a:cs typeface="+mj-cs"/>
              </a:rPr>
              <a:t>Support for reducing availability</a:t>
            </a:r>
          </a:p>
        </p:txBody>
      </p:sp>
      <p:sp>
        <p:nvSpPr>
          <p:cNvPr id="7" name="TextBox 6">
            <a:extLst>
              <a:ext uri="{FF2B5EF4-FFF2-40B4-BE49-F238E27FC236}">
                <a16:creationId xmlns:a16="http://schemas.microsoft.com/office/drawing/2014/main" id="{A0915C89-A5CF-2C84-ADB0-A4ADF3B7BF72}"/>
              </a:ext>
            </a:extLst>
          </p:cNvPr>
          <p:cNvSpPr txBox="1"/>
          <p:nvPr/>
        </p:nvSpPr>
        <p:spPr>
          <a:xfrm>
            <a:off x="491060" y="5259388"/>
            <a:ext cx="3996273" cy="1262757"/>
          </a:xfrm>
          <a:prstGeom prst="roundRect">
            <a:avLst/>
          </a:prstGeom>
          <a:solidFill>
            <a:srgbClr val="DCEEDC"/>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hangingPunct="0">
              <a:spcAft>
                <a:spcPts val="500"/>
              </a:spcAft>
              <a:defRPr/>
            </a:pPr>
            <a:r>
              <a:rPr lang="en-GB" sz="1600" b="1" dirty="0">
                <a:sym typeface="Calibri"/>
              </a:rPr>
              <a:t>Individual questionnaire responses to:</a:t>
            </a:r>
          </a:p>
          <a:p>
            <a:pPr algn="ctr" hangingPunct="0">
              <a:spcAft>
                <a:spcPts val="500"/>
              </a:spcAft>
              <a:defRPr/>
            </a:pPr>
            <a:r>
              <a:rPr lang="en-GB" sz="1600" dirty="0"/>
              <a:t>“Policies should be adopted to reduce the number of outlets selling these products in my neighbourhood”</a:t>
            </a:r>
            <a:endParaRPr lang="en-GB" sz="1600" dirty="0">
              <a:sym typeface="Calibri"/>
            </a:endParaRPr>
          </a:p>
        </p:txBody>
      </p:sp>
      <p:sp>
        <p:nvSpPr>
          <p:cNvPr id="5" name="TextBox 4">
            <a:extLst>
              <a:ext uri="{FF2B5EF4-FFF2-40B4-BE49-F238E27FC236}">
                <a16:creationId xmlns:a16="http://schemas.microsoft.com/office/drawing/2014/main" id="{44B73198-4FF0-F521-AE44-36E08CA853E3}"/>
              </a:ext>
            </a:extLst>
          </p:cNvPr>
          <p:cNvSpPr txBox="1"/>
          <p:nvPr/>
        </p:nvSpPr>
        <p:spPr>
          <a:xfrm>
            <a:off x="990600" y="1901073"/>
            <a:ext cx="3107267" cy="2616101"/>
          </a:xfrm>
          <a:prstGeom prst="rect">
            <a:avLst/>
          </a:prstGeom>
          <a:noFill/>
        </p:spPr>
        <p:txBody>
          <a:bodyPr wrap="square">
            <a:spAutoFit/>
          </a:bodyPr>
          <a:lstStyle/>
          <a:p>
            <a:pPr marL="285750" lvl="0" indent="-285750">
              <a:buFont typeface="Arial" panose="020B0604020202020204" pitchFamily="34" charset="0"/>
              <a:buChar char="•"/>
            </a:pPr>
            <a:r>
              <a:rPr lang="en-GB" dirty="0"/>
              <a:t>Broad support (70-73%) for actions to reduce availability by reducing the number of outlets selling alcohol, tobacco and unhealthy food, with modest changes across the two workshops</a:t>
            </a:r>
          </a:p>
          <a:p>
            <a:pPr hangingPunct="0">
              <a:spcAft>
                <a:spcPts val="500"/>
              </a:spcAft>
              <a:defRPr/>
            </a:pPr>
            <a:endParaRPr lang="en-GB" sz="2000" dirty="0">
              <a:sym typeface="Calibri"/>
            </a:endParaRPr>
          </a:p>
        </p:txBody>
      </p:sp>
      <p:pic>
        <p:nvPicPr>
          <p:cNvPr id="8" name="Content Placeholder 9">
            <a:extLst>
              <a:ext uri="{FF2B5EF4-FFF2-40B4-BE49-F238E27FC236}">
                <a16:creationId xmlns:a16="http://schemas.microsoft.com/office/drawing/2014/main" id="{99D63669-C01A-BDD3-D8FE-59838B8E02D5}"/>
              </a:ext>
            </a:extLst>
          </p:cNvPr>
          <p:cNvPicPr>
            <a:picLocks noGrp="1" noChangeAspect="1"/>
          </p:cNvPicPr>
          <p:nvPr>
            <p:ph idx="1"/>
          </p:nvPr>
        </p:nvPicPr>
        <p:blipFill>
          <a:blip r:embed="rId3"/>
          <a:stretch>
            <a:fillRect/>
          </a:stretch>
        </p:blipFill>
        <p:spPr>
          <a:xfrm>
            <a:off x="4487333" y="2133600"/>
            <a:ext cx="7523223" cy="4388545"/>
          </a:xfrm>
          <a:prstGeom prst="rect">
            <a:avLst/>
          </a:prstGeom>
        </p:spPr>
      </p:pic>
      <p:sp>
        <p:nvSpPr>
          <p:cNvPr id="10" name="TextBox 9">
            <a:extLst>
              <a:ext uri="{FF2B5EF4-FFF2-40B4-BE49-F238E27FC236}">
                <a16:creationId xmlns:a16="http://schemas.microsoft.com/office/drawing/2014/main" id="{C342DC37-984E-2309-9C41-E6743313FAB4}"/>
              </a:ext>
            </a:extLst>
          </p:cNvPr>
          <p:cNvSpPr txBox="1"/>
          <p:nvPr/>
        </p:nvSpPr>
        <p:spPr>
          <a:xfrm rot="16200000">
            <a:off x="3985203" y="3428127"/>
            <a:ext cx="863089" cy="246221"/>
          </a:xfrm>
          <a:prstGeom prst="rect">
            <a:avLst/>
          </a:prstGeom>
          <a:noFill/>
        </p:spPr>
        <p:txBody>
          <a:bodyPr wrap="square">
            <a:spAutoFit/>
          </a:bodyPr>
          <a:lstStyle/>
          <a:p>
            <a:r>
              <a:rPr lang="en-GB" sz="1000" dirty="0"/>
              <a:t>Percentage</a:t>
            </a:r>
          </a:p>
        </p:txBody>
      </p:sp>
    </p:spTree>
    <p:extLst>
      <p:ext uri="{BB962C8B-B14F-4D97-AF65-F5344CB8AC3E}">
        <p14:creationId xmlns:p14="http://schemas.microsoft.com/office/powerpoint/2010/main" val="35847323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6011</TotalTime>
  <Words>1958</Words>
  <Application>Microsoft Office PowerPoint</Application>
  <PresentationFormat>Widescreen</PresentationFormat>
  <Paragraphs>262</Paragraphs>
  <Slides>22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vt:lpstr>
      <vt:lpstr>Aptos Display</vt:lpstr>
      <vt:lpstr>Arial</vt:lpstr>
      <vt:lpstr>Calibri</vt:lpstr>
      <vt:lpstr>Helvetica Neue</vt:lpstr>
      <vt:lpstr>Symbol</vt:lpstr>
      <vt:lpstr>Office Theme</vt:lpstr>
      <vt:lpstr>PowerPoint Presentation</vt:lpstr>
      <vt:lpstr>PowerPoint Presentation</vt:lpstr>
      <vt:lpstr>PowerPoint Presentation</vt:lpstr>
      <vt:lpstr>Workshops</vt:lpstr>
      <vt:lpstr>Disclaimer </vt:lpstr>
      <vt:lpstr>Questionnaire </vt:lpstr>
      <vt:lpstr>PowerPoint Presentation</vt:lpstr>
      <vt:lpstr>PowerPoint Presentation</vt:lpstr>
      <vt:lpstr>PowerPoint Presentation</vt:lpstr>
      <vt:lpstr>PowerPoint Presentation</vt:lpstr>
      <vt:lpstr>PowerPoint Presentation</vt:lpstr>
      <vt:lpstr>PowerPoint Presentation</vt:lpstr>
      <vt:lpstr>Votes on policy actions</vt:lpstr>
      <vt:lpstr>PowerPoint Presentation</vt:lpstr>
      <vt:lpstr>Votes on policy actions: “would not work”</vt:lpstr>
      <vt:lpstr>Policy manifestos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Stefanie Gissing</dc:creator>
  <cp:lastModifiedBy>Rogerson, Marie</cp:lastModifiedBy>
  <cp:revision>59</cp:revision>
  <dcterms:created xsi:type="dcterms:W3CDTF">2026-01-30T15:59:02Z</dcterms:created>
  <dcterms:modified xsi:type="dcterms:W3CDTF">2026-06-04T11:00:25Z</dcterms:modified>
</cp:coreProperties>
</file>