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3088" r:id="rId3"/>
    <p:sldId id="3084" r:id="rId4"/>
    <p:sldId id="3090" r:id="rId5"/>
    <p:sldId id="3091" r:id="rId6"/>
    <p:sldId id="3101" r:id="rId7"/>
    <p:sldId id="3096" r:id="rId8"/>
    <p:sldId id="256" r:id="rId9"/>
    <p:sldId id="3094" r:id="rId10"/>
    <p:sldId id="3082" r:id="rId11"/>
    <p:sldId id="3100" r:id="rId12"/>
    <p:sldId id="259" r:id="rId13"/>
    <p:sldId id="3102" r:id="rId14"/>
    <p:sldId id="267" r:id="rId15"/>
    <p:sldId id="3098" r:id="rId16"/>
    <p:sldId id="3099" r:id="rId17"/>
    <p:sldId id="3103" r:id="rId18"/>
    <p:sldId id="3007" r:id="rId19"/>
    <p:sldId id="3008" r:id="rId20"/>
    <p:sldId id="30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0BE408-E3CE-59EE-04FD-35155754DF67}" name="ROGERSON, Marie (LEEDS TEACHING HOSPITALS NHS TRUST)" initials="MR" userId="S::marie.rogerson2@nhs.net::781f5932-6c30-47b6-91d7-df34b14929b9" providerId="AD"/>
  <p188:author id="{65437C6B-4396-E818-CE99-6F2B0E5B02D0}" name="Stefanie Gissing" initials="SG" userId="S::Stefanie.Gissing@westyorks-ca.gov.uk::ec1f405d-c236-4e6d-80ea-86705654e8e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7D2D"/>
    <a:srgbClr val="002F67"/>
    <a:srgbClr val="DCEEDC"/>
    <a:srgbClr val="8ECD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6622" autoAdjust="0"/>
  </p:normalViewPr>
  <p:slideViewPr>
    <p:cSldViewPr snapToGrid="0">
      <p:cViewPr varScale="1">
        <p:scale>
          <a:sx n="57" d="100"/>
          <a:sy n="57" d="100"/>
        </p:scale>
        <p:origin x="108" y="10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9A8892-3DD4-42A9-B48F-ED20F9A0CBC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444B75-3EED-44A0-B8D8-BBEF00FF74E3}">
      <dgm:prSet/>
      <dgm:spPr>
        <a:solidFill>
          <a:srgbClr val="8ECD99"/>
        </a:solidFill>
      </dgm:spPr>
      <dgm:t>
        <a:bodyPr/>
        <a:lstStyle/>
        <a:p>
          <a:r>
            <a:rPr lang="en-GB" dirty="0"/>
            <a:t>Members of the Citizens’ Juries were recruited using a </a:t>
          </a:r>
          <a:r>
            <a:rPr lang="en-GB" b="1" dirty="0"/>
            <a:t>stratified sampling method </a:t>
          </a:r>
          <a:r>
            <a:rPr lang="en-GB" dirty="0"/>
            <a:t>which creates a mini-public broadly representative of the regional population of Yorkshire and Humber. </a:t>
          </a:r>
          <a:endParaRPr lang="en-US" dirty="0"/>
        </a:p>
      </dgm:t>
    </dgm:pt>
    <dgm:pt modelId="{3A890E9D-F224-401E-A425-51D08A79F43B}" type="parTrans" cxnId="{F6F10543-9B56-4F50-8F38-A69048B12B62}">
      <dgm:prSet/>
      <dgm:spPr/>
      <dgm:t>
        <a:bodyPr/>
        <a:lstStyle/>
        <a:p>
          <a:endParaRPr lang="en-US"/>
        </a:p>
      </dgm:t>
    </dgm:pt>
    <dgm:pt modelId="{D1FA819C-B61F-47E0-8DFB-C7F5F667A744}" type="sibTrans" cxnId="{F6F10543-9B56-4F50-8F38-A69048B12B62}">
      <dgm:prSet/>
      <dgm:spPr/>
      <dgm:t>
        <a:bodyPr/>
        <a:lstStyle/>
        <a:p>
          <a:endParaRPr lang="en-US"/>
        </a:p>
      </dgm:t>
    </dgm:pt>
    <dgm:pt modelId="{64BFE7FD-49DD-476E-B77D-B8810BC4F88E}">
      <dgm:prSet/>
      <dgm:spPr>
        <a:solidFill>
          <a:srgbClr val="8ECD99"/>
        </a:solidFill>
      </dgm:spPr>
      <dgm:t>
        <a:bodyPr/>
        <a:lstStyle/>
        <a:p>
          <a:r>
            <a:rPr lang="en-GB" dirty="0"/>
            <a:t>This is a civic lottery method called </a:t>
          </a:r>
          <a:r>
            <a:rPr lang="en-GB" b="1" dirty="0"/>
            <a:t>sortition</a:t>
          </a:r>
          <a:r>
            <a:rPr lang="en-GB" dirty="0"/>
            <a:t>. The process was delivered by the Sortition Foundation working to a recruitment specification co-designed by SPECTRUM. </a:t>
          </a:r>
          <a:endParaRPr lang="en-US" dirty="0"/>
        </a:p>
      </dgm:t>
    </dgm:pt>
    <dgm:pt modelId="{BBC25B9A-36EE-48C2-9038-B3BB76BC62D2}" type="parTrans" cxnId="{D69B8B03-0602-4911-B571-A4D80BE85B2E}">
      <dgm:prSet/>
      <dgm:spPr/>
      <dgm:t>
        <a:bodyPr/>
        <a:lstStyle/>
        <a:p>
          <a:endParaRPr lang="en-US"/>
        </a:p>
      </dgm:t>
    </dgm:pt>
    <dgm:pt modelId="{9414F40C-D621-448E-92F0-D58257197F0B}" type="sibTrans" cxnId="{D69B8B03-0602-4911-B571-A4D80BE85B2E}">
      <dgm:prSet/>
      <dgm:spPr/>
      <dgm:t>
        <a:bodyPr/>
        <a:lstStyle/>
        <a:p>
          <a:endParaRPr lang="en-US"/>
        </a:p>
      </dgm:t>
    </dgm:pt>
    <dgm:pt modelId="{0FE90BA4-0DE1-4A54-B981-72C8F0B66111}">
      <dgm:prSet/>
      <dgm:spPr>
        <a:solidFill>
          <a:srgbClr val="8ECD99"/>
        </a:solidFill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To ensure place-based reflections on the issues, the sortition process focused on two neighbouring wards within each of Wakefield and Doncaster, and issued invitations to addresses in particular parts of those wards </a:t>
          </a:r>
          <a:endParaRPr lang="en-US" dirty="0">
            <a:solidFill>
              <a:schemeClr val="bg1"/>
            </a:solidFill>
          </a:endParaRPr>
        </a:p>
      </dgm:t>
    </dgm:pt>
    <dgm:pt modelId="{45EC47A1-30A9-49BD-BE5C-CA9B722772EC}" type="parTrans" cxnId="{4FD1CE45-7698-435D-80B4-034081259345}">
      <dgm:prSet/>
      <dgm:spPr/>
      <dgm:t>
        <a:bodyPr/>
        <a:lstStyle/>
        <a:p>
          <a:endParaRPr lang="en-US"/>
        </a:p>
      </dgm:t>
    </dgm:pt>
    <dgm:pt modelId="{8A2C46E4-0447-4E55-9813-5B20EE560FBD}" type="sibTrans" cxnId="{4FD1CE45-7698-435D-80B4-034081259345}">
      <dgm:prSet/>
      <dgm:spPr/>
      <dgm:t>
        <a:bodyPr/>
        <a:lstStyle/>
        <a:p>
          <a:endParaRPr lang="en-US"/>
        </a:p>
      </dgm:t>
    </dgm:pt>
    <dgm:pt modelId="{13FBA3AD-2181-4315-98B9-A012C80CA4AA}" type="pres">
      <dgm:prSet presAssocID="{089A8892-3DD4-42A9-B48F-ED20F9A0CBCE}" presName="linear" presStyleCnt="0">
        <dgm:presLayoutVars>
          <dgm:animLvl val="lvl"/>
          <dgm:resizeHandles val="exact"/>
        </dgm:presLayoutVars>
      </dgm:prSet>
      <dgm:spPr/>
    </dgm:pt>
    <dgm:pt modelId="{8CD905E4-B929-427A-86F8-4466600B91C3}" type="pres">
      <dgm:prSet presAssocID="{AE444B75-3EED-44A0-B8D8-BBEF00FF74E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A342C6C-DFF7-4310-AFF9-EC0C309B8D8F}" type="pres">
      <dgm:prSet presAssocID="{D1FA819C-B61F-47E0-8DFB-C7F5F667A744}" presName="spacer" presStyleCnt="0"/>
      <dgm:spPr/>
    </dgm:pt>
    <dgm:pt modelId="{4EC23FEF-CB2A-4F01-B708-05DFC21CA116}" type="pres">
      <dgm:prSet presAssocID="{64BFE7FD-49DD-476E-B77D-B8810BC4F88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3F6A887-D9E2-436B-B11F-58BB040889DF}" type="pres">
      <dgm:prSet presAssocID="{9414F40C-D621-448E-92F0-D58257197F0B}" presName="spacer" presStyleCnt="0"/>
      <dgm:spPr/>
    </dgm:pt>
    <dgm:pt modelId="{07EA6E0E-CDAE-4E06-AC78-3E17B43FE3F0}" type="pres">
      <dgm:prSet presAssocID="{0FE90BA4-0DE1-4A54-B981-72C8F0B6611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69B8B03-0602-4911-B571-A4D80BE85B2E}" srcId="{089A8892-3DD4-42A9-B48F-ED20F9A0CBCE}" destId="{64BFE7FD-49DD-476E-B77D-B8810BC4F88E}" srcOrd="1" destOrd="0" parTransId="{BBC25B9A-36EE-48C2-9038-B3BB76BC62D2}" sibTransId="{9414F40C-D621-448E-92F0-D58257197F0B}"/>
    <dgm:cxn modelId="{0CEF8336-F684-45C4-A017-8CCEAC81D56D}" type="presOf" srcId="{64BFE7FD-49DD-476E-B77D-B8810BC4F88E}" destId="{4EC23FEF-CB2A-4F01-B708-05DFC21CA116}" srcOrd="0" destOrd="0" presId="urn:microsoft.com/office/officeart/2005/8/layout/vList2"/>
    <dgm:cxn modelId="{F6F10543-9B56-4F50-8F38-A69048B12B62}" srcId="{089A8892-3DD4-42A9-B48F-ED20F9A0CBCE}" destId="{AE444B75-3EED-44A0-B8D8-BBEF00FF74E3}" srcOrd="0" destOrd="0" parTransId="{3A890E9D-F224-401E-A425-51D08A79F43B}" sibTransId="{D1FA819C-B61F-47E0-8DFB-C7F5F667A744}"/>
    <dgm:cxn modelId="{4FD1CE45-7698-435D-80B4-034081259345}" srcId="{089A8892-3DD4-42A9-B48F-ED20F9A0CBCE}" destId="{0FE90BA4-0DE1-4A54-B981-72C8F0B66111}" srcOrd="2" destOrd="0" parTransId="{45EC47A1-30A9-49BD-BE5C-CA9B722772EC}" sibTransId="{8A2C46E4-0447-4E55-9813-5B20EE560FBD}"/>
    <dgm:cxn modelId="{C111B866-2F15-431A-AAFB-314284CF7BE4}" type="presOf" srcId="{AE444B75-3EED-44A0-B8D8-BBEF00FF74E3}" destId="{8CD905E4-B929-427A-86F8-4466600B91C3}" srcOrd="0" destOrd="0" presId="urn:microsoft.com/office/officeart/2005/8/layout/vList2"/>
    <dgm:cxn modelId="{2AF1FF87-8925-453E-8D2C-FE7534792913}" type="presOf" srcId="{0FE90BA4-0DE1-4A54-B981-72C8F0B66111}" destId="{07EA6E0E-CDAE-4E06-AC78-3E17B43FE3F0}" srcOrd="0" destOrd="0" presId="urn:microsoft.com/office/officeart/2005/8/layout/vList2"/>
    <dgm:cxn modelId="{B3BFDEBD-5AF4-442F-A250-E99EC699D101}" type="presOf" srcId="{089A8892-3DD4-42A9-B48F-ED20F9A0CBCE}" destId="{13FBA3AD-2181-4315-98B9-A012C80CA4AA}" srcOrd="0" destOrd="0" presId="urn:microsoft.com/office/officeart/2005/8/layout/vList2"/>
    <dgm:cxn modelId="{6467B90E-B14B-4AD5-8915-396DB77E9E7F}" type="presParOf" srcId="{13FBA3AD-2181-4315-98B9-A012C80CA4AA}" destId="{8CD905E4-B929-427A-86F8-4466600B91C3}" srcOrd="0" destOrd="0" presId="urn:microsoft.com/office/officeart/2005/8/layout/vList2"/>
    <dgm:cxn modelId="{A312A040-5A48-469C-95BB-4D075A0AED24}" type="presParOf" srcId="{13FBA3AD-2181-4315-98B9-A012C80CA4AA}" destId="{CA342C6C-DFF7-4310-AFF9-EC0C309B8D8F}" srcOrd="1" destOrd="0" presId="urn:microsoft.com/office/officeart/2005/8/layout/vList2"/>
    <dgm:cxn modelId="{82FF5010-3BC4-41AC-B77A-CDE20F703A21}" type="presParOf" srcId="{13FBA3AD-2181-4315-98B9-A012C80CA4AA}" destId="{4EC23FEF-CB2A-4F01-B708-05DFC21CA116}" srcOrd="2" destOrd="0" presId="urn:microsoft.com/office/officeart/2005/8/layout/vList2"/>
    <dgm:cxn modelId="{EDF771D8-DFDB-452A-97A7-F083E99948F0}" type="presParOf" srcId="{13FBA3AD-2181-4315-98B9-A012C80CA4AA}" destId="{83F6A887-D9E2-436B-B11F-58BB040889DF}" srcOrd="3" destOrd="0" presId="urn:microsoft.com/office/officeart/2005/8/layout/vList2"/>
    <dgm:cxn modelId="{7F66D65F-1000-4B4A-8946-50D84B0B5722}" type="presParOf" srcId="{13FBA3AD-2181-4315-98B9-A012C80CA4AA}" destId="{07EA6E0E-CDAE-4E06-AC78-3E17B43FE3F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905E4-B929-427A-86F8-4466600B91C3}">
      <dsp:nvSpPr>
        <dsp:cNvPr id="0" name=""/>
        <dsp:cNvSpPr/>
      </dsp:nvSpPr>
      <dsp:spPr>
        <a:xfrm>
          <a:off x="0" y="69289"/>
          <a:ext cx="7949983" cy="1409118"/>
        </a:xfrm>
        <a:prstGeom prst="roundRect">
          <a:avLst/>
        </a:prstGeom>
        <a:solidFill>
          <a:srgbClr val="8ECD9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Members of the Citizens’ Juries were recruited using a </a:t>
          </a:r>
          <a:r>
            <a:rPr lang="en-GB" sz="2000" b="1" kern="1200" dirty="0"/>
            <a:t>stratified sampling method </a:t>
          </a:r>
          <a:r>
            <a:rPr lang="en-GB" sz="2000" kern="1200" dirty="0"/>
            <a:t>which creates a mini-public broadly representative of the regional population of Yorkshire and Humber. </a:t>
          </a:r>
          <a:endParaRPr lang="en-US" sz="2000" kern="1200" dirty="0"/>
        </a:p>
      </dsp:txBody>
      <dsp:txXfrm>
        <a:off x="68787" y="138076"/>
        <a:ext cx="7812409" cy="1271544"/>
      </dsp:txXfrm>
    </dsp:sp>
    <dsp:sp modelId="{4EC23FEF-CB2A-4F01-B708-05DFC21CA116}">
      <dsp:nvSpPr>
        <dsp:cNvPr id="0" name=""/>
        <dsp:cNvSpPr/>
      </dsp:nvSpPr>
      <dsp:spPr>
        <a:xfrm>
          <a:off x="0" y="1536008"/>
          <a:ext cx="7949983" cy="1409118"/>
        </a:xfrm>
        <a:prstGeom prst="roundRect">
          <a:avLst/>
        </a:prstGeom>
        <a:solidFill>
          <a:srgbClr val="8ECD9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This is a civic lottery method called </a:t>
          </a:r>
          <a:r>
            <a:rPr lang="en-GB" sz="2000" b="1" kern="1200" dirty="0"/>
            <a:t>sortition</a:t>
          </a:r>
          <a:r>
            <a:rPr lang="en-GB" sz="2000" kern="1200" dirty="0"/>
            <a:t>. The process was delivered by the Sortition Foundation working to a recruitment specification co-designed by SPECTRUM. </a:t>
          </a:r>
          <a:endParaRPr lang="en-US" sz="2000" kern="1200" dirty="0"/>
        </a:p>
      </dsp:txBody>
      <dsp:txXfrm>
        <a:off x="68787" y="1604795"/>
        <a:ext cx="7812409" cy="1271544"/>
      </dsp:txXfrm>
    </dsp:sp>
    <dsp:sp modelId="{07EA6E0E-CDAE-4E06-AC78-3E17B43FE3F0}">
      <dsp:nvSpPr>
        <dsp:cNvPr id="0" name=""/>
        <dsp:cNvSpPr/>
      </dsp:nvSpPr>
      <dsp:spPr>
        <a:xfrm>
          <a:off x="0" y="3002727"/>
          <a:ext cx="7949983" cy="1409118"/>
        </a:xfrm>
        <a:prstGeom prst="roundRect">
          <a:avLst/>
        </a:prstGeom>
        <a:solidFill>
          <a:srgbClr val="8ECD9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bg1"/>
              </a:solidFill>
            </a:rPr>
            <a:t>To ensure place-based reflections on the issues, the sortition process focused on two neighbouring wards within each of Wakefield and Doncaster, and issued invitations to addresses in particular parts of those wards 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68787" y="3071514"/>
        <a:ext cx="7812409" cy="1271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0B527-EE77-4C65-BFE0-9B2A4E41F6B9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EA2FE-15FE-4529-9E08-71D9C1B4CD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57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ndp.us/about-us/how-we-work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process was developed by what is now the Center for New Democratic Processes in the USA in the 1970s and has been used widely as a form of democratic public involvement. </a:t>
            </a:r>
            <a:endParaRPr lang="en-GB" dirty="0">
              <a:effectLst/>
            </a:endParaRP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https://cndp.us/about-us/how-we-work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endParaRPr lang="en-GB" b="1" dirty="0"/>
          </a:p>
          <a:p>
            <a:pPr lvl="0"/>
            <a:endParaRPr lang="en-GB" b="1" dirty="0"/>
          </a:p>
          <a:p>
            <a:pPr lvl="0"/>
            <a:r>
              <a:rPr lang="en-GB" b="1" dirty="0"/>
              <a:t>Jury members or ‘jurors’</a:t>
            </a:r>
            <a:r>
              <a:rPr lang="en-GB" dirty="0"/>
              <a:t>: the membership is designed to be representative of the wider population, in this case the population of Yorkshire and Humber, drawn from the two cities of Wakefield and Doncaster.</a:t>
            </a:r>
          </a:p>
          <a:p>
            <a:pPr lvl="0"/>
            <a:endParaRPr lang="en-GB" dirty="0"/>
          </a:p>
          <a:p>
            <a:pPr lvl="0"/>
            <a:r>
              <a:rPr lang="en-GB" b="1" dirty="0"/>
              <a:t>The deliberative process</a:t>
            </a:r>
            <a:r>
              <a:rPr lang="en-GB" dirty="0"/>
              <a:t>: jurors go through a three-stage process of learning, discussion, and decision-making. </a:t>
            </a:r>
          </a:p>
          <a:p>
            <a:pPr lvl="0"/>
            <a:endParaRPr lang="en-GB" dirty="0"/>
          </a:p>
          <a:p>
            <a:pPr lvl="0"/>
            <a:r>
              <a:rPr lang="en-GB" b="1" dirty="0"/>
              <a:t>Evidence and information</a:t>
            </a:r>
            <a:r>
              <a:rPr lang="en-GB" dirty="0"/>
              <a:t>: jurors are presented with balanced, accurate and comprehensive evidence during the learning phase.</a:t>
            </a:r>
          </a:p>
          <a:p>
            <a:pPr lvl="0"/>
            <a:endParaRPr lang="en-GB" dirty="0"/>
          </a:p>
          <a:p>
            <a:pPr lvl="0"/>
            <a:r>
              <a:rPr lang="en-GB" b="1" dirty="0"/>
              <a:t>Independent facilitation</a:t>
            </a:r>
            <a:r>
              <a:rPr lang="en-GB" dirty="0"/>
              <a:t>: to ensure that the deliberations are not influenced by those who have a vested interest in the topic and that the Jury is properly supported to do their work.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EA2FE-15FE-4529-9E08-71D9C1B4CD5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819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Workshop 2: further evidence, tailored to juror questions/priorities from Workshop 1, voting on policy actions, developing small group policy manifestos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EA2FE-15FE-4529-9E08-71D9C1B4CD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656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Workshop 3: sharing and discussing findings with decision makers and policy colleagues </a:t>
            </a:r>
          </a:p>
          <a:p>
            <a:endParaRPr lang="en-GB" dirty="0"/>
          </a:p>
          <a:p>
            <a:r>
              <a:rPr lang="en-GB" dirty="0"/>
              <a:t>Local councillors, mayors, directors of public health, </a:t>
            </a:r>
          </a:p>
          <a:p>
            <a:endParaRPr lang="en-GB" dirty="0"/>
          </a:p>
          <a:p>
            <a:r>
              <a:rPr lang="en-GB" dirty="0"/>
              <a:t>Policy colleagues from national civil service, regional government and local authority public health teams</a:t>
            </a:r>
          </a:p>
          <a:p>
            <a:endParaRPr lang="en-GB" dirty="0"/>
          </a:p>
          <a:p>
            <a:r>
              <a:rPr lang="en-GB" dirty="0"/>
              <a:t>Colleagues from national advocacy organisations</a:t>
            </a:r>
          </a:p>
          <a:p>
            <a:endParaRPr lang="en-GB" dirty="0"/>
          </a:p>
          <a:p>
            <a:r>
              <a:rPr lang="en-GB" dirty="0"/>
              <a:t>MPs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EA2FE-15FE-4529-9E08-71D9C1B4CD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804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Citizens’ Juries are a robust and trusted method for exploring issues that matter to society, finding common ground and understanding different attitudes.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Citizens’ Juries are particularly effective in exploring value-laden and controversial questions, where knowledge is contested and there are important ethical and social repercussions.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Jurors are given time and resources to learn about, reflect on, and discuss a topic in-depth. Tells us what citizens think once they better understand a policy question. Not just a snapshot opinion poll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GB" dirty="0"/>
              <a:t>stratified random sampling increases credibility because it leads to a representative assembly with diverse membership and has the benefit of involving people who may not usually engage in political processes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EA2FE-15FE-4529-9E08-71D9C1B4CD5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297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EA2FE-15FE-4529-9E08-71D9C1B4CD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344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C36C9-29B6-DD8A-0904-783D8E028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A630BB-139B-00CD-2227-FF7D70BDD6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B3B789-C94F-5814-9F04-56AD65D08E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To consider how governments (local, regional and national) should respond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DDB34-B138-7B0F-F97C-9F42E83900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EA2FE-15FE-4529-9E08-71D9C1B4CD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437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EA2FE-15FE-4529-9E08-71D9C1B4CD5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689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DC04-3E1F-FCC1-829E-F30416627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C37AF5-632C-1A34-1512-25853336F0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B528DF-0F6C-7F89-C8A7-8B3683A5BD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05680-677C-E8CA-6744-053ED9ABBD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EA2FE-15FE-4529-9E08-71D9C1B4CD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929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EA2FE-15FE-4529-9E08-71D9C1B4CD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316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81B16-AC05-401D-AF89-366BE0481A3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766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Blue = sharing evidence and learning, with opportunities for engagement with speakers (red circles)</a:t>
            </a:r>
          </a:p>
          <a:p>
            <a:r>
              <a:rPr lang="en-GB" dirty="0"/>
              <a:t>Beige = discussion and deliberation, in pairs, small groups and whole group</a:t>
            </a:r>
          </a:p>
          <a:p>
            <a:r>
              <a:rPr lang="en-GB" dirty="0"/>
              <a:t>Green = opportunities to share opinions and preferences as individuals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Workshop 1: learning about the issues, reflecting on what they find important and what other questions they have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EA2FE-15FE-4529-9E08-71D9C1B4CD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24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AACF4-617B-6A52-FCDA-CD892C6AE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6DC48-E7CD-180D-3166-3D5A35505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BAADD-9407-80E8-AA9E-C96E7527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25B2-AC63-47CC-9AAD-4ECC45409EF1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77618-67D6-D098-4271-CC50658FA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F9657-74E2-EA69-01D7-F5BB2BF05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F28A-7812-4D8A-86A3-CF40B31D1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249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64FDF-DDF1-F5C9-139E-326CA9436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96AE72-594C-825F-C224-FB28A3EAC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DA614-596F-77EE-2E81-667315E3B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25B2-AC63-47CC-9AAD-4ECC45409EF1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B95EE-97DC-2398-7B46-DBDB737C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965A3-2896-DF24-31FB-FABE1A58D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F28A-7812-4D8A-86A3-CF40B31D1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415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0A5F7-2283-6557-99A0-81292F297E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046A41-FFA6-0F1C-F865-BAE398B09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4881A-B659-B6A6-11AC-0088EC767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25B2-AC63-47CC-9AAD-4ECC45409EF1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31AEE-7866-F86E-10C7-2261C75B7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6C633-6D51-F258-6883-E7753DEB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F28A-7812-4D8A-86A3-CF40B31D1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196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29759004-1363-864C-B919-3CA3A512BB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066" y="-1800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2E995E-4F7B-EA48-AD6D-3DA55F2B4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3600000"/>
            <a:ext cx="11160000" cy="1080000"/>
          </a:xfrm>
          <a:prstGeom prst="rect">
            <a:avLst/>
          </a:prstGeom>
        </p:spPr>
        <p:txBody>
          <a:bodyPr anchor="t" anchorCtr="0"/>
          <a:lstStyle>
            <a:lvl1pPr algn="l">
              <a:defRPr sz="6000" baseline="0">
                <a:latin typeface="Cavea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212094B-D404-1544-B70E-9E0448283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480001"/>
            <a:ext cx="18000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Caveat" pitchFamily="2" charset="0"/>
              </a:defRPr>
            </a:lvl1pPr>
          </a:lstStyle>
          <a:p>
            <a:pPr algn="l"/>
            <a:r>
              <a:rPr lang="en-US" dirty="0"/>
              <a:t>© Hopkins Van Mil 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9F432B0-ADF7-F043-AA7B-5263B7EDF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0000" y="6480000"/>
            <a:ext cx="36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FCAEAAD-6342-164F-AD89-C49FFC033F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18F48E6A-6815-2A42-BA75-14AC65EC5E2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9791330" y="5400000"/>
            <a:ext cx="1440000" cy="108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1055CFB-925E-0543-9348-3F0E63BF20B7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184416" y="357795"/>
            <a:ext cx="7946330" cy="540000"/>
          </a:xfrm>
        </p:spPr>
        <p:txBody>
          <a:bodyPr>
            <a:noAutofit/>
          </a:bodyPr>
          <a:lstStyle>
            <a:lvl1pPr marL="0" indent="0">
              <a:buNone/>
              <a:defRPr sz="6000" baseline="0">
                <a:solidFill>
                  <a:schemeClr val="tx1"/>
                </a:solidFill>
                <a:latin typeface="Caveat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15C0458E-7238-274E-A9F6-FE96C4A4D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5000" y="5568676"/>
            <a:ext cx="1170000" cy="11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22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numbered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colorful balloons&#10;&#10;Description automatically generated with low confidence">
            <a:extLst>
              <a:ext uri="{FF2B5EF4-FFF2-40B4-BE49-F238E27FC236}">
                <a16:creationId xmlns:a16="http://schemas.microsoft.com/office/drawing/2014/main" id="{3D080199-618B-5068-6CCC-779184F02B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578" y="1"/>
            <a:ext cx="5702423" cy="4032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F33AC4-97E6-D54C-8F6E-EFE54BC91C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80" y="885030"/>
            <a:ext cx="792000" cy="792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118F08-200E-CE43-B011-5A348A0708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 dirty="0"/>
              <a:t>© Hopkins Van Mil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92545-5C0B-F843-8DF8-DD21BCBD0E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CAEAAD-6342-164F-AD89-C49FFC033F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55126A1-351B-7048-BE09-6EADB82F9A2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29580" y="876923"/>
            <a:ext cx="5400000" cy="4665390"/>
          </a:xfrm>
        </p:spPr>
        <p:txBody>
          <a:bodyPr wrap="square" lIns="0">
            <a:noAutofit/>
          </a:bodyPr>
          <a:lstStyle>
            <a:lvl1pPr marL="922950" indent="-742950" algn="l" hangingPunct="0">
              <a:lnSpc>
                <a:spcPct val="150000"/>
              </a:lnSpc>
              <a:buClr>
                <a:schemeClr val="bg1"/>
              </a:buClr>
              <a:buSzPct val="125000"/>
              <a:buFont typeface="+mj-lt"/>
              <a:buAutoNum type="arabicPeriod"/>
              <a:defRPr sz="3600" baseline="0">
                <a:latin typeface="Caveat" pitchFamily="2" charset="0"/>
              </a:defRPr>
            </a:lvl1pPr>
            <a:lvl2pPr>
              <a:buClr>
                <a:schemeClr val="bg1"/>
              </a:buClr>
              <a:buFont typeface="+mj-lt"/>
              <a:buAutoNum type="arabicPeriod"/>
              <a:defRPr/>
            </a:lvl2pPr>
            <a:lvl3pPr>
              <a:buClr>
                <a:schemeClr val="bg1"/>
              </a:buClr>
              <a:buFont typeface="+mj-lt"/>
              <a:buAutoNum type="arabicPeriod"/>
              <a:defRPr/>
            </a:lvl3pPr>
            <a:lvl4pPr>
              <a:buClr>
                <a:schemeClr val="bg1"/>
              </a:buClr>
              <a:buFont typeface="+mj-lt"/>
              <a:buAutoNum type="arabicPeriod"/>
              <a:defRPr/>
            </a:lvl4pPr>
            <a:lvl5pPr>
              <a:buClr>
                <a:schemeClr val="bg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en-GB" dirty="0"/>
              <a:t>Contents one</a:t>
            </a:r>
          </a:p>
          <a:p>
            <a:pPr lvl="0"/>
            <a:r>
              <a:rPr lang="en-GB" dirty="0"/>
              <a:t>Contents two</a:t>
            </a:r>
          </a:p>
          <a:p>
            <a:pPr lvl="0"/>
            <a:r>
              <a:rPr lang="en-GB" dirty="0"/>
              <a:t>Contents three</a:t>
            </a:r>
          </a:p>
          <a:p>
            <a:pPr lvl="0"/>
            <a:r>
              <a:rPr lang="en-GB" dirty="0"/>
              <a:t>Contents four</a:t>
            </a:r>
          </a:p>
          <a:p>
            <a:pPr lvl="0"/>
            <a:r>
              <a:rPr lang="en-GB" dirty="0"/>
              <a:t>Contents five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9337D4-9D9C-C8E5-1279-6FA992C624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1104" y="270001"/>
            <a:ext cx="6151317" cy="3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  <a:latin typeface="Caveat" pitchFamily="2" charset="0"/>
              </a:defRPr>
            </a:lvl1pPr>
          </a:lstStyle>
          <a:p>
            <a:r>
              <a:rPr lang="en-US" dirty="0"/>
              <a:t>Contents</a:t>
            </a:r>
          </a:p>
        </p:txBody>
      </p:sp>
      <p:pic>
        <p:nvPicPr>
          <p:cNvPr id="7" name="Picture 6" descr="A close up of the moon&#10;&#10;Description automatically generated with low confidence">
            <a:extLst>
              <a:ext uri="{FF2B5EF4-FFF2-40B4-BE49-F238E27FC236}">
                <a16:creationId xmlns:a16="http://schemas.microsoft.com/office/drawing/2014/main" id="{EE65840F-E5BC-952C-D317-147556FFF6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80" y="1870037"/>
            <a:ext cx="792000" cy="792000"/>
          </a:xfrm>
          <a:prstGeom prst="rect">
            <a:avLst/>
          </a:prstGeom>
        </p:spPr>
      </p:pic>
      <p:pic>
        <p:nvPicPr>
          <p:cNvPr id="14" name="Picture 13" descr="A close up of the sun&#10;&#10;Description automatically generated with low confidence">
            <a:extLst>
              <a:ext uri="{FF2B5EF4-FFF2-40B4-BE49-F238E27FC236}">
                <a16:creationId xmlns:a16="http://schemas.microsoft.com/office/drawing/2014/main" id="{F46D0D9D-882C-AB4C-C443-4AD02A7C1F3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" y="2841332"/>
            <a:ext cx="792001" cy="792001"/>
          </a:xfrm>
          <a:prstGeom prst="rect">
            <a:avLst/>
          </a:prstGeom>
        </p:spPr>
      </p:pic>
      <p:pic>
        <p:nvPicPr>
          <p:cNvPr id="22" name="Picture 21" descr="A picture containing blue&#10;&#10;Description automatically generated">
            <a:extLst>
              <a:ext uri="{FF2B5EF4-FFF2-40B4-BE49-F238E27FC236}">
                <a16:creationId xmlns:a16="http://schemas.microsoft.com/office/drawing/2014/main" id="{17D049CB-C9A8-9FC7-38F7-C461AA59E7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80" y="3812626"/>
            <a:ext cx="792000" cy="792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237AB01-AEA5-6E62-1D27-47C6A4B5610A}"/>
              </a:ext>
            </a:extLst>
          </p:cNvPr>
          <p:cNvSpPr txBox="1"/>
          <p:nvPr userDrawn="1"/>
        </p:nvSpPr>
        <p:spPr>
          <a:xfrm>
            <a:off x="6881103" y="2552703"/>
            <a:ext cx="713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veat" pitchFamily="2" charset="0"/>
              </a:rPr>
              <a:t>2.</a:t>
            </a:r>
            <a:endParaRPr lang="en-GB" sz="4400" dirty="0">
              <a:solidFill>
                <a:schemeClr val="bg1"/>
              </a:solidFill>
              <a:latin typeface="Caveat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96290C-DA32-695D-7671-D7148D16570E}"/>
              </a:ext>
            </a:extLst>
          </p:cNvPr>
          <p:cNvSpPr txBox="1"/>
          <p:nvPr userDrawn="1"/>
        </p:nvSpPr>
        <p:spPr>
          <a:xfrm>
            <a:off x="6890682" y="3528547"/>
            <a:ext cx="713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veat" pitchFamily="2" charset="0"/>
              </a:rPr>
              <a:t>3.</a:t>
            </a:r>
            <a:endParaRPr lang="en-GB" sz="4400" dirty="0">
              <a:solidFill>
                <a:schemeClr val="bg1"/>
              </a:solidFill>
              <a:latin typeface="Caveat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A3A9D5-C4F7-CE58-BAAF-CC161D2037D1}"/>
              </a:ext>
            </a:extLst>
          </p:cNvPr>
          <p:cNvSpPr txBox="1"/>
          <p:nvPr userDrawn="1"/>
        </p:nvSpPr>
        <p:spPr>
          <a:xfrm>
            <a:off x="6881103" y="5456777"/>
            <a:ext cx="713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veat" pitchFamily="2" charset="0"/>
              </a:rPr>
              <a:t>5.</a:t>
            </a:r>
            <a:endParaRPr lang="en-GB" sz="4400" dirty="0">
              <a:solidFill>
                <a:schemeClr val="bg1"/>
              </a:solidFill>
              <a:latin typeface="Caveat" pitchFamily="2" charset="0"/>
            </a:endParaRPr>
          </a:p>
        </p:txBody>
      </p:sp>
      <p:pic>
        <p:nvPicPr>
          <p:cNvPr id="5" name="Picture 4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93E32DBE-46DE-98D5-9FB3-ACEF819DA8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80" y="4731849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52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2B6B1D-7CE5-7F4C-B539-0739330205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© Hopkins Van Mil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8D32-FE47-EA44-BA23-D27F07E49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CAEAAD-6342-164F-AD89-C49FFC033F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CB93CD3-D1AC-8945-AA5C-B7AF5CFD5DF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20000" y="1620000"/>
            <a:ext cx="11160000" cy="4320000"/>
          </a:xfrm>
        </p:spPr>
        <p:txBody>
          <a:bodyPr/>
          <a:lstStyle>
            <a:lvl1pPr marL="0" indent="0">
              <a:buNone/>
              <a:defRPr sz="32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5249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olorful balloons&#10;&#10;Description automatically generated with low confidence">
            <a:extLst>
              <a:ext uri="{FF2B5EF4-FFF2-40B4-BE49-F238E27FC236}">
                <a16:creationId xmlns:a16="http://schemas.microsoft.com/office/drawing/2014/main" id="{5F932105-4C65-B500-4F90-B5BD8BA151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514" y="1"/>
            <a:ext cx="5915487" cy="41830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246B9B0-298E-5F40-A9A5-08525C2B2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1104" y="270001"/>
            <a:ext cx="6151317" cy="3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  <a:latin typeface="Caveat" pitchFamily="2" charset="0"/>
              </a:defRPr>
            </a:lvl1pPr>
          </a:lstStyle>
          <a:p>
            <a:r>
              <a:rPr lang="en-US" dirty="0"/>
              <a:t>Click to edit Master title 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2B6B1D-7CE5-7F4C-B539-0739330205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© Hopkins Van Mil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8D32-FE47-EA44-BA23-D27F07E49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CAEAAD-6342-164F-AD89-C49FFC033F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CB93CD3-D1AC-8945-AA5C-B7AF5CFD5DF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20000" y="1620000"/>
            <a:ext cx="11160000" cy="4320000"/>
          </a:xfrm>
        </p:spPr>
        <p:txBody>
          <a:bodyPr/>
          <a:lstStyle>
            <a:lvl1pPr marL="0" indent="0">
              <a:buNone/>
              <a:defRPr sz="32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8502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EC20485C-FE9A-5045-A72C-13604EB4F3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066" y="0"/>
            <a:ext cx="9704934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13F757-0B0D-704C-B3F1-87783A63EC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© Hopkins Van Mil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44591-E4B4-8B41-B27A-B1C87F6312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CAEAAD-6342-164F-AD89-C49FFC033F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A86F71-89A3-0A4F-B2DD-59677A0D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80000"/>
            <a:ext cx="111600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EAC819F-41DE-FE4E-9EC9-87F2C3AFB63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20000" y="1620000"/>
            <a:ext cx="11160000" cy="4320000"/>
          </a:xfrm>
        </p:spPr>
        <p:txBody>
          <a:bodyPr/>
          <a:lstStyle>
            <a:lvl1pPr marL="0" indent="0">
              <a:buNone/>
              <a:defRPr sz="4800" baseline="0">
                <a:solidFill>
                  <a:schemeClr val="accent1"/>
                </a:solidFill>
                <a:latin typeface="Caveat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Quote styles</a:t>
            </a:r>
          </a:p>
        </p:txBody>
      </p:sp>
    </p:spTree>
    <p:extLst>
      <p:ext uri="{BB962C8B-B14F-4D97-AF65-F5344CB8AC3E}">
        <p14:creationId xmlns:p14="http://schemas.microsoft.com/office/powerpoint/2010/main" val="2240100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ullets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801B34BF-0CA1-6948-B079-8EA23CE4B1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066" y="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871F4-6E0C-634C-91EE-2B7F40713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80000"/>
            <a:ext cx="111600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4293B3D-BBFA-8841-89CA-22767065E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480001"/>
            <a:ext cx="18000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Caveat" pitchFamily="2" charset="0"/>
              </a:defRPr>
            </a:lvl1pPr>
          </a:lstStyle>
          <a:p>
            <a:pPr algn="l"/>
            <a:r>
              <a:rPr lang="en-US" dirty="0"/>
              <a:t>© Hopkins Van Mil 2022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7FF3F3-355E-FD4B-9193-39438FE5A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0000" y="6480000"/>
            <a:ext cx="36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FCAEAAD-6342-164F-AD89-C49FFC033F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E4DB153-48B3-594C-BEB5-452287BBC0B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19999" y="1620000"/>
            <a:ext cx="11160000" cy="4320000"/>
          </a:xfrm>
        </p:spPr>
        <p:txBody>
          <a:bodyPr/>
          <a:lstStyle>
            <a:lvl1pPr>
              <a:buClr>
                <a:schemeClr val="accent1"/>
              </a:buClr>
              <a:defRPr sz="3600" baseline="0">
                <a:latin typeface="Caveat" pitchFamily="2" charset="0"/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792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49DF99BA-7721-9246-A9D9-BA528BE937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066" y="0"/>
            <a:ext cx="9704934" cy="685800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101C096-9276-2B4C-BC44-5185A8D10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480001"/>
            <a:ext cx="18000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Caveat" pitchFamily="2" charset="0"/>
              </a:defRPr>
            </a:lvl1pPr>
          </a:lstStyle>
          <a:p>
            <a:pPr algn="l"/>
            <a:r>
              <a:rPr lang="en-US" dirty="0"/>
              <a:t>© Hopkins Van Mil 2022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343E380-9973-7D42-91BF-806A93270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0000" y="6480000"/>
            <a:ext cx="36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FCAEAAD-6342-164F-AD89-C49FFC033F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043660-22E4-434D-A75D-72455F1AE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80000"/>
            <a:ext cx="111600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F0574A-67C0-BF4B-AFB5-4D3508A222B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19999" y="1620000"/>
            <a:ext cx="5400000" cy="4320000"/>
          </a:xfrm>
        </p:spPr>
        <p:txBody>
          <a:bodyPr/>
          <a:lstStyle>
            <a:lvl1pPr>
              <a:buClr>
                <a:schemeClr val="accent1"/>
              </a:buClr>
              <a:defRPr sz="3600" baseline="0">
                <a:latin typeface="Caveat" pitchFamily="2" charset="0"/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2F06013-D108-6D4D-B377-E6E3701CB4A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480000" y="1620000"/>
            <a:ext cx="5400000" cy="4320000"/>
          </a:xfrm>
        </p:spPr>
        <p:txBody>
          <a:bodyPr/>
          <a:lstStyle>
            <a:lvl1pPr>
              <a:buClr>
                <a:schemeClr val="accent1"/>
              </a:buClr>
              <a:defRPr sz="3600" baseline="0">
                <a:latin typeface="Caveat" pitchFamily="2" charset="0"/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077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numbered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81CCD7-5733-B24C-A48C-A27C46AC76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© Hopkins Van Mil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28D8E-E1E7-9F49-90C0-911E61390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CAEAAD-6342-164F-AD89-C49FFC033F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BABB9E-9633-1842-8338-EAD90DFAA2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" y="1620000"/>
            <a:ext cx="792000" cy="792000"/>
          </a:xfrm>
          <a:prstGeom prst="rect">
            <a:avLst/>
          </a:prstGeom>
        </p:spPr>
      </p:pic>
      <p:pic>
        <p:nvPicPr>
          <p:cNvPr id="6" name="Picture 5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231C3AE0-D9C0-4E42-9FC2-7370378E49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066" y="0"/>
            <a:ext cx="9704934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DD48C6C-F102-EE42-B066-C3A5DE75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80000"/>
            <a:ext cx="111600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8B990F4-FC51-B447-A6E8-63C794B52582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20000" y="1800000"/>
            <a:ext cx="11160000" cy="4320000"/>
          </a:xfrm>
        </p:spPr>
        <p:txBody>
          <a:bodyPr wrap="square" lIns="0">
            <a:noAutofit/>
          </a:bodyPr>
          <a:lstStyle>
            <a:lvl1pPr marL="1080000" indent="-900000" algn="l" hangingPunct="0">
              <a:buClr>
                <a:schemeClr val="bg1"/>
              </a:buClr>
              <a:buSzPct val="125000"/>
              <a:buFont typeface="+mj-lt"/>
              <a:buAutoNum type="arabicPeriod"/>
              <a:defRPr sz="3600" baseline="0">
                <a:latin typeface="Caveat" pitchFamily="2" charset="0"/>
              </a:defRPr>
            </a:lvl1pPr>
            <a:lvl2pPr>
              <a:buClr>
                <a:schemeClr val="bg1"/>
              </a:buClr>
              <a:buFont typeface="+mj-lt"/>
              <a:buAutoNum type="arabicPeriod"/>
              <a:defRPr/>
            </a:lvl2pPr>
            <a:lvl3pPr>
              <a:buClr>
                <a:schemeClr val="bg1"/>
              </a:buClr>
              <a:buFont typeface="+mj-lt"/>
              <a:buAutoNum type="arabicPeriod"/>
              <a:defRPr/>
            </a:lvl3pPr>
            <a:lvl4pPr>
              <a:buClr>
                <a:schemeClr val="bg1"/>
              </a:buClr>
              <a:buFont typeface="+mj-lt"/>
              <a:buAutoNum type="arabicPeriod"/>
              <a:defRPr/>
            </a:lvl4pPr>
            <a:lvl5pPr>
              <a:buClr>
                <a:schemeClr val="bg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en-GB" dirty="0"/>
              <a:t>Click to edit Numbered text styles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652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9202B-A497-D8D7-1784-FF99C9951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C5CB2-E6F1-AE18-A8CE-CC76456CF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A0B86-A195-8B14-041D-8EE1220D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25B2-AC63-47CC-9AAD-4ECC45409EF1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1A2F5-2960-0AF4-E6A7-F43D274C4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58DA8-A882-3DCE-C226-ECEDEBD80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F28A-7812-4D8A-86A3-CF40B31D1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9471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6C0EDD08-ECEC-D946-BDD0-D71EC02A14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066" y="0"/>
            <a:ext cx="9704934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4A0200-02D3-0B4B-BE4F-F7423C840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Hopkins Van Mil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85305-408A-4F4B-AE44-EE94B7C24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EAAD-6342-164F-AD89-C49FFC033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3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53CA9-129D-74B4-632E-4C81905F4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00CDA-3984-9A47-A973-FD8DAD1DC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A6ACD-6E29-A5F6-1845-A6C14114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25B2-AC63-47CC-9AAD-4ECC45409EF1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A6539-D9B8-3BD6-2B85-E21F1EFBA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75290-1C08-CF11-F4CE-D1DE3E23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F28A-7812-4D8A-86A3-CF40B31D1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51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09E40-59AD-DAAD-99E6-B9CFF0025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976AD-2B88-0928-ADD4-067BC64BA5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DD97D-F792-D4B0-387C-0EE495DD9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277961-9B09-4D41-A248-0B270310E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25B2-AC63-47CC-9AAD-4ECC45409EF1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AEE0D0-98B6-34A0-C1F7-B4D2A1E45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230D9-6164-2169-77D9-8638E15BF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F28A-7812-4D8A-86A3-CF40B31D1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48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222DC-8CF4-6716-E7AF-25D47B5B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CE9EB-E3D4-8FB8-AD63-9DF5C6693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9FCA5-5026-6E5A-621B-C228A7E67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6EB3A6-8D46-2E84-224B-59A8E24F96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0B06C9-BB3D-E04E-08F8-DDC8B549C1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253955-2507-1B53-16BF-7B2C0A3F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25B2-AC63-47CC-9AAD-4ECC45409EF1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0C59FF-00D7-552D-14C6-1D2FD7554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DB7266-8AF3-7D54-162A-C1228E90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F28A-7812-4D8A-86A3-CF40B31D1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689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E1741-2D6C-F6D9-071A-B12D83500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F63DC3-C4B4-2829-9EBA-141DA89FC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25B2-AC63-47CC-9AAD-4ECC45409EF1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F92215-900A-AE59-4239-F1AB6158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BADC7-D3E3-2032-9364-71CDC3056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F28A-7812-4D8A-86A3-CF40B31D1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697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EDEED-977C-7077-4812-921401630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25B2-AC63-47CC-9AAD-4ECC45409EF1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97362D-5E9B-37BC-600A-775FF222B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C1D0B-E1EE-DB4D-78F0-37B561D73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F28A-7812-4D8A-86A3-CF40B31D1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777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52E72-07AD-20F7-2F0F-380485C07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2E9A4-D597-79A4-F66A-CE351F97A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8E9C0B-20B2-AA38-756B-D9D7DC65B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5B4B9-5A06-65A8-3D94-83779CED5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25B2-AC63-47CC-9AAD-4ECC45409EF1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BD314B-E1D9-C52B-E5CF-BC32A556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E9F7E-68AD-4201-BDD7-149085E4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F28A-7812-4D8A-86A3-CF40B31D1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018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BAD1C-2AC0-EE93-FC72-305F9F7C4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957AAD-967F-B1D8-666F-162185C36D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756BE-858E-C3AE-134A-A9020F13B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AB8A97-E5D0-B91D-4A1F-D9BFC6BDC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25B2-AC63-47CC-9AAD-4ECC45409EF1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812DD-3A86-9B87-FEE4-9A7CA6A0A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113589-56CA-7A7D-4D2A-B2ED6B318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F28A-7812-4D8A-86A3-CF40B31D1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89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50F9A7-D06F-A34A-1562-136127C6C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BF489-DB37-F0CA-8C55-DE06847DB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F100F-6EE0-CA46-581C-BA8D002CF2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8F25B2-AC63-47CC-9AAD-4ECC45409EF1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DA096-A8E1-30CE-123E-9E9604E42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41B42-3A15-0C35-A40C-5B9412813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3DF28A-7812-4D8A-86A3-CF40B31D1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92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3E1248-8E48-2B42-B237-ED9A1874E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3060000"/>
            <a:ext cx="11160000" cy="36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3DC5C-4FBD-AE46-8190-5A656EE23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3600000"/>
            <a:ext cx="11160000" cy="18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BD893-143F-A140-94B9-B473D0DCA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480001"/>
            <a:ext cx="18000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Caveat" pitchFamily="2" charset="0"/>
              </a:defRPr>
            </a:lvl1pPr>
          </a:lstStyle>
          <a:p>
            <a:pPr algn="l"/>
            <a:r>
              <a:rPr lang="en-US" dirty="0"/>
              <a:t>© Hopkins Van Mil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5136D-B4FA-BC44-A0A5-259CAE149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0000" y="6480000"/>
            <a:ext cx="36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FCAEAAD-6342-164F-AD89-C49FFC033F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8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yhadph.short.gy/CJ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hphnetwork.co.uk/media/214040/adph-cdoh-statement_final_060324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2.jpe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60819E1-D168-1774-BE48-AD4FE0048EE4}"/>
              </a:ext>
            </a:extLst>
          </p:cNvPr>
          <p:cNvSpPr txBox="1"/>
          <p:nvPr/>
        </p:nvSpPr>
        <p:spPr>
          <a:xfrm>
            <a:off x="1119850" y="1214445"/>
            <a:ext cx="413750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000" b="1" noProof="0" dirty="0">
              <a:solidFill>
                <a:srgbClr val="567D2D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567D2D"/>
                </a:solidFill>
                <a:latin typeface="Aptos" panose="02110004020202020204"/>
              </a:rPr>
              <a:t>The Citizens’ Jury process: </a:t>
            </a:r>
            <a:endParaRPr lang="en-GB" sz="4000" b="1" noProof="0" dirty="0">
              <a:solidFill>
                <a:srgbClr val="567D2D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noProof="0" dirty="0">
                <a:solidFill>
                  <a:srgbClr val="8ECD99"/>
                </a:solidFill>
                <a:latin typeface="Aptos" panose="02110004020202020204"/>
              </a:rPr>
              <a:t>What did we do?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8ECD99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D217D1-7ED4-24EE-7B92-1A5A1F4D6260}"/>
              </a:ext>
            </a:extLst>
          </p:cNvPr>
          <p:cNvSpPr txBox="1"/>
          <p:nvPr/>
        </p:nvSpPr>
        <p:spPr>
          <a:xfrm>
            <a:off x="1119851" y="3940516"/>
            <a:ext cx="4042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F67"/>
                </a:solidFill>
              </a:rPr>
              <a:t>Yorkshire and Humber Citizens’ Juries on Health and Harmful Products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91C33A-93E1-8873-2762-D3582DE50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91" y="2723754"/>
            <a:ext cx="5421358" cy="38862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9216D0-6698-93C7-EAEF-289CAA6A7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241" r="-7056" b="-2744"/>
          <a:stretch>
            <a:fillRect/>
          </a:stretch>
        </p:blipFill>
        <p:spPr>
          <a:xfrm>
            <a:off x="9956800" y="248045"/>
            <a:ext cx="2072632" cy="201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60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3F9FE0-75C6-168F-69A3-7DB6C4202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567D2D"/>
                </a:solidFill>
              </a:rPr>
              <a:t>Workshop content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5CD23A-DCC3-D106-BBF2-4ECAD5DF08A4}"/>
              </a:ext>
            </a:extLst>
          </p:cNvPr>
          <p:cNvSpPr txBox="1"/>
          <p:nvPr/>
        </p:nvSpPr>
        <p:spPr>
          <a:xfrm>
            <a:off x="838200" y="1614046"/>
            <a:ext cx="7289800" cy="4264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Aft>
                <a:spcPts val="1200"/>
              </a:spcAft>
            </a:pPr>
            <a:r>
              <a:rPr lang="en-GB" sz="2000" dirty="0"/>
              <a:t>Workshops were designed around the three stages of the  deliberative process: learning, discussion, and decision-making. </a:t>
            </a:r>
          </a:p>
          <a:p>
            <a:pPr lvl="0">
              <a:lnSpc>
                <a:spcPct val="110000"/>
              </a:lnSpc>
              <a:spcAft>
                <a:spcPts val="1200"/>
              </a:spcAft>
            </a:pPr>
            <a:r>
              <a:rPr lang="en-GB" sz="2000" b="1" dirty="0"/>
              <a:t>Learning: </a:t>
            </a:r>
            <a:r>
              <a:rPr lang="en-GB" sz="2000" dirty="0"/>
              <a:t>jurors were </a:t>
            </a:r>
            <a:r>
              <a:rPr lang="en-GB" sz="2000" b="1" dirty="0">
                <a:solidFill>
                  <a:srgbClr val="567D2D"/>
                </a:solidFill>
              </a:rPr>
              <a:t>presented with evidence </a:t>
            </a:r>
            <a:r>
              <a:rPr lang="en-GB" sz="2000" dirty="0"/>
              <a:t>from speakers, films, maps of outlets, and policy action proposals.</a:t>
            </a:r>
          </a:p>
          <a:p>
            <a:pPr lvl="0">
              <a:lnSpc>
                <a:spcPct val="110000"/>
              </a:lnSpc>
              <a:spcAft>
                <a:spcPts val="1200"/>
              </a:spcAft>
            </a:pPr>
            <a:r>
              <a:rPr lang="en-GB" sz="2000" b="1" dirty="0"/>
              <a:t>Discussion: </a:t>
            </a:r>
            <a:r>
              <a:rPr lang="en-GB" sz="2000" dirty="0"/>
              <a:t>jurors</a:t>
            </a:r>
            <a:r>
              <a:rPr lang="en-GB" sz="2000" b="1" dirty="0"/>
              <a:t> </a:t>
            </a:r>
            <a:r>
              <a:rPr lang="en-GB" sz="2000" b="1" dirty="0">
                <a:solidFill>
                  <a:srgbClr val="567D2D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deliberated in small facilitated groups</a:t>
            </a:r>
            <a:r>
              <a:rPr lang="en-GB" sz="2000" dirty="0">
                <a:ea typeface="Aptos" panose="020B0004020202020204" pitchFamily="34" charset="0"/>
                <a:cs typeface="Times New Roman" panose="02020603050405020304" pitchFamily="18" charset="0"/>
              </a:rPr>
              <a:t>, and </a:t>
            </a:r>
            <a:r>
              <a:rPr lang="en-GB" sz="2000" b="1" dirty="0">
                <a:solidFill>
                  <a:srgbClr val="567D2D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as a whole group</a:t>
            </a:r>
            <a:r>
              <a:rPr lang="en-GB" sz="2000" dirty="0">
                <a:ea typeface="Aptos" panose="020B0004020202020204" pitchFamily="34" charset="0"/>
                <a:cs typeface="Times New Roman" panose="02020603050405020304" pitchFamily="18" charset="0"/>
              </a:rPr>
              <a:t>, with support from two Jury Friends to interrogate the evidence and to ask questions.</a:t>
            </a:r>
          </a:p>
          <a:p>
            <a:pPr lvl="0">
              <a:lnSpc>
                <a:spcPct val="110000"/>
              </a:lnSpc>
              <a:spcAft>
                <a:spcPts val="1200"/>
              </a:spcAft>
            </a:pPr>
            <a:r>
              <a:rPr lang="en-GB" sz="2000" b="1" dirty="0">
                <a:cs typeface="Times New Roman" panose="02020603050405020304" pitchFamily="18" charset="0"/>
              </a:rPr>
              <a:t>Decision-making: </a:t>
            </a:r>
            <a:r>
              <a:rPr lang="en-GB" sz="2000" dirty="0">
                <a:cs typeface="Times New Roman" panose="02020603050405020304" pitchFamily="18" charset="0"/>
              </a:rPr>
              <a:t>jurors </a:t>
            </a:r>
            <a:r>
              <a:rPr lang="en-GB" sz="2000" b="1" dirty="0">
                <a:solidFill>
                  <a:srgbClr val="567D2D"/>
                </a:solidFill>
                <a:cs typeface="Times New Roman" panose="02020603050405020304" pitchFamily="18" charset="0"/>
              </a:rPr>
              <a:t>agreed findings as small groups</a:t>
            </a:r>
            <a:r>
              <a:rPr lang="en-GB" sz="2000" dirty="0">
                <a:cs typeface="Times New Roman" panose="02020603050405020304" pitchFamily="18" charset="0"/>
              </a:rPr>
              <a:t>, which they reflected on as a whole group. Jurors also </a:t>
            </a:r>
            <a:r>
              <a:rPr lang="en-GB" sz="2000" b="1" dirty="0">
                <a:solidFill>
                  <a:srgbClr val="567D2D"/>
                </a:solidFill>
                <a:cs typeface="Times New Roman" panose="02020603050405020304" pitchFamily="18" charset="0"/>
              </a:rPr>
              <a:t>voted individually on key priorities </a:t>
            </a:r>
            <a:r>
              <a:rPr lang="en-GB" sz="2000" dirty="0">
                <a:cs typeface="Times New Roman" panose="02020603050405020304" pitchFamily="18" charset="0"/>
              </a:rPr>
              <a:t>and shared their views via a </a:t>
            </a:r>
            <a:r>
              <a:rPr lang="en-GB" sz="2000" b="1" dirty="0">
                <a:solidFill>
                  <a:srgbClr val="567D2D"/>
                </a:solidFill>
                <a:cs typeface="Times New Roman" panose="02020603050405020304" pitchFamily="18" charset="0"/>
              </a:rPr>
              <a:t>questionnaire.</a:t>
            </a:r>
            <a:endParaRPr lang="en-GB" sz="2000" b="1" dirty="0"/>
          </a:p>
        </p:txBody>
      </p:sp>
      <p:pic>
        <p:nvPicPr>
          <p:cNvPr id="2" name="Picture 1" descr="A group of people standing in a room writing on a wall&#10;&#10;AI-generated content may be incorrect.">
            <a:extLst>
              <a:ext uri="{FF2B5EF4-FFF2-40B4-BE49-F238E27FC236}">
                <a16:creationId xmlns:a16="http://schemas.microsoft.com/office/drawing/2014/main" id="{0C2D5C09-2C19-C25A-6349-2305BE342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1" r="1" b="2885"/>
          <a:stretch>
            <a:fillRect/>
          </a:stretch>
        </p:blipFill>
        <p:spPr>
          <a:xfrm>
            <a:off x="9133841" y="4017390"/>
            <a:ext cx="3058160" cy="2840610"/>
          </a:xfrm>
          <a:prstGeom prst="rect">
            <a:avLst/>
          </a:prstGeom>
        </p:spPr>
      </p:pic>
      <p:pic>
        <p:nvPicPr>
          <p:cNvPr id="3" name="Picture 2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C57464CC-A9D6-5F19-8389-F7E42DA8B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5" b="31414"/>
          <a:stretch>
            <a:fillRect/>
          </a:stretch>
        </p:blipFill>
        <p:spPr>
          <a:xfrm>
            <a:off x="9133841" y="2170442"/>
            <a:ext cx="3058160" cy="2225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775B9D-F22D-F1BE-84D5-5B0D50F41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70" y="0"/>
            <a:ext cx="3065730" cy="230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02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9A05E-30A1-2644-297E-E78A510DF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567D2D"/>
                </a:solidFill>
              </a:rPr>
              <a:t>Workshops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36EACB1-E8DB-915B-0AA1-1863DACCE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9BDACE3-C021-AB29-E657-F044051AF5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58804159-68CF-9961-193B-4594CC5A64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1992DC-5C15-7C85-5638-342F3931B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03" y="1616259"/>
            <a:ext cx="7674734" cy="4539882"/>
          </a:xfrm>
          <a:prstGeom prst="rect">
            <a:avLst/>
          </a:prstGeom>
        </p:spPr>
      </p:pic>
      <p:pic>
        <p:nvPicPr>
          <p:cNvPr id="5" name="Picture 4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BB6CD5F9-AFD2-C886-53C3-2CF0595CE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1"/>
          <a:stretch>
            <a:fillRect/>
          </a:stretch>
        </p:blipFill>
        <p:spPr bwMode="auto">
          <a:xfrm>
            <a:off x="9484874" y="1772522"/>
            <a:ext cx="2707125" cy="24217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F3B31D3-192D-98D6-D6EF-034B8819A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8691"/>
          <a:stretch>
            <a:fillRect/>
          </a:stretch>
        </p:blipFill>
        <p:spPr bwMode="auto">
          <a:xfrm>
            <a:off x="9484875" y="4194300"/>
            <a:ext cx="2707124" cy="2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4340B6-7983-5A10-8391-E934372F25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875" y="0"/>
            <a:ext cx="2707126" cy="203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29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EFF63-9BAF-4755-1DD6-40D15B9AA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1DE18EE-DB88-284D-185C-2BD3A87EF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567D2D"/>
                </a:solidFill>
              </a:rPr>
              <a:t>Workshop outlines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F2BD8F-D3E0-5160-8FA6-AACE614A826B}"/>
              </a:ext>
            </a:extLst>
          </p:cNvPr>
          <p:cNvSpPr txBox="1"/>
          <p:nvPr/>
        </p:nvSpPr>
        <p:spPr>
          <a:xfrm>
            <a:off x="2297668" y="3322597"/>
            <a:ext cx="53041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Further evidence, tailored to juror questions and priorities from the first workshop, voting on policy actions, developing small group policy manifestos. Repeated questionnaire.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047CF9-416D-27F5-D343-B2F4BD192CFB}"/>
              </a:ext>
            </a:extLst>
          </p:cNvPr>
          <p:cNvSpPr txBox="1"/>
          <p:nvPr/>
        </p:nvSpPr>
        <p:spPr>
          <a:xfrm>
            <a:off x="2297667" y="4948582"/>
            <a:ext cx="50513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Sharing and discussing manifestos with decision makers and policy colleagues, with opportunities to question decision makers.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4FB2A0-7EBB-F353-4E75-4753810D2214}"/>
              </a:ext>
            </a:extLst>
          </p:cNvPr>
          <p:cNvSpPr txBox="1"/>
          <p:nvPr/>
        </p:nvSpPr>
        <p:spPr>
          <a:xfrm>
            <a:off x="7834193" y="2024677"/>
            <a:ext cx="3984813" cy="3796167"/>
          </a:xfrm>
          <a:prstGeom prst="roundRect">
            <a:avLst>
              <a:gd name="adj" fmla="val 6814"/>
            </a:avLst>
          </a:prstGeom>
          <a:solidFill>
            <a:srgbClr val="DCEED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Sharing views with decision makers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 Workshop 3, jurors had the opportunity to share their manifestos with: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Local councillors and a Mayor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Local MPs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Local Directors of Public Health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Policy colleagues from national and regional government and local authority public health teams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Colleagues from national advocacy organisations and think tanks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17D929-DADB-E25F-5357-5C1AB3115615}"/>
              </a:ext>
            </a:extLst>
          </p:cNvPr>
          <p:cNvGrpSpPr/>
          <p:nvPr/>
        </p:nvGrpSpPr>
        <p:grpSpPr>
          <a:xfrm>
            <a:off x="668867" y="1745657"/>
            <a:ext cx="1561070" cy="1331061"/>
            <a:chOff x="1609776" y="3678881"/>
            <a:chExt cx="1561070" cy="1331061"/>
          </a:xfrm>
        </p:grpSpPr>
        <p:pic>
          <p:nvPicPr>
            <p:cNvPr id="13" name="Picture 12" descr="A blue circle with black background&#10;&#10;Description automatically generated">
              <a:extLst>
                <a:ext uri="{FF2B5EF4-FFF2-40B4-BE49-F238E27FC236}">
                  <a16:creationId xmlns:a16="http://schemas.microsoft.com/office/drawing/2014/main" id="{B7E48AB7-5768-F092-E5E6-A51AF94F9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9777" y="3678881"/>
              <a:ext cx="1561069" cy="133106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384A02-298E-1BBD-13C6-310C04B8F441}"/>
                </a:ext>
              </a:extLst>
            </p:cNvPr>
            <p:cNvSpPr txBox="1"/>
            <p:nvPr/>
          </p:nvSpPr>
          <p:spPr>
            <a:xfrm>
              <a:off x="1609776" y="4144356"/>
              <a:ext cx="15610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Helvetica" panose="020B0604020202020204" pitchFamily="34" charset="0"/>
                </a:rPr>
                <a:t>Workshop 1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F183673-08CF-3D3E-2685-99400361C897}"/>
              </a:ext>
            </a:extLst>
          </p:cNvPr>
          <p:cNvSpPr txBox="1"/>
          <p:nvPr/>
        </p:nvSpPr>
        <p:spPr>
          <a:xfrm>
            <a:off x="2297666" y="1956582"/>
            <a:ext cx="50513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Baseline questionnaire. Learning about the issues, reflecting on what jurors find important and establishing what other questions they have.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25DC1A-E9ED-867D-D581-221E3A5CEC0F}"/>
              </a:ext>
            </a:extLst>
          </p:cNvPr>
          <p:cNvGrpSpPr/>
          <p:nvPr/>
        </p:nvGrpSpPr>
        <p:grpSpPr>
          <a:xfrm>
            <a:off x="-1598599" y="3227313"/>
            <a:ext cx="6096000" cy="1331061"/>
            <a:chOff x="-1598599" y="3227313"/>
            <a:chExt cx="6096000" cy="1331061"/>
          </a:xfrm>
        </p:grpSpPr>
        <p:pic>
          <p:nvPicPr>
            <p:cNvPr id="18" name="Picture 17" descr="A blue circle with white spots&#10;&#10;Description automatically generated">
              <a:extLst>
                <a:ext uri="{FF2B5EF4-FFF2-40B4-BE49-F238E27FC236}">
                  <a16:creationId xmlns:a16="http://schemas.microsoft.com/office/drawing/2014/main" id="{8B8D81A6-4763-C2C1-9478-A1DB49EA2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867" y="3227313"/>
              <a:ext cx="1564193" cy="13310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2982FB1-E744-312A-65E2-CB429FAA49EC}"/>
                </a:ext>
              </a:extLst>
            </p:cNvPr>
            <p:cNvSpPr txBox="1"/>
            <p:nvPr/>
          </p:nvSpPr>
          <p:spPr>
            <a:xfrm>
              <a:off x="-1598599" y="3722707"/>
              <a:ext cx="6096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Helvetica" panose="020B0604020202020204" pitchFamily="34" charset="0"/>
                </a:rPr>
                <a:t>Workshop 2</a:t>
              </a:r>
            </a:p>
          </p:txBody>
        </p:sp>
      </p:grpSp>
      <p:pic>
        <p:nvPicPr>
          <p:cNvPr id="22" name="Picture 2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5B91FF6D-F722-546C-5E29-D0D158E85BB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38" y="4708969"/>
            <a:ext cx="1564193" cy="13310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37D7C29-333A-D687-48B7-D255E809D078}"/>
              </a:ext>
            </a:extLst>
          </p:cNvPr>
          <p:cNvSpPr txBox="1"/>
          <p:nvPr/>
        </p:nvSpPr>
        <p:spPr>
          <a:xfrm>
            <a:off x="-222766" y="5210192"/>
            <a:ext cx="33443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Helvetica" panose="020B0604020202020204" pitchFamily="34" charset="0"/>
              </a:rPr>
              <a:t>Workshop 3</a:t>
            </a:r>
          </a:p>
        </p:txBody>
      </p:sp>
    </p:spTree>
    <p:extLst>
      <p:ext uri="{BB962C8B-B14F-4D97-AF65-F5344CB8AC3E}">
        <p14:creationId xmlns:p14="http://schemas.microsoft.com/office/powerpoint/2010/main" val="3969834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2394629-8F96-41DE-9771-A48E7EF3C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67361F-9983-5381-D3A2-F8C74F6D7052}"/>
              </a:ext>
            </a:extLst>
          </p:cNvPr>
          <p:cNvSpPr txBox="1">
            <a:spLocks/>
          </p:cNvSpPr>
          <p:nvPr/>
        </p:nvSpPr>
        <p:spPr>
          <a:xfrm>
            <a:off x="838200" y="558209"/>
            <a:ext cx="5903259" cy="12257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rgbClr val="567D2D"/>
                </a:solidFill>
              </a:rPr>
              <a:t>Data generated from the workshops</a:t>
            </a:r>
          </a:p>
        </p:txBody>
      </p:sp>
      <p:pic>
        <p:nvPicPr>
          <p:cNvPr id="5" name="Picture 4" descr="A wall with pictures on it&#10;&#10;AI-generated content may be incorrect.">
            <a:extLst>
              <a:ext uri="{FF2B5EF4-FFF2-40B4-BE49-F238E27FC236}">
                <a16:creationId xmlns:a16="http://schemas.microsoft.com/office/drawing/2014/main" id="{E1D1763D-3DE7-01ED-1479-9A5D3931E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3" r="1" b="24964"/>
          <a:stretch>
            <a:fillRect/>
          </a:stretch>
        </p:blipFill>
        <p:spPr>
          <a:xfrm>
            <a:off x="7992957" y="10"/>
            <a:ext cx="4199043" cy="276935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B7283-4382-44C4-CB99-920550E7D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9800"/>
            <a:ext cx="5903259" cy="313660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200" dirty="0"/>
              <a:t>Images shared by Jury members</a:t>
            </a:r>
          </a:p>
          <a:p>
            <a:r>
              <a:rPr lang="en-US" sz="2200" dirty="0"/>
              <a:t>Questionnaire (at the start of W1 and repeated at the end of W2)</a:t>
            </a:r>
          </a:p>
          <a:p>
            <a:r>
              <a:rPr lang="en-US" sz="2200" dirty="0"/>
              <a:t>Polling using Wooclap.com during workshops</a:t>
            </a:r>
          </a:p>
          <a:p>
            <a:r>
              <a:rPr lang="en-US" sz="2200" dirty="0"/>
              <a:t>Jury voting of key issues and different policy actions</a:t>
            </a:r>
          </a:p>
          <a:p>
            <a:r>
              <a:rPr lang="en-US" sz="2200" dirty="0"/>
              <a:t>‘Manifestos for change’ developed by Jury members</a:t>
            </a:r>
          </a:p>
          <a:p>
            <a:r>
              <a:rPr lang="en-US" sz="2200" dirty="0"/>
              <a:t>Transcripts of discussions</a:t>
            </a:r>
          </a:p>
          <a:p>
            <a:r>
              <a:rPr lang="en-US" sz="2200" dirty="0"/>
              <a:t>Ethnographic notes </a:t>
            </a:r>
          </a:p>
        </p:txBody>
      </p:sp>
      <p:pic>
        <p:nvPicPr>
          <p:cNvPr id="7" name="Picture 6" descr="A group of people standing in a room writing on a wall&#10;&#10;AI-generated content may be incorrect.">
            <a:extLst>
              <a:ext uri="{FF2B5EF4-FFF2-40B4-BE49-F238E27FC236}">
                <a16:creationId xmlns:a16="http://schemas.microsoft.com/office/drawing/2014/main" id="{463B9087-5A48-1B88-25B0-B1CA858CC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1" r="1" b="2885"/>
          <a:stretch>
            <a:fillRect/>
          </a:stretch>
        </p:blipFill>
        <p:spPr>
          <a:xfrm>
            <a:off x="7992957" y="2957665"/>
            <a:ext cx="4199043" cy="390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60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E56CD-13C3-0FD9-04FF-F68311DC6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567D2D"/>
                </a:solidFill>
              </a:rPr>
              <a:t>Jurors’ reflections on the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91B83-2044-2C0F-2EDB-951B60F7E51F}"/>
              </a:ext>
            </a:extLst>
          </p:cNvPr>
          <p:cNvSpPr txBox="1"/>
          <p:nvPr/>
        </p:nvSpPr>
        <p:spPr>
          <a:xfrm>
            <a:off x="838199" y="1605932"/>
            <a:ext cx="4944534" cy="713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After each workshop, jurors were invited to reflect on the process:</a:t>
            </a:r>
            <a:endParaRPr kumimoji="0" lang="en-GB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6EE9FF-2C84-1111-DF7A-232E14AD49A8}"/>
              </a:ext>
            </a:extLst>
          </p:cNvPr>
          <p:cNvSpPr txBox="1"/>
          <p:nvPr/>
        </p:nvSpPr>
        <p:spPr>
          <a:xfrm>
            <a:off x="838199" y="2739450"/>
            <a:ext cx="4944534" cy="3690672"/>
          </a:xfrm>
          <a:prstGeom prst="roundRect">
            <a:avLst>
              <a:gd name="adj" fmla="val 6814"/>
            </a:avLst>
          </a:prstGeom>
          <a:solidFill>
            <a:srgbClr val="DCEED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Jurors felt they learnt: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 lot of helpful information, including health statistics and about public health policies and policy making</a:t>
            </a: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That unhealthy eating is a major issue</a:t>
            </a: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About the importance and power of advertising to influence people and that there is too much advertising</a:t>
            </a: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That change is slow but change is possible</a:t>
            </a: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That people think differently</a:t>
            </a: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About the limitations of education as a policy intervention</a:t>
            </a: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ACC22-F664-AF15-BB31-D98A6D25BD0B}"/>
              </a:ext>
            </a:extLst>
          </p:cNvPr>
          <p:cNvSpPr txBox="1"/>
          <p:nvPr/>
        </p:nvSpPr>
        <p:spPr>
          <a:xfrm>
            <a:off x="6350229" y="1579701"/>
            <a:ext cx="5327041" cy="1849299"/>
          </a:xfrm>
          <a:prstGeom prst="roundRect">
            <a:avLst>
              <a:gd name="adj" fmla="val 6814"/>
            </a:avLst>
          </a:prstGeom>
          <a:solidFill>
            <a:srgbClr val="FFE979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Jurors described how participation in the Citizens’ Jury made them feel:</a:t>
            </a:r>
            <a:endParaRPr kumimoji="0" lang="en-GB" sz="1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They valued meeting new people, working as a group and taking part in something important</a:t>
            </a: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The opportunity to hear other people’s views</a:t>
            </a: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Coming away feeling enthusiastic and encouraged</a:t>
            </a: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F0654-1F45-2389-ADF3-8F5B1C45A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312" y="3608687"/>
            <a:ext cx="2196876" cy="282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17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55E65C-9CEF-396C-023A-CEBC242F2D07}"/>
              </a:ext>
            </a:extLst>
          </p:cNvPr>
          <p:cNvSpPr txBox="1"/>
          <p:nvPr/>
        </p:nvSpPr>
        <p:spPr>
          <a:xfrm>
            <a:off x="4216401" y="3162859"/>
            <a:ext cx="4792134" cy="810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567D2D"/>
                </a:solidFill>
                <a:hlinkClick r:id="rId2"/>
              </a:rPr>
              <a:t>https://yhadph.short.gy/CJ</a:t>
            </a:r>
            <a:endParaRPr lang="en-GB" sz="2800" b="1" dirty="0">
              <a:solidFill>
                <a:srgbClr val="567D2D"/>
              </a:solidFill>
            </a:endParaRPr>
          </a:p>
          <a:p>
            <a:endParaRPr lang="en-GB" sz="1867" dirty="0">
              <a:solidFill>
                <a:srgbClr val="567D2D"/>
              </a:solidFill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63C0B4-C700-AFAB-3E02-AC597447BA64}"/>
              </a:ext>
            </a:extLst>
          </p:cNvPr>
          <p:cNvSpPr txBox="1"/>
          <p:nvPr/>
        </p:nvSpPr>
        <p:spPr>
          <a:xfrm>
            <a:off x="1422400" y="17203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567D2D"/>
                </a:solidFill>
              </a:rPr>
              <a:t>Find out more…</a:t>
            </a:r>
            <a:endParaRPr lang="en-GB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C5364E-895F-7D0E-1441-0CCF60766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241" r="-7056" b="-2744"/>
          <a:stretch>
            <a:fillRect/>
          </a:stretch>
        </p:blipFill>
        <p:spPr>
          <a:xfrm>
            <a:off x="9956800" y="248045"/>
            <a:ext cx="2072632" cy="2013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847E54-E1D8-7B59-8AFB-DA069A12F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0" y="3011219"/>
            <a:ext cx="2252133" cy="22521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BF9472-1EC9-7ECB-21E2-FFC8A1D0DAF5}"/>
              </a:ext>
            </a:extLst>
          </p:cNvPr>
          <p:cNvSpPr txBox="1"/>
          <p:nvPr/>
        </p:nvSpPr>
        <p:spPr>
          <a:xfrm>
            <a:off x="4216401" y="3749860"/>
            <a:ext cx="6536266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Findings from the juries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Juror stories and video clips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err="1"/>
              <a:t>Sidesets</a:t>
            </a:r>
            <a:r>
              <a:rPr lang="en-GB" sz="2000" dirty="0"/>
              <a:t>, quotes and images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Communicating for impact toolkit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Executive summary and full report</a:t>
            </a:r>
          </a:p>
          <a:p>
            <a:endParaRPr lang="en-GB" sz="2000" dirty="0"/>
          </a:p>
          <a:p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018486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4F460-88C7-000F-3CA3-FF151EC1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567D2D"/>
                </a:solidFill>
              </a:rPr>
              <a:t>Supplementary slides:</a:t>
            </a:r>
          </a:p>
        </p:txBody>
      </p:sp>
    </p:spTree>
    <p:extLst>
      <p:ext uri="{BB962C8B-B14F-4D97-AF65-F5344CB8AC3E}">
        <p14:creationId xmlns:p14="http://schemas.microsoft.com/office/powerpoint/2010/main" val="1114716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7B6AE8B1-5236-E8B0-4B47-E940CFE36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415" y="2322890"/>
            <a:ext cx="9906002" cy="413666"/>
          </a:xfrm>
          <a:prstGeom prst="rect">
            <a:avLst/>
          </a:prstGeom>
        </p:spPr>
      </p:pic>
      <p:pic>
        <p:nvPicPr>
          <p:cNvPr id="2" name="Picture 1" descr="A blue circle with white spots&#10;&#10;Description automatically generated">
            <a:extLst>
              <a:ext uri="{FF2B5EF4-FFF2-40B4-BE49-F238E27FC236}">
                <a16:creationId xmlns:a16="http://schemas.microsoft.com/office/drawing/2014/main" id="{0EA7623A-A721-B845-E847-D39CECDBB3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87" y="1669374"/>
            <a:ext cx="1781185" cy="17811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805513-8459-43ED-2493-0CB5D484E42E}"/>
              </a:ext>
            </a:extLst>
          </p:cNvPr>
          <p:cNvSpPr txBox="1"/>
          <p:nvPr/>
        </p:nvSpPr>
        <p:spPr>
          <a:xfrm>
            <a:off x="-242858" y="2136592"/>
            <a:ext cx="2777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Workshop 1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800">
                    <a:lumMod val="20000"/>
                    <a:lumOff val="8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Context for the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800">
                    <a:lumMod val="20000"/>
                    <a:lumOff val="8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800">
                    <a:lumMod val="20000"/>
                    <a:lumOff val="8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issues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ED7800">
                  <a:lumMod val="20000"/>
                  <a:lumOff val="80000"/>
                </a:srgbClr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F30EA2-9787-8281-8748-D969A0D8462A}"/>
              </a:ext>
            </a:extLst>
          </p:cNvPr>
          <p:cNvSpPr txBox="1"/>
          <p:nvPr/>
        </p:nvSpPr>
        <p:spPr>
          <a:xfrm>
            <a:off x="7263071" y="4433871"/>
            <a:ext cx="2232000" cy="116955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59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Small group discussions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Reflections on what is important to Jury members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6A314A2-4FB0-056C-6148-E2382673B496}"/>
              </a:ext>
            </a:extLst>
          </p:cNvPr>
          <p:cNvSpPr txBox="1"/>
          <p:nvPr/>
        </p:nvSpPr>
        <p:spPr>
          <a:xfrm>
            <a:off x="4808267" y="1638876"/>
            <a:ext cx="2232000" cy="349200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59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Presentations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Dr Anna Brook, Public Health Consultant and University of Bath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Health Inequalities and health challenges in Yorkshire &amp; the Humber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Prof. Jeff Collin, University of Edinburgh,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The role and significance of commercial determinants in poor health and inequalities in Scotland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0ED8D2-1C12-6C54-EE2A-53AF93CF99E5}"/>
              </a:ext>
            </a:extLst>
          </p:cNvPr>
          <p:cNvSpPr txBox="1"/>
          <p:nvPr/>
        </p:nvSpPr>
        <p:spPr>
          <a:xfrm>
            <a:off x="2348711" y="4046647"/>
            <a:ext cx="2232000" cy="972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59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Small group discussions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Sharing/discussing participant images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6B8066-AAD9-652A-DBA0-7922683F6108}"/>
              </a:ext>
            </a:extLst>
          </p:cNvPr>
          <p:cNvSpPr txBox="1"/>
          <p:nvPr/>
        </p:nvSpPr>
        <p:spPr>
          <a:xfrm>
            <a:off x="7263071" y="5731287"/>
            <a:ext cx="2232000" cy="73866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D7800">
                    <a:lumMod val="20000"/>
                    <a:lumOff val="8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Jury vote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On the issues they find urgent and important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26F1F1-E9D3-C832-A4A2-36639C7FEAC4}"/>
              </a:ext>
            </a:extLst>
          </p:cNvPr>
          <p:cNvSpPr txBox="1"/>
          <p:nvPr/>
        </p:nvSpPr>
        <p:spPr>
          <a:xfrm>
            <a:off x="7263071" y="1642006"/>
            <a:ext cx="2232000" cy="266400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59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Filmed presentations from SPECTRUM </a:t>
            </a:r>
          </a:p>
          <a:p>
            <a:pPr marL="228600" marR="0" lvl="0" indent="-2286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How does alcohol affect public health</a:t>
            </a:r>
          </a:p>
          <a:p>
            <a:pPr marL="228600" marR="0" lvl="0" indent="-2286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What is the relationship between poor diet and health inequalities</a:t>
            </a:r>
          </a:p>
          <a:p>
            <a:pPr marL="228600" marR="0" lvl="0" indent="-2286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What is the relationship between tobacco consumption and health inequalities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43A6B31-B5E7-31FC-42C6-0DD8A91B5C63}"/>
              </a:ext>
            </a:extLst>
          </p:cNvPr>
          <p:cNvGrpSpPr/>
          <p:nvPr/>
        </p:nvGrpSpPr>
        <p:grpSpPr>
          <a:xfrm>
            <a:off x="4252655" y="4877962"/>
            <a:ext cx="1352550" cy="1166853"/>
            <a:chOff x="4141147" y="4934160"/>
            <a:chExt cx="1352550" cy="1166853"/>
          </a:xfrm>
        </p:grpSpPr>
        <p:pic>
          <p:nvPicPr>
            <p:cNvPr id="44" name="Picture 43" descr="A red circle with black background&#10;&#10;Description automatically generated">
              <a:extLst>
                <a:ext uri="{FF2B5EF4-FFF2-40B4-BE49-F238E27FC236}">
                  <a16:creationId xmlns:a16="http://schemas.microsoft.com/office/drawing/2014/main" id="{28460092-AEFA-67D4-ADDF-1E6699BD1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3996" y="4934160"/>
              <a:ext cx="1166853" cy="116685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2908899-AFE4-8CD2-6E74-B978832F883B}"/>
                </a:ext>
              </a:extLst>
            </p:cNvPr>
            <p:cNvSpPr txBox="1"/>
            <p:nvPr/>
          </p:nvSpPr>
          <p:spPr>
            <a:xfrm>
              <a:off x="4141147" y="5243922"/>
              <a:ext cx="13525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  <a:sym typeface="Calibri"/>
                </a:rPr>
                <a:t>Q&amp;A with speakers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E0477F8-A029-600B-7E61-E82052E9DC90}"/>
              </a:ext>
            </a:extLst>
          </p:cNvPr>
          <p:cNvSpPr txBox="1"/>
          <p:nvPr/>
        </p:nvSpPr>
        <p:spPr>
          <a:xfrm>
            <a:off x="9704613" y="1642007"/>
            <a:ext cx="2232000" cy="1836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59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Small group discussions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Reflections on what the Jury understand the:</a:t>
            </a:r>
          </a:p>
          <a:p>
            <a:pPr marL="228600" marR="0" lvl="0" indent="-2286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key issues </a:t>
            </a:r>
          </a:p>
          <a:p>
            <a:pPr marL="228600" marR="0" lvl="0" indent="-2286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Actions to be taken</a:t>
            </a:r>
          </a:p>
          <a:p>
            <a:pPr marL="228600" marR="0" lvl="0" indent="-2286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Priorities for action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at the end of day one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F3541D-1215-E3B4-6C7D-22ECCF423419}"/>
              </a:ext>
            </a:extLst>
          </p:cNvPr>
          <p:cNvSpPr txBox="1"/>
          <p:nvPr/>
        </p:nvSpPr>
        <p:spPr>
          <a:xfrm>
            <a:off x="225279" y="3581000"/>
            <a:ext cx="1913890" cy="138499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D7800">
                    <a:lumMod val="20000"/>
                    <a:lumOff val="8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Questionnaire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Baseline: views on health, industries that impact on health and wellbeing and policies to reduce harm.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BDE982-B647-7DFC-4611-AD4A48FCAC8B}"/>
              </a:ext>
            </a:extLst>
          </p:cNvPr>
          <p:cNvSpPr txBox="1"/>
          <p:nvPr/>
        </p:nvSpPr>
        <p:spPr>
          <a:xfrm>
            <a:off x="2348711" y="2950484"/>
            <a:ext cx="2232000" cy="95410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ED7800">
                    <a:lumMod val="20000"/>
                    <a:lumOff val="8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WooClap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D7800">
                    <a:lumMod val="20000"/>
                    <a:lumOff val="8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 questions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To help jurors settle in and understand more about each other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583950-7253-BFD6-544E-CD93690226E6}"/>
              </a:ext>
            </a:extLst>
          </p:cNvPr>
          <p:cNvSpPr txBox="1"/>
          <p:nvPr/>
        </p:nvSpPr>
        <p:spPr>
          <a:xfrm>
            <a:off x="9704613" y="3624316"/>
            <a:ext cx="2232000" cy="116955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ED7800">
                    <a:lumMod val="20000"/>
                    <a:lumOff val="8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WooClap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D7800">
                    <a:lumMod val="20000"/>
                    <a:lumOff val="8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 questions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To understand what is important for Jurors and to identify potential focus areas for Workshop 2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EBFABB-3A94-F4C4-2ED7-150AECC4DD72}"/>
              </a:ext>
            </a:extLst>
          </p:cNvPr>
          <p:cNvSpPr txBox="1"/>
          <p:nvPr/>
        </p:nvSpPr>
        <p:spPr>
          <a:xfrm>
            <a:off x="2348711" y="1638877"/>
            <a:ext cx="2232000" cy="116955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59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Presentation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Welcome and introduction to the workshop and Citizens’ Jury process</a:t>
            </a:r>
          </a:p>
        </p:txBody>
      </p:sp>
      <p:pic>
        <p:nvPicPr>
          <p:cNvPr id="11" name="Picture 10" descr="A red circle with black background&#10;&#10;Description automatically generated">
            <a:extLst>
              <a:ext uri="{FF2B5EF4-FFF2-40B4-BE49-F238E27FC236}">
                <a16:creationId xmlns:a16="http://schemas.microsoft.com/office/drawing/2014/main" id="{4E69A584-F9F4-115C-E537-FED34B54C37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7473" y="585562"/>
            <a:ext cx="1166853" cy="11668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1D5CEA-B3A0-EE38-00DD-062E317AE590}"/>
              </a:ext>
            </a:extLst>
          </p:cNvPr>
          <p:cNvSpPr txBox="1"/>
          <p:nvPr/>
        </p:nvSpPr>
        <p:spPr>
          <a:xfrm>
            <a:off x="8739325" y="810474"/>
            <a:ext cx="11668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Q&amp;A &amp; whole group discussion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D68E6A-BFD4-0D19-F2D8-789E105F0FF0}"/>
              </a:ext>
            </a:extLst>
          </p:cNvPr>
          <p:cNvSpPr txBox="1"/>
          <p:nvPr/>
        </p:nvSpPr>
        <p:spPr>
          <a:xfrm>
            <a:off x="356017" y="223028"/>
            <a:ext cx="78825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567D2D"/>
                </a:solidFill>
                <a:latin typeface="Aptos" panose="020B0004020202020204" pitchFamily="34" charset="0"/>
              </a:rPr>
              <a:t>Workshop 1: learning about the issues, reflecting on what jurors find important and establishing what other questions they have </a:t>
            </a:r>
          </a:p>
        </p:txBody>
      </p:sp>
    </p:spTree>
    <p:extLst>
      <p:ext uri="{BB962C8B-B14F-4D97-AF65-F5344CB8AC3E}">
        <p14:creationId xmlns:p14="http://schemas.microsoft.com/office/powerpoint/2010/main" val="1844505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7B6AE8B1-5236-E8B0-4B47-E940CFE36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015" y="2260865"/>
            <a:ext cx="9906002" cy="413666"/>
          </a:xfrm>
          <a:prstGeom prst="rect">
            <a:avLst/>
          </a:prstGeom>
        </p:spPr>
      </p:pic>
      <p:pic>
        <p:nvPicPr>
          <p:cNvPr id="11" name="Picture 10" descr="A blue circle with white spots&#10;&#10;Description automatically generated">
            <a:extLst>
              <a:ext uri="{FF2B5EF4-FFF2-40B4-BE49-F238E27FC236}">
                <a16:creationId xmlns:a16="http://schemas.microsoft.com/office/drawing/2014/main" id="{297ED42E-47EE-1A6D-54D9-18B9CE0527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43" y="1670801"/>
            <a:ext cx="1781185" cy="178118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3F30EA2-9787-8281-8748-D969A0D8462A}"/>
              </a:ext>
            </a:extLst>
          </p:cNvPr>
          <p:cNvSpPr txBox="1"/>
          <p:nvPr/>
        </p:nvSpPr>
        <p:spPr>
          <a:xfrm>
            <a:off x="4768752" y="1470260"/>
            <a:ext cx="2196000" cy="136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59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Small group discussions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Reflections on the density maps and what they say about health and harmful products. 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6B8066-AAD9-652A-DBA0-7922683F6108}"/>
              </a:ext>
            </a:extLst>
          </p:cNvPr>
          <p:cNvSpPr txBox="1"/>
          <p:nvPr/>
        </p:nvSpPr>
        <p:spPr>
          <a:xfrm>
            <a:off x="7152079" y="3899502"/>
            <a:ext cx="2196000" cy="73866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D7800">
                    <a:lumMod val="20000"/>
                    <a:lumOff val="8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Jury vote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To prioritise potential policy actions 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26F1F1-E9D3-C832-A4A2-36639C7FEAC4}"/>
              </a:ext>
            </a:extLst>
          </p:cNvPr>
          <p:cNvSpPr txBox="1"/>
          <p:nvPr/>
        </p:nvSpPr>
        <p:spPr>
          <a:xfrm>
            <a:off x="7144648" y="1470260"/>
            <a:ext cx="2196000" cy="116955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59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Presentation </a:t>
            </a:r>
          </a:p>
          <a:p>
            <a:pPr marL="228600" marR="0" lvl="0" indent="-2286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What’s in the party political manifestos? </a:t>
            </a:r>
          </a:p>
          <a:p>
            <a:pPr marL="228600" marR="0" lvl="0" indent="-2286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Policy proposals for reflection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E0477F8-A029-600B-7E61-E82052E9DC90}"/>
              </a:ext>
            </a:extLst>
          </p:cNvPr>
          <p:cNvSpPr txBox="1"/>
          <p:nvPr/>
        </p:nvSpPr>
        <p:spPr>
          <a:xfrm>
            <a:off x="9527975" y="1470260"/>
            <a:ext cx="2196000" cy="118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59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Small group discussions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Creation of manifestos for change based on all the Jury deliberations 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598282-75AB-6B3B-7B6A-16B3877F4174}"/>
              </a:ext>
            </a:extLst>
          </p:cNvPr>
          <p:cNvSpPr txBox="1"/>
          <p:nvPr/>
        </p:nvSpPr>
        <p:spPr>
          <a:xfrm>
            <a:off x="4768752" y="2976298"/>
            <a:ext cx="2196000" cy="201600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59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Filmed presentations 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Caroline Cerny, Deputy Chief Executive, Action on Smoking and Health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Ewan MacDonald-Russell, Deputy Head, Scottish Retail Consortium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05F93E-F2C3-EFFD-4314-5F6E6B9EC1E4}"/>
              </a:ext>
            </a:extLst>
          </p:cNvPr>
          <p:cNvSpPr txBox="1"/>
          <p:nvPr/>
        </p:nvSpPr>
        <p:spPr>
          <a:xfrm>
            <a:off x="7152079" y="2784260"/>
            <a:ext cx="2196000" cy="972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59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Small group discussions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Deliberation on potential policy actions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D1FEF8-C84F-87B3-4EAA-76BAB117760B}"/>
              </a:ext>
            </a:extLst>
          </p:cNvPr>
          <p:cNvSpPr txBox="1"/>
          <p:nvPr/>
        </p:nvSpPr>
        <p:spPr>
          <a:xfrm>
            <a:off x="7137217" y="4778732"/>
            <a:ext cx="2196000" cy="972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59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Whole group discussion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Deliberation on potential policy actions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C2E1EB-2E16-5D5D-C0E8-C25739A5A46C}"/>
              </a:ext>
            </a:extLst>
          </p:cNvPr>
          <p:cNvSpPr txBox="1"/>
          <p:nvPr/>
        </p:nvSpPr>
        <p:spPr>
          <a:xfrm>
            <a:off x="9527975" y="2764913"/>
            <a:ext cx="2196000" cy="73866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D7800">
                    <a:lumMod val="20000"/>
                    <a:lumOff val="8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Final Jury vote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To prioritise potential policy actions 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27140B1-C054-F039-A89C-7633035E1500}"/>
              </a:ext>
            </a:extLst>
          </p:cNvPr>
          <p:cNvGrpSpPr/>
          <p:nvPr/>
        </p:nvGrpSpPr>
        <p:grpSpPr>
          <a:xfrm>
            <a:off x="5866752" y="4812598"/>
            <a:ext cx="1174445" cy="1166853"/>
            <a:chOff x="6627275" y="5304084"/>
            <a:chExt cx="1174445" cy="1166853"/>
          </a:xfrm>
        </p:grpSpPr>
        <p:pic>
          <p:nvPicPr>
            <p:cNvPr id="29" name="Picture 28" descr="A red circle with black background&#10;&#10;Description automatically generated">
              <a:extLst>
                <a:ext uri="{FF2B5EF4-FFF2-40B4-BE49-F238E27FC236}">
                  <a16:creationId xmlns:a16="http://schemas.microsoft.com/office/drawing/2014/main" id="{D49CF4C6-7390-DA7C-3365-3607944E1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7275" y="5304084"/>
              <a:ext cx="1166853" cy="116685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7521526-8FD6-8923-F99B-69B2816B4F10}"/>
                </a:ext>
              </a:extLst>
            </p:cNvPr>
            <p:cNvSpPr txBox="1"/>
            <p:nvPr/>
          </p:nvSpPr>
          <p:spPr>
            <a:xfrm>
              <a:off x="6634868" y="5518977"/>
              <a:ext cx="11668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  <a:sym typeface="Calibri"/>
                </a:rPr>
                <a:t>Q&amp;A &amp; whole group discussion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06B9282-D23A-19E6-2AEC-D4E9A40F5930}"/>
              </a:ext>
            </a:extLst>
          </p:cNvPr>
          <p:cNvSpPr txBox="1"/>
          <p:nvPr/>
        </p:nvSpPr>
        <p:spPr>
          <a:xfrm>
            <a:off x="615943" y="2028347"/>
            <a:ext cx="1456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Workshop 2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800">
                    <a:lumMod val="20000"/>
                    <a:lumOff val="8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Policy actions &amp;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800">
                    <a:lumMod val="20000"/>
                    <a:lumOff val="8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800">
                    <a:lumMod val="20000"/>
                    <a:lumOff val="8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manifestos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ED7800">
                  <a:lumMod val="20000"/>
                  <a:lumOff val="80000"/>
                </a:srgbClr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0B7C440-B0E5-172F-D64B-85EA7336290E}"/>
              </a:ext>
            </a:extLst>
          </p:cNvPr>
          <p:cNvSpPr txBox="1"/>
          <p:nvPr/>
        </p:nvSpPr>
        <p:spPr>
          <a:xfrm>
            <a:off x="2385425" y="4244025"/>
            <a:ext cx="2196000" cy="115200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59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Presentation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Prof. Niamh Shortt, University of Edinburgh – an introduction to the outlet density maps.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557076-27A3-9F61-2B26-3A833D2DFF92}"/>
              </a:ext>
            </a:extLst>
          </p:cNvPr>
          <p:cNvSpPr txBox="1"/>
          <p:nvPr/>
        </p:nvSpPr>
        <p:spPr>
          <a:xfrm>
            <a:off x="2392856" y="1470260"/>
            <a:ext cx="2196000" cy="262800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59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Presentations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Presentation to get people back into the space, remind them what they have discussed previously and how it has shaped the workshop discussions.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A short film on the commercial determinants of health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70A2D5-E232-B273-9724-8BE26A280907}"/>
              </a:ext>
            </a:extLst>
          </p:cNvPr>
          <p:cNvGrpSpPr/>
          <p:nvPr/>
        </p:nvGrpSpPr>
        <p:grpSpPr>
          <a:xfrm>
            <a:off x="1571840" y="5054054"/>
            <a:ext cx="1282239" cy="1282239"/>
            <a:chOff x="1646777" y="4759933"/>
            <a:chExt cx="1282239" cy="1282239"/>
          </a:xfrm>
        </p:grpSpPr>
        <p:pic>
          <p:nvPicPr>
            <p:cNvPr id="5" name="Picture 4" descr="A red circle with black background&#10;&#10;Description automatically generated">
              <a:extLst>
                <a:ext uri="{FF2B5EF4-FFF2-40B4-BE49-F238E27FC236}">
                  <a16:creationId xmlns:a16="http://schemas.microsoft.com/office/drawing/2014/main" id="{3A75397F-E115-F42F-BF1C-64ACDB5F2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6777" y="4759933"/>
              <a:ext cx="1282239" cy="128223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31322C-1B6D-9718-41FB-53DC6C21342E}"/>
                </a:ext>
              </a:extLst>
            </p:cNvPr>
            <p:cNvSpPr txBox="1"/>
            <p:nvPr/>
          </p:nvSpPr>
          <p:spPr>
            <a:xfrm>
              <a:off x="1687789" y="5023671"/>
              <a:ext cx="11681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  <a:sym typeface="Calibri"/>
                </a:rPr>
                <a:t>Q&amp;A &amp; whole group discussion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AE3709B-9C3F-20B8-FD53-1DFA49CF0C74}"/>
              </a:ext>
            </a:extLst>
          </p:cNvPr>
          <p:cNvSpPr txBox="1"/>
          <p:nvPr/>
        </p:nvSpPr>
        <p:spPr>
          <a:xfrm>
            <a:off x="299069" y="3562322"/>
            <a:ext cx="1913890" cy="116955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ED7800">
                    <a:lumMod val="20000"/>
                    <a:lumOff val="8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WooClap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D7800">
                    <a:lumMod val="20000"/>
                    <a:lumOff val="8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 questions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To help jurors settle in and understand more about each other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F193EE-74A5-92BC-19BC-77F18FC3572B}"/>
              </a:ext>
            </a:extLst>
          </p:cNvPr>
          <p:cNvSpPr txBox="1"/>
          <p:nvPr/>
        </p:nvSpPr>
        <p:spPr>
          <a:xfrm>
            <a:off x="9535406" y="3642496"/>
            <a:ext cx="2188568" cy="116955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D7800">
                    <a:lumMod val="20000"/>
                    <a:lumOff val="8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Questionnaire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Repeat: views on health, industries that impact on health and wellbeing and policies to reduce harm.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09BEA7-1001-7E9B-4D13-263664D68861}"/>
              </a:ext>
            </a:extLst>
          </p:cNvPr>
          <p:cNvSpPr txBox="1"/>
          <p:nvPr/>
        </p:nvSpPr>
        <p:spPr>
          <a:xfrm>
            <a:off x="356016" y="223028"/>
            <a:ext cx="9783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567D2D"/>
                </a:solidFill>
                <a:latin typeface="Aptos" panose="020B0004020202020204" pitchFamily="34" charset="0"/>
              </a:rPr>
              <a:t>Workshop 2: further evidence, tailored to juror questions and priorities from the first workshop, voting on policy actions, developing small group policy manifestos </a:t>
            </a:r>
          </a:p>
        </p:txBody>
      </p:sp>
    </p:spTree>
    <p:extLst>
      <p:ext uri="{BB962C8B-B14F-4D97-AF65-F5344CB8AC3E}">
        <p14:creationId xmlns:p14="http://schemas.microsoft.com/office/powerpoint/2010/main" val="3998709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DC8C7-D3C0-BB87-EA27-A59BD2F04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CB92434-B7A8-007F-179B-54C2B2300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700" y="2305313"/>
            <a:ext cx="9906002" cy="413666"/>
          </a:xfrm>
          <a:prstGeom prst="rect">
            <a:avLst/>
          </a:prstGeom>
        </p:spPr>
      </p:pic>
      <p:pic>
        <p:nvPicPr>
          <p:cNvPr id="11" name="Picture 10" descr="A blue circle with white spots&#10;&#10;Description automatically generated">
            <a:extLst>
              <a:ext uri="{FF2B5EF4-FFF2-40B4-BE49-F238E27FC236}">
                <a16:creationId xmlns:a16="http://schemas.microsoft.com/office/drawing/2014/main" id="{7BA36C7F-DDAC-F8DC-9FA5-B1C64D2096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28" y="1715249"/>
            <a:ext cx="1781185" cy="178118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E6E831A-1998-E3B4-9C64-D92B1ACDFFDB}"/>
              </a:ext>
            </a:extLst>
          </p:cNvPr>
          <p:cNvSpPr txBox="1"/>
          <p:nvPr/>
        </p:nvSpPr>
        <p:spPr>
          <a:xfrm>
            <a:off x="4832081" y="1484309"/>
            <a:ext cx="2196000" cy="2196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59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Small group discussions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Giving jurors and decision makers and policy colleagues the chance to understand more about each others’ priorities and discuss and reflect on the policy manifestos.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4A47FB-7CCA-1717-5D37-598D815B9EB7}"/>
              </a:ext>
            </a:extLst>
          </p:cNvPr>
          <p:cNvSpPr txBox="1"/>
          <p:nvPr/>
        </p:nvSpPr>
        <p:spPr>
          <a:xfrm>
            <a:off x="7208424" y="1479827"/>
            <a:ext cx="2196000" cy="1800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59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Small group discussions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Individual jurors each have an opportunity to speak directly to a decision maker, and for the group to reflect on their hopes for the future.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F4C1FE-8E9C-6E52-1C81-3539D2E59ABD}"/>
              </a:ext>
            </a:extLst>
          </p:cNvPr>
          <p:cNvSpPr txBox="1"/>
          <p:nvPr/>
        </p:nvSpPr>
        <p:spPr>
          <a:xfrm>
            <a:off x="2456473" y="4872578"/>
            <a:ext cx="2196000" cy="160043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59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Small group discussions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Opportunity for jurors and decision makers to move around the room, engage with the manifestos and each other.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DCAC050-7397-C41C-A2C8-673985E77471}"/>
              </a:ext>
            </a:extLst>
          </p:cNvPr>
          <p:cNvSpPr txBox="1"/>
          <p:nvPr/>
        </p:nvSpPr>
        <p:spPr>
          <a:xfrm>
            <a:off x="411112" y="1961341"/>
            <a:ext cx="17811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Workshop 3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800">
                    <a:lumMod val="20000"/>
                    <a:lumOff val="8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Sharing findings with decision makers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ED7800">
                  <a:lumMod val="20000"/>
                  <a:lumOff val="80000"/>
                </a:srgbClr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CB16A7-F9D4-FD1F-6BCB-000BDA4514F5}"/>
              </a:ext>
            </a:extLst>
          </p:cNvPr>
          <p:cNvSpPr txBox="1"/>
          <p:nvPr/>
        </p:nvSpPr>
        <p:spPr>
          <a:xfrm>
            <a:off x="2461361" y="1499272"/>
            <a:ext cx="2196000" cy="158400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59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Presentation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Presentation to welcome back jurors, welcome and introduce decision makers and policy colleagues, and explain the purpose of today.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0C5687-45DF-D630-87E2-BE39EC5A2884}"/>
              </a:ext>
            </a:extLst>
          </p:cNvPr>
          <p:cNvSpPr txBox="1"/>
          <p:nvPr/>
        </p:nvSpPr>
        <p:spPr>
          <a:xfrm>
            <a:off x="362975" y="3566465"/>
            <a:ext cx="1913890" cy="95410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ED7800">
                    <a:lumMod val="20000"/>
                    <a:lumOff val="8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WooClap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D7800">
                    <a:lumMod val="20000"/>
                    <a:lumOff val="8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 questions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To establish connection and common ground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A9870A-45EA-F12A-7549-43949D0339E5}"/>
              </a:ext>
            </a:extLst>
          </p:cNvPr>
          <p:cNvSpPr txBox="1"/>
          <p:nvPr/>
        </p:nvSpPr>
        <p:spPr>
          <a:xfrm>
            <a:off x="9584767" y="1479827"/>
            <a:ext cx="2196000" cy="224676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59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Panel discussion </a:t>
            </a:r>
          </a:p>
          <a:p>
            <a:pPr marL="228600" marR="0" lvl="0" indent="-2286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Decision makers are given an opportunity to reflect back to jurors what they have heard today</a:t>
            </a:r>
          </a:p>
          <a:p>
            <a:pPr marL="228600" marR="0" lvl="0" indent="-2286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Jurors have an opportunity to question decision makers directly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5970A-0E29-B735-A617-9BF44CD43A5E}"/>
              </a:ext>
            </a:extLst>
          </p:cNvPr>
          <p:cNvSpPr txBox="1"/>
          <p:nvPr/>
        </p:nvSpPr>
        <p:spPr>
          <a:xfrm>
            <a:off x="9584767" y="3827871"/>
            <a:ext cx="2196000" cy="73866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59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Closing presentation</a:t>
            </a:r>
          </a:p>
          <a:p>
            <a:pPr marL="228600" marR="0" lvl="0" indent="-2286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Wrap-up, thank you and next steps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031035-40A5-2D5E-046A-81D0B5435CEC}"/>
              </a:ext>
            </a:extLst>
          </p:cNvPr>
          <p:cNvSpPr txBox="1"/>
          <p:nvPr/>
        </p:nvSpPr>
        <p:spPr>
          <a:xfrm>
            <a:off x="2456473" y="3177706"/>
            <a:ext cx="2196000" cy="160043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59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Presentation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Prof. Jeff Collin, University of Edinburgh.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rPr>
              <a:t>Reflections on the previous workshops, sharing Jury findings so far to inform discussions.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FA43591-AFB8-0A5C-0FA3-7B667F137691}"/>
              </a:ext>
            </a:extLst>
          </p:cNvPr>
          <p:cNvGrpSpPr/>
          <p:nvPr/>
        </p:nvGrpSpPr>
        <p:grpSpPr>
          <a:xfrm>
            <a:off x="4505477" y="3879452"/>
            <a:ext cx="1281600" cy="1282239"/>
            <a:chOff x="1953395" y="4268505"/>
            <a:chExt cx="1282239" cy="1282239"/>
          </a:xfrm>
        </p:grpSpPr>
        <p:pic>
          <p:nvPicPr>
            <p:cNvPr id="42" name="Picture 41" descr="A red circle with black background&#10;&#10;Description automatically generated">
              <a:extLst>
                <a:ext uri="{FF2B5EF4-FFF2-40B4-BE49-F238E27FC236}">
                  <a16:creationId xmlns:a16="http://schemas.microsoft.com/office/drawing/2014/main" id="{AF66871B-F606-D69A-FA2F-B7696A645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3395" y="4268505"/>
              <a:ext cx="1282239" cy="1282239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F8C4D5C-1B69-47A8-6769-5315F0F8B76D}"/>
                </a:ext>
              </a:extLst>
            </p:cNvPr>
            <p:cNvSpPr txBox="1"/>
            <p:nvPr/>
          </p:nvSpPr>
          <p:spPr>
            <a:xfrm>
              <a:off x="2010463" y="4558870"/>
              <a:ext cx="11681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  <a:sym typeface="Calibri"/>
                </a:rPr>
                <a:t>Q&amp;A &amp; whole group discussion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3E55B97-2145-8E9D-0876-097CD6EC1FC1}"/>
              </a:ext>
            </a:extLst>
          </p:cNvPr>
          <p:cNvGrpSpPr/>
          <p:nvPr/>
        </p:nvGrpSpPr>
        <p:grpSpPr>
          <a:xfrm>
            <a:off x="10826002" y="418770"/>
            <a:ext cx="1250394" cy="1166853"/>
            <a:chOff x="10473514" y="5413570"/>
            <a:chExt cx="1166853" cy="1166853"/>
          </a:xfrm>
        </p:grpSpPr>
        <p:pic>
          <p:nvPicPr>
            <p:cNvPr id="29" name="Picture 28" descr="A red circle with black background&#10;&#10;Description automatically generated">
              <a:extLst>
                <a:ext uri="{FF2B5EF4-FFF2-40B4-BE49-F238E27FC236}">
                  <a16:creationId xmlns:a16="http://schemas.microsoft.com/office/drawing/2014/main" id="{7C9A5D06-44FA-6AAC-B529-F636AAED1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73514" y="5413570"/>
              <a:ext cx="1166853" cy="116685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3634232-DBD6-C918-8332-BAAA40F7136A}"/>
                </a:ext>
              </a:extLst>
            </p:cNvPr>
            <p:cNvSpPr txBox="1"/>
            <p:nvPr/>
          </p:nvSpPr>
          <p:spPr>
            <a:xfrm>
              <a:off x="10519476" y="5627664"/>
              <a:ext cx="107493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  <a:sym typeface="Calibri"/>
                </a:rPr>
                <a:t>Q&amp;A &amp; whole group discussion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6C5DD8E-711F-B79C-6FB9-91EE4FBDDA04}"/>
              </a:ext>
            </a:extLst>
          </p:cNvPr>
          <p:cNvSpPr txBox="1"/>
          <p:nvPr/>
        </p:nvSpPr>
        <p:spPr>
          <a:xfrm>
            <a:off x="356016" y="223028"/>
            <a:ext cx="84204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567D2D"/>
                </a:solidFill>
                <a:latin typeface="Aptos" panose="020B0004020202020204" pitchFamily="34" charset="0"/>
              </a:rPr>
              <a:t>Workshop 3: sharing and discussing findings with decision makers and policy colleagues, with opportunities to question decision makers. </a:t>
            </a:r>
          </a:p>
          <a:p>
            <a:endParaRPr lang="en-GB" sz="2000" b="1" dirty="0">
              <a:solidFill>
                <a:srgbClr val="567D2D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623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B12BDC1-05B9-00C2-E826-21C553E439A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567D2D"/>
                </a:solidFill>
              </a:rPr>
              <a:t>Acknowledgements</a:t>
            </a:r>
            <a:r>
              <a:rPr lang="en-GB" b="1" dirty="0">
                <a:solidFill>
                  <a:srgbClr val="567D2D"/>
                </a:solidFill>
              </a:rPr>
              <a:t> </a:t>
            </a:r>
            <a:endParaRPr lang="en-GB" dirty="0">
              <a:solidFill>
                <a:srgbClr val="567D2D"/>
              </a:solidFill>
            </a:endParaRPr>
          </a:p>
        </p:txBody>
      </p:sp>
      <p:pic>
        <p:nvPicPr>
          <p:cNvPr id="2" name="Picture 10" descr="University of Stirling | 18 Online Courses | DistanceLearningportal">
            <a:extLst>
              <a:ext uri="{FF2B5EF4-FFF2-40B4-BE49-F238E27FC236}">
                <a16:creationId xmlns:a16="http://schemas.microsoft.com/office/drawing/2014/main" id="{229D9EE5-B4B1-FF9B-9236-2D8A1EA44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t="27180" r="4582" b="32471"/>
          <a:stretch>
            <a:fillRect/>
          </a:stretch>
        </p:blipFill>
        <p:spPr bwMode="auto">
          <a:xfrm>
            <a:off x="623819" y="6122682"/>
            <a:ext cx="1433736" cy="37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8" descr="Doncaster Council | LinkedIn">
            <a:extLst>
              <a:ext uri="{FF2B5EF4-FFF2-40B4-BE49-F238E27FC236}">
                <a16:creationId xmlns:a16="http://schemas.microsoft.com/office/drawing/2014/main" id="{3BF41454-449C-82D8-782F-2C4680E3F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6" t="15245" r="26189" b="11231"/>
          <a:stretch>
            <a:fillRect/>
          </a:stretch>
        </p:blipFill>
        <p:spPr bwMode="auto">
          <a:xfrm>
            <a:off x="11233970" y="5941644"/>
            <a:ext cx="544459" cy="84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Wakefield Council – Covergold">
            <a:extLst>
              <a:ext uri="{FF2B5EF4-FFF2-40B4-BE49-F238E27FC236}">
                <a16:creationId xmlns:a16="http://schemas.microsoft.com/office/drawing/2014/main" id="{2866F718-DE52-C153-A1EA-F6723D5FC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" t="16670" r="9248" b="17170"/>
          <a:stretch>
            <a:fillRect/>
          </a:stretch>
        </p:blipFill>
        <p:spPr bwMode="auto">
          <a:xfrm>
            <a:off x="9099864" y="5985196"/>
            <a:ext cx="1527013" cy="69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Action on Smoking and Health - ASH">
            <a:extLst>
              <a:ext uri="{FF2B5EF4-FFF2-40B4-BE49-F238E27FC236}">
                <a16:creationId xmlns:a16="http://schemas.microsoft.com/office/drawing/2014/main" id="{B31339D7-0C99-00CD-5F2F-9D6CA41CC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7" t="25905" r="28778" b="26628"/>
          <a:stretch>
            <a:fillRect/>
          </a:stretch>
        </p:blipFill>
        <p:spPr bwMode="auto">
          <a:xfrm>
            <a:off x="7557815" y="6069897"/>
            <a:ext cx="934954" cy="54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 descr="Obesity Health Alliance | RCP">
            <a:extLst>
              <a:ext uri="{FF2B5EF4-FFF2-40B4-BE49-F238E27FC236}">
                <a16:creationId xmlns:a16="http://schemas.microsoft.com/office/drawing/2014/main" id="{4F01B18D-BDB7-2115-3A34-AFC089356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4" t="33913" r="39990" b="30918"/>
          <a:stretch>
            <a:fillRect/>
          </a:stretch>
        </p:blipFill>
        <p:spPr bwMode="auto">
          <a:xfrm>
            <a:off x="6406840" y="6058404"/>
            <a:ext cx="543880" cy="4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6" descr="Alcohol Health Alliance">
            <a:extLst>
              <a:ext uri="{FF2B5EF4-FFF2-40B4-BE49-F238E27FC236}">
                <a16:creationId xmlns:a16="http://schemas.microsoft.com/office/drawing/2014/main" id="{B7F6BB53-41B9-4B7E-84C9-EA06B8005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5" t="34990" r="12786" b="35971"/>
          <a:stretch>
            <a:fillRect/>
          </a:stretch>
        </p:blipFill>
        <p:spPr bwMode="auto">
          <a:xfrm>
            <a:off x="4705481" y="6223776"/>
            <a:ext cx="1094264" cy="40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8" descr="Home">
            <a:extLst>
              <a:ext uri="{FF2B5EF4-FFF2-40B4-BE49-F238E27FC236}">
                <a16:creationId xmlns:a16="http://schemas.microsoft.com/office/drawing/2014/main" id="{629E8DB6-0964-97F9-5112-E44CBB6D1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650" y="6029169"/>
            <a:ext cx="1433736" cy="47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F2AE9C4-D83B-8D54-EEDF-7D1A4A4C052F}"/>
              </a:ext>
            </a:extLst>
          </p:cNvPr>
          <p:cNvSpPr txBox="1"/>
          <p:nvPr/>
        </p:nvSpPr>
        <p:spPr>
          <a:xfrm>
            <a:off x="520206" y="5633867"/>
            <a:ext cx="1640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With support from:</a:t>
            </a:r>
          </a:p>
        </p:txBody>
      </p:sp>
      <p:pic>
        <p:nvPicPr>
          <p:cNvPr id="27" name="Picture 2" descr="NIHR - Health Determinants Research Collaboration Wakefield">
            <a:extLst>
              <a:ext uri="{FF2B5EF4-FFF2-40B4-BE49-F238E27FC236}">
                <a16:creationId xmlns:a16="http://schemas.microsoft.com/office/drawing/2014/main" id="{5DF66302-93E1-BDD8-E27E-CC8CDCD29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70" y="3219526"/>
            <a:ext cx="2688348" cy="48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ealth Determinants Research Collaboration (HDRC) Doncaster - City of  Doncaster Council">
            <a:extLst>
              <a:ext uri="{FF2B5EF4-FFF2-40B4-BE49-F238E27FC236}">
                <a16:creationId xmlns:a16="http://schemas.microsoft.com/office/drawing/2014/main" id="{7A1B2A7A-87C7-9D06-08C7-47A8F1D55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91" y="2355721"/>
            <a:ext cx="2742527" cy="49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SPECTRUM Research Consortium (@SPECTRUMRes) / Posts / X">
            <a:extLst>
              <a:ext uri="{FF2B5EF4-FFF2-40B4-BE49-F238E27FC236}">
                <a16:creationId xmlns:a16="http://schemas.microsoft.com/office/drawing/2014/main" id="{7177E811-6857-784F-0999-B63D5A8FC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23231" r="6000" b="35231"/>
          <a:stretch>
            <a:fillRect/>
          </a:stretch>
        </p:blipFill>
        <p:spPr bwMode="auto">
          <a:xfrm>
            <a:off x="1601824" y="2258666"/>
            <a:ext cx="1967136" cy="93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Hopkins Van Mil">
            <a:extLst>
              <a:ext uri="{FF2B5EF4-FFF2-40B4-BE49-F238E27FC236}">
                <a16:creationId xmlns:a16="http://schemas.microsoft.com/office/drawing/2014/main" id="{82BE48C3-0326-6954-3C97-B32469371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737" y="4387247"/>
            <a:ext cx="953745" cy="95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Become a Member - Sortition Foundation">
            <a:extLst>
              <a:ext uri="{FF2B5EF4-FFF2-40B4-BE49-F238E27FC236}">
                <a16:creationId xmlns:a16="http://schemas.microsoft.com/office/drawing/2014/main" id="{B7800480-C553-7AD7-0287-F89CDAD1E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62" y="4465874"/>
            <a:ext cx="2257627" cy="80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ollege Spotlight – the University of Edinburgh | College Expert">
            <a:extLst>
              <a:ext uri="{FF2B5EF4-FFF2-40B4-BE49-F238E27FC236}">
                <a16:creationId xmlns:a16="http://schemas.microsoft.com/office/drawing/2014/main" id="{041EE41E-4E4E-8997-B14F-630804159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3" t="-5071" r="10358" b="4975"/>
          <a:stretch>
            <a:fillRect/>
          </a:stretch>
        </p:blipFill>
        <p:spPr bwMode="auto">
          <a:xfrm>
            <a:off x="3890932" y="2981120"/>
            <a:ext cx="2532185" cy="80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Branding | University of Strathclyde">
            <a:extLst>
              <a:ext uri="{FF2B5EF4-FFF2-40B4-BE49-F238E27FC236}">
                <a16:creationId xmlns:a16="http://schemas.microsoft.com/office/drawing/2014/main" id="{501D4F81-BA31-18A7-52FE-3DF4D789D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22307" r="8667" b="22308"/>
          <a:stretch>
            <a:fillRect/>
          </a:stretch>
        </p:blipFill>
        <p:spPr bwMode="auto">
          <a:xfrm>
            <a:off x="4151147" y="2185416"/>
            <a:ext cx="2090557" cy="71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3734D96-8F8D-D75A-7CEA-C6D976A1C974}"/>
              </a:ext>
            </a:extLst>
          </p:cNvPr>
          <p:cNvSpPr txBox="1"/>
          <p:nvPr/>
        </p:nvSpPr>
        <p:spPr>
          <a:xfrm>
            <a:off x="2536593" y="4741642"/>
            <a:ext cx="3263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dirty="0"/>
              <a:t>Juror recruitment and support: 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7ED4998-8805-92AB-2149-6AFA5E6C18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241" r="-7056" b="-2744"/>
          <a:stretch>
            <a:fillRect/>
          </a:stretch>
        </p:blipFill>
        <p:spPr>
          <a:xfrm>
            <a:off x="10438508" y="248046"/>
            <a:ext cx="1590924" cy="154530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53CD853-716E-0252-99E8-C7B7B62A4864}"/>
              </a:ext>
            </a:extLst>
          </p:cNvPr>
          <p:cNvSpPr txBox="1"/>
          <p:nvPr/>
        </p:nvSpPr>
        <p:spPr>
          <a:xfrm>
            <a:off x="7557815" y="508570"/>
            <a:ext cx="26959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GB" sz="1400" dirty="0"/>
              <a:t>Commissioned and funded by: Yorkshire and Humber Association of Directors of Public Health (Y&amp;H ADPH)</a:t>
            </a:r>
          </a:p>
        </p:txBody>
      </p:sp>
    </p:spTree>
    <p:extLst>
      <p:ext uri="{BB962C8B-B14F-4D97-AF65-F5344CB8AC3E}">
        <p14:creationId xmlns:p14="http://schemas.microsoft.com/office/powerpoint/2010/main" val="1681473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393511-BAE2-ACCF-C111-E3A71BC73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327" y="2458720"/>
            <a:ext cx="3734275" cy="267499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DE4014-82E2-DF24-F2F5-9E5AC3AFD853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567D2D"/>
                </a:solidFill>
              </a:rPr>
              <a:t>What are Citizens’ Juries?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EC70DCF-B98E-2D1F-4D9E-C92219EBE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1" y="1793345"/>
            <a:ext cx="7137400" cy="4547130"/>
          </a:xfrm>
        </p:spPr>
        <p:txBody>
          <a:bodyPr>
            <a:noAutofit/>
          </a:bodyPr>
          <a:lstStyle/>
          <a:p>
            <a:pPr marL="0" lv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600" dirty="0"/>
              <a:t>Several important features:</a:t>
            </a:r>
          </a:p>
          <a:p>
            <a:pPr lvl="0">
              <a:lnSpc>
                <a:spcPct val="110000"/>
              </a:lnSpc>
              <a:spcAft>
                <a:spcPts val="1200"/>
              </a:spcAft>
            </a:pPr>
            <a:r>
              <a:rPr lang="en-GB" sz="1600" b="1" dirty="0"/>
              <a:t>Jury members or ‘jurors’</a:t>
            </a:r>
            <a:r>
              <a:rPr lang="en-GB" sz="1600" dirty="0"/>
              <a:t>: the membership is designed to be representative of the wider population, in this case the population of Yorkshire and Humber, using stratified random sampling.</a:t>
            </a:r>
          </a:p>
          <a:p>
            <a:pPr lvl="0">
              <a:lnSpc>
                <a:spcPct val="110000"/>
              </a:lnSpc>
              <a:spcAft>
                <a:spcPts val="1200"/>
              </a:spcAft>
            </a:pPr>
            <a:r>
              <a:rPr lang="en-GB" sz="1600" b="1" dirty="0"/>
              <a:t>The deliberative process</a:t>
            </a:r>
            <a:r>
              <a:rPr lang="en-GB" sz="1600" dirty="0"/>
              <a:t>: jurors go through a three-stage process of learning, discussion, and decision-making. </a:t>
            </a:r>
          </a:p>
          <a:p>
            <a:pPr lvl="0">
              <a:lnSpc>
                <a:spcPct val="110000"/>
              </a:lnSpc>
              <a:spcAft>
                <a:spcPts val="1200"/>
              </a:spcAft>
            </a:pPr>
            <a:r>
              <a:rPr lang="en-GB" sz="1600" b="1" dirty="0"/>
              <a:t>Evidence and information</a:t>
            </a:r>
            <a:r>
              <a:rPr lang="en-GB" sz="1600" dirty="0"/>
              <a:t>: jurors are presented with balanced, accurate and comprehensive evidence during the learning phase.</a:t>
            </a:r>
          </a:p>
          <a:p>
            <a:pPr lvl="0">
              <a:lnSpc>
                <a:spcPct val="110000"/>
              </a:lnSpc>
              <a:spcAft>
                <a:spcPts val="1200"/>
              </a:spcAft>
            </a:pPr>
            <a:r>
              <a:rPr lang="en-GB" sz="1600" b="1" dirty="0"/>
              <a:t>Independent facilitation</a:t>
            </a:r>
            <a:r>
              <a:rPr lang="en-GB" sz="1600" dirty="0"/>
              <a:t>: to ensure that the deliberations are not influenced by those who have a vested interest in the topic and that the Jury is properly supported to do their work.</a:t>
            </a:r>
          </a:p>
        </p:txBody>
      </p:sp>
    </p:spTree>
    <p:extLst>
      <p:ext uri="{BB962C8B-B14F-4D97-AF65-F5344CB8AC3E}">
        <p14:creationId xmlns:p14="http://schemas.microsoft.com/office/powerpoint/2010/main" val="2100120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D33CAB-458B-B41A-5602-969B88563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534" y="1921800"/>
            <a:ext cx="4343400" cy="3676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38DB63-58C3-1B88-60F9-76F0FB4B6F63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567D2D"/>
                </a:solidFill>
              </a:rPr>
              <a:t>Why are they useful?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A95F8E-FB35-8509-4B3A-E8929767A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1" y="1843088"/>
            <a:ext cx="5186680" cy="4351338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1600" dirty="0"/>
              <a:t>Robust and trusted method for exploring complex, controversial and value-laden policy issues that matter to society, understanding different perspectives and finding common ground.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1600" dirty="0"/>
              <a:t>Jurors are given time and resources to learn about, reflect on, and discuss a topic in-depth. It gives insight into what people think once they better understand an issue: it is not just a snapshot opinion poll. 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1600" dirty="0"/>
              <a:t>Stratified random sampling ensures diversity and involvement of people who may not usually engage in the political process.</a:t>
            </a:r>
          </a:p>
        </p:txBody>
      </p:sp>
    </p:spTree>
    <p:extLst>
      <p:ext uri="{BB962C8B-B14F-4D97-AF65-F5344CB8AC3E}">
        <p14:creationId xmlns:p14="http://schemas.microsoft.com/office/powerpoint/2010/main" val="2560012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2B58AC-5565-9079-F8D2-306301E7705F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567D2D"/>
                </a:solidFill>
                <a:latin typeface="Aptos Display" panose="02110004020202020204"/>
              </a:rPr>
              <a:t>Why did we commission these juries?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567D2D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6C4DAB-0A0C-681C-2FFE-5B994CE44B1C}"/>
              </a:ext>
            </a:extLst>
          </p:cNvPr>
          <p:cNvSpPr txBox="1"/>
          <p:nvPr/>
        </p:nvSpPr>
        <p:spPr>
          <a:xfrm>
            <a:off x="990602" y="1843088"/>
            <a:ext cx="674793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Preventing harms caused by the tobacco, alcohol and unhealthy food industries is an important part of protecting and improving the health of people in Yorkshire and Humber.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We wanted to connect </a:t>
            </a:r>
            <a:r>
              <a:rPr lang="en-GB" kern="100">
                <a:ea typeface="Aptos" panose="020B0004020202020204" pitchFamily="34" charset="0"/>
                <a:cs typeface="Times New Roman" panose="02020603050405020304" pitchFamily="18" charset="0"/>
              </a:rPr>
              <a:t>evidence with the voices and experiences of real people - understanding what they think and feel, how these trends in society affect their lives and health.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kern="10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100">
                <a:ea typeface="Aptos" panose="020B0004020202020204" pitchFamily="34" charset="0"/>
                <a:cs typeface="Times New Roman" panose="02020603050405020304" pitchFamily="18" charset="0"/>
              </a:rPr>
              <a:t>And to understand what solutions and ideas they have for us to take forwards in local government, and advocate for on their behalf to national powers.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kern="10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ea typeface="Aptos" panose="020B0004020202020204" pitchFamily="34" charset="0"/>
                <a:cs typeface="Times New Roman" panose="02020603050405020304" pitchFamily="18" charset="0"/>
              </a:rPr>
              <a:t>In our </a:t>
            </a:r>
            <a:r>
              <a:rPr lang="en-GB"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2024 position statement</a:t>
            </a:r>
            <a:r>
              <a:rPr lang="en-GB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/>
              <a:t>we committed to: “</a:t>
            </a:r>
            <a:r>
              <a:rPr lang="en-GB" i="1"/>
              <a:t>finding opportunities for funding and capacity for proper work with the public to shape this agenda […] through deliberative democracy approaches” </a:t>
            </a:r>
            <a:endParaRPr lang="en-GB" kern="10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64E8FC-B03B-2394-14EA-F039E3583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097" y="4243745"/>
            <a:ext cx="2895600" cy="2171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9F7D1-8A8E-99A6-8226-B20A8F88B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533" y="1843088"/>
            <a:ext cx="3202431" cy="214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62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7C87A-597A-82A7-E8D7-1F23DE060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0775DE-266D-CCB1-9E47-2DE07C829E7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567D2D"/>
                </a:solidFill>
                <a:latin typeface="Aptos Display" panose="02110004020202020204"/>
              </a:rPr>
              <a:t>Project aim 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567D2D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B99B31-2AAA-CEE2-0F60-7F0D39D5D6E4}"/>
              </a:ext>
            </a:extLst>
          </p:cNvPr>
          <p:cNvSpPr txBox="1"/>
          <p:nvPr/>
        </p:nvSpPr>
        <p:spPr>
          <a:xfrm>
            <a:off x="990600" y="2305615"/>
            <a:ext cx="3530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To explore public views about the health and social impacts of commercial activities relating to </a:t>
            </a:r>
            <a:r>
              <a:rPr lang="en-GB" sz="2000" b="1" dirty="0">
                <a:solidFill>
                  <a:srgbClr val="567D2D"/>
                </a:solidFill>
              </a:rPr>
              <a:t>tobacco</a:t>
            </a:r>
            <a:r>
              <a:rPr lang="en-GB" sz="2000" dirty="0"/>
              <a:t>, </a:t>
            </a:r>
            <a:r>
              <a:rPr lang="en-GB" sz="2000" b="1" dirty="0">
                <a:solidFill>
                  <a:srgbClr val="567D2D"/>
                </a:solidFill>
              </a:rPr>
              <a:t>alcohol</a:t>
            </a:r>
            <a:r>
              <a:rPr lang="en-GB" sz="2000" dirty="0"/>
              <a:t>, and </a:t>
            </a:r>
            <a:r>
              <a:rPr lang="en-GB" sz="2000" b="1" dirty="0">
                <a:solidFill>
                  <a:srgbClr val="567D2D"/>
                </a:solidFill>
              </a:rPr>
              <a:t>unhealthy food </a:t>
            </a:r>
            <a:r>
              <a:rPr lang="en-GB" sz="2000" dirty="0"/>
              <a:t>and to </a:t>
            </a:r>
            <a:r>
              <a:rPr lang="en-GB" sz="2000" b="1" dirty="0">
                <a:solidFill>
                  <a:srgbClr val="567D2D"/>
                </a:solidFill>
              </a:rPr>
              <a:t>consider</a:t>
            </a:r>
            <a:r>
              <a:rPr lang="en-GB" sz="2000" dirty="0">
                <a:solidFill>
                  <a:srgbClr val="567D2D"/>
                </a:solidFill>
              </a:rPr>
              <a:t> </a:t>
            </a:r>
            <a:r>
              <a:rPr lang="en-GB" sz="2000" b="1" dirty="0">
                <a:solidFill>
                  <a:srgbClr val="567D2D"/>
                </a:solidFill>
              </a:rPr>
              <a:t>how governments should respond.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92D518-89AA-F253-9CCB-B0ABE6D60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8"/>
          <a:stretch>
            <a:fillRect/>
          </a:stretch>
        </p:blipFill>
        <p:spPr>
          <a:xfrm>
            <a:off x="4798969" y="0"/>
            <a:ext cx="7393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25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55097E-B668-06A0-02BB-C9870F1F2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840" y="945612"/>
            <a:ext cx="3058160" cy="407754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950B86-4891-7D03-EF22-20DDB647E927}"/>
              </a:ext>
            </a:extLst>
          </p:cNvPr>
          <p:cNvSpPr txBox="1">
            <a:spLocks/>
          </p:cNvSpPr>
          <p:nvPr/>
        </p:nvSpPr>
        <p:spPr>
          <a:xfrm>
            <a:off x="1015480" y="432593"/>
            <a:ext cx="2151053" cy="1495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lang="en-US" sz="4000">
                <a:solidFill>
                  <a:srgbClr val="567D2D"/>
                </a:solidFill>
              </a:rPr>
              <a:t>Timeline</a:t>
            </a:r>
            <a:endParaRPr kumimoji="0" lang="en-US" sz="4000" b="0" i="0" u="none" strike="noStrike" cap="none" spc="0" normalizeH="0" baseline="0" noProof="0" dirty="0">
              <a:ln>
                <a:noFill/>
              </a:ln>
              <a:solidFill>
                <a:srgbClr val="567D2D"/>
              </a:solidFill>
              <a:effectLst/>
              <a:uLnTx/>
              <a:uFillTx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258E36-0DEB-3C08-1204-F52D44410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533" y="1741752"/>
            <a:ext cx="8090915" cy="3729034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/>
              <a:t>Feb 2025</a:t>
            </a:r>
            <a:r>
              <a:rPr lang="en-US" sz="1800" dirty="0"/>
              <a:t>: Proposal for Y&amp;H CDOH Citizens’ Juries approved, based on a model developed by SPECTRUM for a Citizens’ Jury in Glasgow in 2024.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/>
              <a:t>Jul 2025</a:t>
            </a:r>
            <a:r>
              <a:rPr lang="en-US" sz="1800" dirty="0"/>
              <a:t>: Procurement and contracting. Project team </a:t>
            </a:r>
            <a:r>
              <a:rPr lang="en-US" sz="1800" dirty="0" err="1"/>
              <a:t>mobilised</a:t>
            </a:r>
            <a:r>
              <a:rPr lang="en-US" sz="18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/>
              <a:t>Aug 2025: </a:t>
            </a:r>
            <a:r>
              <a:rPr lang="en-US" sz="1800" dirty="0"/>
              <a:t>Project kick-off. Subcontracting and sortition begins: </a:t>
            </a:r>
            <a:r>
              <a:rPr lang="en-US" sz="1800" b="1" dirty="0">
                <a:solidFill>
                  <a:srgbClr val="567D2D"/>
                </a:solidFill>
              </a:rPr>
              <a:t>12,500 invites </a:t>
            </a:r>
            <a:r>
              <a:rPr lang="en-US" sz="1800" dirty="0"/>
              <a:t>posted to residents of Wakefield and Doncaster. </a:t>
            </a:r>
            <a:r>
              <a:rPr lang="en-US" sz="1800" b="1" dirty="0">
                <a:solidFill>
                  <a:srgbClr val="567D2D"/>
                </a:solidFill>
              </a:rPr>
              <a:t>512 expressed an interest.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/>
              <a:t>Jul-Oct 2025</a:t>
            </a:r>
            <a:r>
              <a:rPr lang="en-US" sz="1800" dirty="0"/>
              <a:t>: Workshop planning, materials designed, ethics granted, training delivered. </a:t>
            </a:r>
            <a:r>
              <a:rPr lang="en-US" sz="1800" dirty="0" err="1"/>
              <a:t>OnBoarding</a:t>
            </a:r>
            <a:r>
              <a:rPr lang="en-US" sz="1800" dirty="0"/>
              <a:t> of </a:t>
            </a:r>
            <a:r>
              <a:rPr lang="en-US" sz="1800" b="1" dirty="0">
                <a:solidFill>
                  <a:srgbClr val="567D2D"/>
                </a:solidFill>
              </a:rPr>
              <a:t>42 Jurors</a:t>
            </a:r>
            <a:r>
              <a:rPr lang="en-US" sz="1800" dirty="0">
                <a:solidFill>
                  <a:srgbClr val="567D2D"/>
                </a:solidFill>
              </a:rPr>
              <a:t>, </a:t>
            </a:r>
            <a:r>
              <a:rPr lang="en-US" sz="1800" dirty="0"/>
              <a:t>representative of Y&amp;H population.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/>
              <a:t>Oct 2025: </a:t>
            </a:r>
            <a:r>
              <a:rPr lang="en-US" sz="1800" b="1" dirty="0">
                <a:solidFill>
                  <a:srgbClr val="567D2D"/>
                </a:solidFill>
              </a:rPr>
              <a:t>First of six citizens’ jury workshops!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/>
              <a:t>Nov 2025: </a:t>
            </a:r>
            <a:r>
              <a:rPr lang="en-US" sz="1800" dirty="0"/>
              <a:t>Decision makers and policy colleagues invited to the final workshops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/>
              <a:t>Dec 2025</a:t>
            </a:r>
            <a:r>
              <a:rPr lang="en-US" sz="1800" dirty="0"/>
              <a:t>: Summary report collaboratively written.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/>
              <a:t>Feb 2026: </a:t>
            </a:r>
            <a:r>
              <a:rPr lang="en-US" sz="1800" b="1" dirty="0">
                <a:solidFill>
                  <a:srgbClr val="567D2D"/>
                </a:solidFill>
              </a:rPr>
              <a:t>Final workshop!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3D6395-EA5E-3FA4-2679-286D1A309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02" y="-6214"/>
            <a:ext cx="3058160" cy="2293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8FE134-C4A2-ABF3-9AC3-48509D3C7E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840" y="4563734"/>
            <a:ext cx="3058160" cy="229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6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51254-7C24-E332-DDF8-82B45FDA1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21D14C-0D80-390F-0F18-4834D0349C15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567D2D"/>
                </a:solidFill>
                <a:latin typeface="Aptos Display" panose="02110004020202020204"/>
              </a:rPr>
              <a:t>Juror recruitment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567D2D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23AE91-C2F8-C0CF-C9C2-7C82A4399B7F}"/>
              </a:ext>
            </a:extLst>
          </p:cNvPr>
          <p:cNvSpPr txBox="1">
            <a:spLocks/>
          </p:cNvSpPr>
          <p:nvPr/>
        </p:nvSpPr>
        <p:spPr>
          <a:xfrm>
            <a:off x="990600" y="4863624"/>
            <a:ext cx="9304868" cy="1476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/>
          </a:p>
        </p:txBody>
      </p:sp>
      <p:pic>
        <p:nvPicPr>
          <p:cNvPr id="9" name="Picture 16" descr="Become a Member - Sortition Foundation">
            <a:extLst>
              <a:ext uri="{FF2B5EF4-FFF2-40B4-BE49-F238E27FC236}">
                <a16:creationId xmlns:a16="http://schemas.microsoft.com/office/drawing/2014/main" id="{B7D7B0B3-9A40-614D-30CB-779B76058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471" y="2606805"/>
            <a:ext cx="2534319" cy="90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SPECTRUM Research Consortium (@SPECTRUMRes) / Posts / X">
            <a:extLst>
              <a:ext uri="{FF2B5EF4-FFF2-40B4-BE49-F238E27FC236}">
                <a16:creationId xmlns:a16="http://schemas.microsoft.com/office/drawing/2014/main" id="{7A388CDB-2F6C-781F-96E9-DCEA9F840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23231" r="6000" b="35231"/>
          <a:stretch>
            <a:fillRect/>
          </a:stretch>
        </p:blipFill>
        <p:spPr bwMode="auto">
          <a:xfrm>
            <a:off x="9539063" y="4099907"/>
            <a:ext cx="1967136" cy="93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TextBox 6">
            <a:extLst>
              <a:ext uri="{FF2B5EF4-FFF2-40B4-BE49-F238E27FC236}">
                <a16:creationId xmlns:a16="http://schemas.microsoft.com/office/drawing/2014/main" id="{ECBD10B6-BD6E-BF1B-AA39-D206AD408C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4220742"/>
              </p:ext>
            </p:extLst>
          </p:nvPr>
        </p:nvGraphicFramePr>
        <p:xfrm>
          <a:off x="1126284" y="1823509"/>
          <a:ext cx="7949983" cy="4481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166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BCE8F44-5C3D-9817-46C8-DD4BE182A16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567D2D"/>
                </a:solidFill>
              </a:rPr>
              <a:t>Jurors</a:t>
            </a:r>
          </a:p>
        </p:txBody>
      </p:sp>
      <p:pic>
        <p:nvPicPr>
          <p:cNvPr id="18" name="Picture 17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DFFFD8D4-04DE-7B33-4F52-148DF152E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4" t="35224" b="-1"/>
          <a:stretch>
            <a:fillRect/>
          </a:stretch>
        </p:blipFill>
        <p:spPr>
          <a:xfrm>
            <a:off x="8927509" y="0"/>
            <a:ext cx="3264491" cy="1856529"/>
          </a:xfrm>
          <a:prstGeom prst="rect">
            <a:avLst/>
          </a:prstGeom>
        </p:spPr>
      </p:pic>
      <p:pic>
        <p:nvPicPr>
          <p:cNvPr id="14" name="Picture 13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C46C85A4-5493-7C0B-6AFE-F9E823587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2" b="10955"/>
          <a:stretch>
            <a:fillRect/>
          </a:stretch>
        </p:blipFill>
        <p:spPr>
          <a:xfrm>
            <a:off x="8927508" y="4030377"/>
            <a:ext cx="3264491" cy="2827624"/>
          </a:xfrm>
          <a:prstGeom prst="rect">
            <a:avLst/>
          </a:prstGeom>
        </p:spPr>
      </p:pic>
      <p:pic>
        <p:nvPicPr>
          <p:cNvPr id="13" name="Picture 1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C53FC2A1-4E64-F1AC-C85C-B2DAFDD8F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509" y="1856529"/>
            <a:ext cx="3264490" cy="2448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36EF66-9442-E233-28CC-12E25F809278}"/>
              </a:ext>
            </a:extLst>
          </p:cNvPr>
          <p:cNvSpPr txBox="1"/>
          <p:nvPr/>
        </p:nvSpPr>
        <p:spPr>
          <a:xfrm>
            <a:off x="838200" y="5363360"/>
            <a:ext cx="6212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Juries included a diversity of jurors based on key demographics such as gender, ethnicity and age.</a:t>
            </a:r>
            <a:endParaRPr lang="en-GB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32F6A8F-DFA4-7450-5BB5-56EF4F8F2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690688"/>
            <a:ext cx="6267805" cy="347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33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HVM 2022">
      <a:dk1>
        <a:srgbClr val="000000"/>
      </a:dk1>
      <a:lt1>
        <a:sysClr val="window" lastClr="FFFFFF"/>
      </a:lt1>
      <a:dk2>
        <a:srgbClr val="003595"/>
      </a:dk2>
      <a:lt2>
        <a:srgbClr val="C3BA99"/>
      </a:lt2>
      <a:accent1>
        <a:srgbClr val="003595"/>
      </a:accent1>
      <a:accent2>
        <a:srgbClr val="035D67"/>
      </a:accent2>
      <a:accent3>
        <a:srgbClr val="7B98AC"/>
      </a:accent3>
      <a:accent4>
        <a:srgbClr val="9A0050"/>
      </a:accent4>
      <a:accent5>
        <a:srgbClr val="ED7800"/>
      </a:accent5>
      <a:accent6>
        <a:srgbClr val="BC4800"/>
      </a:accent6>
      <a:hlink>
        <a:srgbClr val="003595"/>
      </a:hlink>
      <a:folHlink>
        <a:srgbClr val="FDD77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VM_PPT pres template_May 2022" id="{EF0DE8AC-7EB4-D94F-9989-AF2D7DE4DF19}" vid="{5E14D014-A88B-2A4A-B667-8B1D0975E28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5994</TotalTime>
  <Words>2223</Words>
  <Application>Microsoft Office PowerPoint</Application>
  <PresentationFormat>Widescreen</PresentationFormat>
  <Paragraphs>230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Caveat</vt:lpstr>
      <vt:lpstr>Helvetica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Workshop content</vt:lpstr>
      <vt:lpstr>Workshops</vt:lpstr>
      <vt:lpstr>Workshop outlines</vt:lpstr>
      <vt:lpstr>PowerPoint Presentation</vt:lpstr>
      <vt:lpstr>Jurors’ reflections on the process</vt:lpstr>
      <vt:lpstr>PowerPoint Presentation</vt:lpstr>
      <vt:lpstr>Supplementary slides: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Stefanie Gissing</dc:creator>
  <cp:lastModifiedBy>Rogerson, Marie</cp:lastModifiedBy>
  <cp:revision>44</cp:revision>
  <dcterms:created xsi:type="dcterms:W3CDTF">2026-01-30T15:59:02Z</dcterms:created>
  <dcterms:modified xsi:type="dcterms:W3CDTF">2026-06-04T10:59:44Z</dcterms:modified>
</cp:coreProperties>
</file>