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88" r:id="rId2"/>
    <p:sldId id="3084" r:id="rId3"/>
    <p:sldId id="3097" r:id="rId4"/>
    <p:sldId id="3086" r:id="rId5"/>
    <p:sldId id="3107" r:id="rId6"/>
    <p:sldId id="3096" r:id="rId7"/>
    <p:sldId id="3082" r:id="rId8"/>
    <p:sldId id="3108" r:id="rId9"/>
    <p:sldId id="3098" r:id="rId10"/>
    <p:sldId id="3121" r:id="rId11"/>
    <p:sldId id="3111" r:id="rId12"/>
    <p:sldId id="3114" r:id="rId13"/>
    <p:sldId id="3115" r:id="rId14"/>
    <p:sldId id="3116" r:id="rId15"/>
    <p:sldId id="3105" r:id="rId16"/>
    <p:sldId id="31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0BE408-E3CE-59EE-04FD-35155754DF67}" name="ROGERSON, Marie (LEEDS TEACHING HOSPITALS NHS TRUST)" initials="MR" userId="S::marie.rogerson2@nhs.net::781f5932-6c30-47b6-91d7-df34b14929b9" providerId="AD"/>
  <p188:author id="{65437C6B-4396-E818-CE99-6F2B0E5B02D0}" name="Stefanie Gissing" initials="SG" userId="S::Stefanie.Gissing@westyorks-ca.gov.uk::ec1f405d-c236-4e6d-80ea-86705654e8e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7D2D"/>
    <a:srgbClr val="8ECD99"/>
    <a:srgbClr val="002F67"/>
    <a:srgbClr val="DCEE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68932" autoAdjust="0"/>
  </p:normalViewPr>
  <p:slideViewPr>
    <p:cSldViewPr snapToGrid="0">
      <p:cViewPr varScale="1">
        <p:scale>
          <a:sx n="39" d="100"/>
          <a:sy n="39" d="100"/>
        </p:scale>
        <p:origin x="72"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0B527-EE77-4C65-BFE0-9B2A4E41F6B9}" type="datetimeFigureOut">
              <a:rPr lang="en-GB" smtClean="0"/>
              <a:t>04/06/2026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EA2FE-15FE-4529-9E08-71D9C1B4CD51}" type="slidenum">
              <a:rPr lang="en-GB" smtClean="0"/>
              <a:t>‹#›</a:t>
            </a:fld>
            <a:endParaRPr lang="en-GB"/>
          </a:p>
        </p:txBody>
      </p:sp>
    </p:spTree>
    <p:extLst>
      <p:ext uri="{BB962C8B-B14F-4D97-AF65-F5344CB8AC3E}">
        <p14:creationId xmlns:p14="http://schemas.microsoft.com/office/powerpoint/2010/main" val="17525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ndp.us/about-us/how-we-wor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1</a:t>
            </a:fld>
            <a:endParaRPr lang="en-GB"/>
          </a:p>
        </p:txBody>
      </p:sp>
    </p:spTree>
    <p:extLst>
      <p:ext uri="{BB962C8B-B14F-4D97-AF65-F5344CB8AC3E}">
        <p14:creationId xmlns:p14="http://schemas.microsoft.com/office/powerpoint/2010/main" val="364113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66E87-549B-99F8-7E73-8F3CC3629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5C3C67-3564-D416-06C7-E462AFA18DE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9BB194A-1255-F7AE-2E4A-74CFD07F61DA}"/>
              </a:ext>
            </a:extLst>
          </p:cNvPr>
          <p:cNvSpPr>
            <a:spLocks noGrp="1"/>
          </p:cNvSpPr>
          <p:nvPr>
            <p:ph type="body" idx="1"/>
          </p:nvPr>
        </p:nvSpPr>
        <p:spPr/>
        <p:txBody>
          <a:bodyPr/>
          <a:lstStyle/>
          <a:p>
            <a:pPr marL="285750" lvl="0" indent="-285750">
              <a:buFont typeface="Arial" panose="020B0604020202020204" pitchFamily="34" charset="0"/>
              <a:buChar char="•"/>
              <a:defRPr/>
            </a:pPr>
            <a:endParaRPr lang="en-GB" b="0" kern="0" dirty="0">
              <a:solidFill>
                <a:srgbClr val="000000"/>
              </a:solidFill>
              <a:sym typeface="Calibri"/>
            </a:endParaRPr>
          </a:p>
          <a:p>
            <a:pPr marL="285750" lvl="0" indent="-285750">
              <a:buFont typeface="Arial" panose="020B0604020202020204" pitchFamily="34" charset="0"/>
              <a:buChar char="•"/>
              <a:defRPr/>
            </a:pPr>
            <a:r>
              <a:rPr lang="en-GB" b="0" dirty="0"/>
              <a:t>Jurors were asked to complete a short survey with six questions to provide an overview of their understandings</a:t>
            </a:r>
          </a:p>
          <a:p>
            <a:pPr marL="285750" lvl="0" indent="-285750">
              <a:buFont typeface="Arial" panose="020B0604020202020204" pitchFamily="34" charset="0"/>
              <a:buChar char="•"/>
              <a:defRPr/>
            </a:pPr>
            <a:r>
              <a:rPr lang="en-GB" b="0" dirty="0"/>
              <a:t>Jurors were asked to complete this at the </a:t>
            </a:r>
            <a:r>
              <a:rPr lang="en-GB" b="0" dirty="0">
                <a:solidFill>
                  <a:srgbClr val="567D2D"/>
                </a:solidFill>
              </a:rPr>
              <a:t>beginning of workshop one</a:t>
            </a:r>
            <a:r>
              <a:rPr lang="en-GB" b="0" dirty="0"/>
              <a:t>, to provide initial views, and again at </a:t>
            </a:r>
            <a:r>
              <a:rPr lang="en-GB" b="0" dirty="0">
                <a:solidFill>
                  <a:srgbClr val="567D2D"/>
                </a:solidFill>
              </a:rPr>
              <a:t>the end of workshop two</a:t>
            </a:r>
            <a:r>
              <a:rPr lang="en-GB" b="0" dirty="0"/>
              <a:t>, to show any changes in people’s views across the workshops. </a:t>
            </a:r>
            <a:endParaRPr lang="en-GB" b="0" kern="0" dirty="0">
              <a:solidFill>
                <a:srgbClr val="000000"/>
              </a:solidFill>
              <a:sym typeface="Calibri"/>
            </a:endParaRPr>
          </a:p>
          <a:p>
            <a:pPr marL="285750" lvl="0" indent="-285750">
              <a:buFont typeface="Arial" panose="020B0604020202020204" pitchFamily="34" charset="0"/>
              <a:buChar char="•"/>
              <a:defRPr/>
            </a:pPr>
            <a:endParaRPr lang="en-GB" b="0" kern="0" dirty="0">
              <a:solidFill>
                <a:srgbClr val="000000"/>
              </a:solidFill>
              <a:sym typeface="Calibri"/>
            </a:endParaRPr>
          </a:p>
          <a:p>
            <a:pPr marL="285750" lvl="0" indent="-285750">
              <a:buFont typeface="Arial" panose="020B0604020202020204" pitchFamily="34" charset="0"/>
              <a:buChar char="•"/>
              <a:defRPr/>
            </a:pPr>
            <a:endParaRPr lang="en-GB" b="0" kern="0" dirty="0">
              <a:solidFill>
                <a:srgbClr val="000000"/>
              </a:solidFill>
              <a:sym typeface="Calibri"/>
            </a:endParaRPr>
          </a:p>
          <a:p>
            <a:pPr marL="285750" lvl="0" indent="-285750">
              <a:spcAft>
                <a:spcPts val="600"/>
              </a:spcAft>
              <a:buFont typeface="Arial" panose="020B0604020202020204" pitchFamily="34" charset="0"/>
              <a:buChar char="•"/>
            </a:pPr>
            <a:r>
              <a:rPr lang="en-GB" dirty="0"/>
              <a:t>Increasing concern about the impact of social issues on health, with the influence of friends and family and of their local physical environment overtaking genetics and biology  </a:t>
            </a:r>
          </a:p>
          <a:p>
            <a:pPr marL="285750" lvl="0" indent="-285750">
              <a:spcAft>
                <a:spcPts val="600"/>
              </a:spcAft>
              <a:buFont typeface="Arial" panose="020B0604020202020204" pitchFamily="34" charset="0"/>
              <a:buChar char="•"/>
            </a:pPr>
            <a:r>
              <a:rPr lang="en-GB" b="1" dirty="0"/>
              <a:t>Large increase in those highlighting unhealthy food</a:t>
            </a:r>
            <a:r>
              <a:rPr lang="en-GB" dirty="0"/>
              <a:t> as an industry which has the biggest impact on health.</a:t>
            </a:r>
          </a:p>
          <a:p>
            <a:pPr marL="285750" lvl="0" indent="-285750">
              <a:spcAft>
                <a:spcPts val="600"/>
              </a:spcAft>
              <a:buFont typeface="Arial" panose="020B0604020202020204" pitchFamily="34" charset="0"/>
              <a:buChar char="•"/>
            </a:pPr>
            <a:r>
              <a:rPr lang="en-GB" dirty="0"/>
              <a:t>A clear majority (87-88%) agreed that </a:t>
            </a:r>
            <a:r>
              <a:rPr lang="en-GB" b="1" dirty="0"/>
              <a:t>limits</a:t>
            </a:r>
            <a:r>
              <a:rPr lang="en-GB" dirty="0"/>
              <a:t> should be placed on </a:t>
            </a:r>
            <a:r>
              <a:rPr lang="en-GB" b="1" dirty="0"/>
              <a:t>advertising, promotion and sponsorship </a:t>
            </a:r>
            <a:r>
              <a:rPr lang="en-GB" dirty="0"/>
              <a:t>for all three industries </a:t>
            </a:r>
          </a:p>
          <a:p>
            <a:pPr marL="285750" lvl="0" indent="-285750">
              <a:spcAft>
                <a:spcPts val="600"/>
              </a:spcAft>
              <a:buFont typeface="Arial" panose="020B0604020202020204" pitchFamily="34" charset="0"/>
              <a:buChar char="•"/>
            </a:pPr>
            <a:r>
              <a:rPr lang="en-GB" dirty="0"/>
              <a:t>Broad support (70-73%) for actions to </a:t>
            </a:r>
            <a:r>
              <a:rPr lang="en-GB" b="1" dirty="0"/>
              <a:t>reduce availability </a:t>
            </a:r>
            <a:r>
              <a:rPr lang="en-GB" dirty="0"/>
              <a:t>by reducing the number of outlets selling alcohol, tobacco and unhealthy food.</a:t>
            </a:r>
          </a:p>
          <a:p>
            <a:pPr marL="285750" lvl="0" indent="-285750">
              <a:spcAft>
                <a:spcPts val="600"/>
              </a:spcAft>
              <a:buFont typeface="Arial" panose="020B0604020202020204" pitchFamily="34" charset="0"/>
              <a:buChar char="•"/>
            </a:pPr>
            <a:r>
              <a:rPr lang="en-GB" dirty="0"/>
              <a:t>Strong support for </a:t>
            </a:r>
            <a:r>
              <a:rPr lang="en-GB" b="1" dirty="0"/>
              <a:t>price-based interventions </a:t>
            </a:r>
            <a:r>
              <a:rPr lang="en-GB" dirty="0"/>
              <a:t>for all three products: 82% for alcohol, and 79% for both tobacco and for unhealthy foods. </a:t>
            </a:r>
          </a:p>
          <a:p>
            <a:pPr marL="285750" lvl="0" indent="-285750">
              <a:spcAft>
                <a:spcPts val="600"/>
              </a:spcAft>
              <a:buFont typeface="Arial" panose="020B0604020202020204" pitchFamily="34" charset="0"/>
              <a:buChar char="•"/>
            </a:pPr>
            <a:r>
              <a:rPr lang="en-GB" dirty="0"/>
              <a:t>Strong support for the idea that </a:t>
            </a:r>
            <a:r>
              <a:rPr lang="en-GB" b="1" dirty="0"/>
              <a:t>government health policy should be protected from industry influence</a:t>
            </a:r>
            <a:r>
              <a:rPr lang="en-GB" dirty="0"/>
              <a:t>, with nobody disagreeing in Workshop 2.</a:t>
            </a:r>
          </a:p>
          <a:p>
            <a:pPr marL="285750" lvl="0" indent="-285750">
              <a:spcAft>
                <a:spcPts val="600"/>
              </a:spcAft>
              <a:buFont typeface="Arial" panose="020B0604020202020204" pitchFamily="34" charset="0"/>
              <a:buChar char="•"/>
            </a:pPr>
            <a:r>
              <a:rPr lang="en-GB" b="1" dirty="0"/>
              <a:t>Significant drop</a:t>
            </a:r>
            <a:r>
              <a:rPr lang="en-GB" dirty="0"/>
              <a:t> in the number of jurors who believed that government should </a:t>
            </a:r>
            <a:r>
              <a:rPr lang="en-GB" b="1" dirty="0"/>
              <a:t>partner with industry</a:t>
            </a:r>
            <a:r>
              <a:rPr lang="en-GB" dirty="0"/>
              <a:t> to reduce health and social harms.</a:t>
            </a:r>
          </a:p>
          <a:p>
            <a:pPr marL="285750" lvl="0" indent="-285750">
              <a:buFont typeface="Arial" panose="020B0604020202020204" pitchFamily="34" charset="0"/>
              <a:buChar char="•"/>
              <a:defRPr/>
            </a:pPr>
            <a:endParaRPr lang="en-GB" b="0" kern="0" dirty="0">
              <a:solidFill>
                <a:srgbClr val="000000"/>
              </a:solidFill>
              <a:sym typeface="Calibri"/>
            </a:endParaRPr>
          </a:p>
          <a:p>
            <a:endParaRPr lang="en-GB" dirty="0"/>
          </a:p>
        </p:txBody>
      </p:sp>
      <p:sp>
        <p:nvSpPr>
          <p:cNvPr id="4" name="Slide Number Placeholder 3">
            <a:extLst>
              <a:ext uri="{FF2B5EF4-FFF2-40B4-BE49-F238E27FC236}">
                <a16:creationId xmlns:a16="http://schemas.microsoft.com/office/drawing/2014/main" id="{AF6F9350-C6BC-EE0B-B592-03CF4388E52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081B16-AC05-401D-AF89-366BE0481A3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3099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8D02D-9ACE-EB3D-3EFD-73C85B860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5D31E-08E8-7B35-8F03-DC918C0168F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AECA86C-2F0A-7B1E-01AC-062ADDD77647}"/>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ea typeface="+mn-ea"/>
                <a:cs typeface="+mn-cs"/>
                <a:sym typeface="Calibri"/>
              </a:rPr>
              <a:t>In workshop 2, Jurors were given 10 policy actions cards, with a proposal and the cases for and against them. </a:t>
            </a:r>
          </a:p>
          <a:p>
            <a:pPr marR="0" lvl="0" algn="l" defTabSz="914400" rtl="0" eaLnBrk="1" fontAlgn="auto" latinLnBrk="0" hangingPunct="1">
              <a:lnSpc>
                <a:spcPct val="100000"/>
              </a:lnSpc>
              <a:spcBef>
                <a:spcPts val="0"/>
              </a:spcBef>
              <a:spcAft>
                <a:spcPts val="0"/>
              </a:spcAft>
              <a:buClrTx/>
              <a:buSzTx/>
              <a:tabLst/>
              <a:defRPr/>
            </a:pPr>
            <a:endParaRPr kumimoji="0" lang="en-GB" sz="1200" b="0" i="0" u="none" strike="noStrike" kern="0" cap="none" spc="0" normalizeH="0" baseline="0" noProof="0" dirty="0">
              <a:ln>
                <a:noFill/>
              </a:ln>
              <a:solidFill>
                <a:srgbClr val="000000"/>
              </a:solidFill>
              <a:effectLst/>
              <a:uLnTx/>
              <a:uFillTx/>
              <a:ea typeface="+mn-ea"/>
              <a:cs typeface="+mn-cs"/>
              <a:sym typeface="Calibri"/>
            </a:endParaRPr>
          </a:p>
          <a:p>
            <a:pPr marL="285750" lvl="0" indent="-285750">
              <a:buFont typeface="Arial" panose="020B0604020202020204" pitchFamily="34" charset="0"/>
              <a:buChar char="•"/>
              <a:defRPr/>
            </a:pPr>
            <a:r>
              <a:rPr kumimoji="0" lang="en-GB" sz="1200" b="0" i="0" u="none" strike="noStrike" kern="0" cap="none" spc="0" normalizeH="0" baseline="0" noProof="0" dirty="0">
                <a:ln>
                  <a:noFill/>
                </a:ln>
                <a:solidFill>
                  <a:srgbClr val="000000"/>
                </a:solidFill>
                <a:effectLst/>
                <a:uLnTx/>
                <a:uFillTx/>
                <a:ea typeface="+mn-ea"/>
                <a:cs typeface="+mn-cs"/>
                <a:sym typeface="Calibri"/>
              </a:rPr>
              <a:t>Decisions on what to include were </a:t>
            </a:r>
            <a:r>
              <a:rPr lang="en-GB" sz="1200" dirty="0"/>
              <a:t>informed by proposals from advocacy organisations, and by what the jurors themselves wished to focus on. They were themed around price, marketing, availability and policy making.</a:t>
            </a:r>
            <a:endParaRPr kumimoji="0" lang="en-GB" sz="1200" b="0" i="0" u="none" strike="noStrike" kern="0" cap="none" spc="0" normalizeH="0" baseline="0" noProof="0" dirty="0">
              <a:ln>
                <a:noFill/>
              </a:ln>
              <a:solidFill>
                <a:srgbClr val="000000"/>
              </a:solidFill>
              <a:effectLst/>
              <a:uLnTx/>
              <a:uFillTx/>
              <a:ea typeface="+mn-ea"/>
              <a:cs typeface="+mn-cs"/>
              <a:sym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srgbClr val="000000"/>
              </a:solidFill>
              <a:effectLst/>
              <a:uLnTx/>
              <a:uFillTx/>
              <a:ea typeface="+mn-ea"/>
              <a:cs typeface="+mn-cs"/>
              <a:sym typeface="Calibri"/>
            </a:endParaRPr>
          </a:p>
          <a:p>
            <a:pPr marL="285750" lvl="0" indent="-285750">
              <a:buFont typeface="Arial" panose="020B0604020202020204" pitchFamily="34" charset="0"/>
              <a:buChar char="•"/>
              <a:defRPr/>
            </a:pPr>
            <a:r>
              <a:rPr lang="en-GB" sz="1200" dirty="0"/>
              <a:t>Jurors were also given blank cards on which they could write their own policy proposals based on their small group deliberations.</a:t>
            </a:r>
          </a:p>
          <a:p>
            <a:pPr marL="285750" lvl="0" indent="-285750">
              <a:buFont typeface="Arial" panose="020B0604020202020204" pitchFamily="34" charset="0"/>
              <a:buChar char="•"/>
              <a:defRPr/>
            </a:pPr>
            <a:endParaRPr lang="en-GB" sz="1200" kern="0" dirty="0">
              <a:solidFill>
                <a:srgbClr val="000000"/>
              </a:solidFill>
              <a:sym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0" dirty="0">
                <a:solidFill>
                  <a:srgbClr val="000000"/>
                </a:solidFill>
                <a:sym typeface="Calibri"/>
              </a:rPr>
              <a:t>There were two rounds of voting. The following results are from the second round; see the Summary Report for first round votes.</a:t>
            </a:r>
            <a:endParaRPr kumimoji="0" lang="en-GB" sz="1200" b="0" i="0" u="none" strike="noStrike" kern="0" cap="none" spc="0" normalizeH="0" baseline="0" noProof="0" dirty="0">
              <a:ln>
                <a:noFill/>
              </a:ln>
              <a:solidFill>
                <a:srgbClr val="000000"/>
              </a:solidFill>
              <a:effectLst/>
              <a:uLnTx/>
              <a:uFillTx/>
              <a:ea typeface="+mn-ea"/>
              <a:cs typeface="+mn-cs"/>
              <a:sym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srgbClr val="000000"/>
              </a:solidFill>
              <a:effectLst/>
              <a:uLnTx/>
              <a:uFillTx/>
              <a:ea typeface="+mn-ea"/>
              <a:cs typeface="+mn-cs"/>
              <a:sym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ea typeface="+mn-ea"/>
                <a:cs typeface="+mn-cs"/>
                <a:sym typeface="Calibri"/>
              </a:rPr>
              <a:t>In each round, jurors could allocate </a:t>
            </a:r>
            <a:r>
              <a:rPr kumimoji="0" lang="en-GB" sz="1200" b="1" i="0" u="none" strike="noStrike" kern="0" cap="none" spc="0" normalizeH="0" baseline="0" noProof="0" dirty="0">
                <a:ln>
                  <a:noFill/>
                </a:ln>
                <a:solidFill>
                  <a:srgbClr val="567D2D"/>
                </a:solidFill>
                <a:effectLst/>
                <a:uLnTx/>
                <a:uFillTx/>
                <a:ea typeface="+mn-ea"/>
                <a:cs typeface="+mn-cs"/>
                <a:sym typeface="Calibri"/>
              </a:rPr>
              <a:t>3 votes to policies </a:t>
            </a:r>
            <a:r>
              <a:rPr kumimoji="0" lang="en-GB" sz="1200" b="0" i="0" u="none" strike="noStrike" kern="0" cap="none" spc="0" normalizeH="0" baseline="0" noProof="0" dirty="0">
                <a:ln>
                  <a:noFill/>
                </a:ln>
                <a:solidFill>
                  <a:srgbClr val="000000"/>
                </a:solidFill>
                <a:effectLst/>
                <a:uLnTx/>
                <a:uFillTx/>
                <a:ea typeface="+mn-ea"/>
                <a:cs typeface="+mn-cs"/>
                <a:sym typeface="Calibri"/>
              </a:rPr>
              <a:t>which they believed had the “</a:t>
            </a:r>
            <a:r>
              <a:rPr kumimoji="0" lang="en-GB" sz="1200" b="1" i="0" u="none" strike="noStrike" kern="0" cap="none" spc="0" normalizeH="0" baseline="0" noProof="0" dirty="0">
                <a:ln>
                  <a:noFill/>
                </a:ln>
                <a:solidFill>
                  <a:srgbClr val="567D2D"/>
                </a:solidFill>
                <a:effectLst/>
                <a:uLnTx/>
                <a:uFillTx/>
                <a:ea typeface="+mn-ea"/>
                <a:cs typeface="+mn-cs"/>
                <a:sym typeface="Calibri"/>
              </a:rPr>
              <a:t>power to make change</a:t>
            </a:r>
            <a:r>
              <a:rPr kumimoji="0" lang="en-GB" sz="1200" b="0" i="0" u="none" strike="noStrike" kern="0" cap="none" spc="0" normalizeH="0" baseline="0" noProof="0" dirty="0">
                <a:ln>
                  <a:noFill/>
                </a:ln>
                <a:solidFill>
                  <a:srgbClr val="000000"/>
                </a:solidFill>
                <a:effectLst/>
                <a:uLnTx/>
                <a:uFillTx/>
                <a:ea typeface="+mn-ea"/>
                <a:cs typeface="+mn-cs"/>
                <a:sym typeface="Calibri"/>
              </a:rPr>
              <a:t>”, and </a:t>
            </a:r>
            <a:r>
              <a:rPr kumimoji="0" lang="en-GB" sz="1200" b="1" i="0" u="none" strike="noStrike" kern="0" cap="none" spc="0" normalizeH="0" baseline="0" noProof="0" dirty="0">
                <a:ln>
                  <a:noFill/>
                </a:ln>
                <a:solidFill>
                  <a:srgbClr val="567D2D"/>
                </a:solidFill>
                <a:effectLst/>
                <a:uLnTx/>
                <a:uFillTx/>
                <a:ea typeface="+mn-ea"/>
                <a:cs typeface="+mn-cs"/>
                <a:sym typeface="Calibri"/>
              </a:rPr>
              <a:t>3 votes to policies </a:t>
            </a:r>
            <a:r>
              <a:rPr kumimoji="0" lang="en-GB" sz="1200" b="0" i="0" u="none" strike="noStrike" kern="0" cap="none" spc="0" normalizeH="0" baseline="0" noProof="0" dirty="0">
                <a:ln>
                  <a:noFill/>
                </a:ln>
                <a:solidFill>
                  <a:srgbClr val="000000"/>
                </a:solidFill>
                <a:effectLst/>
                <a:uLnTx/>
                <a:uFillTx/>
                <a:ea typeface="+mn-ea"/>
                <a:cs typeface="+mn-cs"/>
                <a:sym typeface="Calibri"/>
              </a:rPr>
              <a:t>which they felt “</a:t>
            </a:r>
            <a:r>
              <a:rPr kumimoji="0" lang="en-GB" sz="1200" b="1" i="0" u="none" strike="noStrike" kern="0" cap="none" spc="0" normalizeH="0" baseline="0" noProof="0" dirty="0">
                <a:ln>
                  <a:noFill/>
                </a:ln>
                <a:solidFill>
                  <a:srgbClr val="567D2D"/>
                </a:solidFill>
                <a:effectLst/>
                <a:uLnTx/>
                <a:uFillTx/>
                <a:ea typeface="+mn-ea"/>
                <a:cs typeface="+mn-cs"/>
                <a:sym typeface="Calibri"/>
              </a:rPr>
              <a:t>would not work</a:t>
            </a:r>
            <a:r>
              <a:rPr kumimoji="0" lang="en-GB" sz="1200" b="0" i="0" u="none" strike="noStrike" kern="0" cap="none" spc="0" normalizeH="0" baseline="0" noProof="0" dirty="0">
                <a:ln>
                  <a:noFill/>
                </a:ln>
                <a:solidFill>
                  <a:srgbClr val="000000"/>
                </a:solidFill>
                <a:effectLst/>
                <a:uLnTx/>
                <a:uFillTx/>
                <a:ea typeface="+mn-ea"/>
                <a:cs typeface="+mn-cs"/>
                <a:sym typeface="Calibri"/>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srgbClr val="000000"/>
              </a:solidFill>
              <a:effectLst/>
              <a:uLnTx/>
              <a:uFillTx/>
              <a:ea typeface="+mn-ea"/>
              <a:cs typeface="+mn-cs"/>
              <a:sym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srgbClr val="000000"/>
              </a:solidFill>
              <a:effectLst/>
              <a:uLnTx/>
              <a:uFillTx/>
              <a:ea typeface="+mn-ea"/>
              <a:cs typeface="+mn-cs"/>
              <a:sym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0" dirty="0">
                <a:solidFill>
                  <a:srgbClr val="000000"/>
                </a:solidFill>
                <a:sym typeface="Calibri"/>
              </a:rPr>
              <a:t>Three small group manifestos were developed in Wakefield, and three in Doncaster. </a:t>
            </a:r>
            <a:endParaRPr kumimoji="0" lang="en-GB" sz="1200" b="0" i="0" u="none" strike="noStrike" kern="0" cap="none" spc="0" normalizeH="0" baseline="0" noProof="0" dirty="0">
              <a:ln>
                <a:noFill/>
              </a:ln>
              <a:solidFill>
                <a:srgbClr val="000000"/>
              </a:solidFill>
              <a:effectLst/>
              <a:uLnTx/>
              <a:uFillTx/>
              <a:ea typeface="+mn-ea"/>
              <a:cs typeface="+mn-cs"/>
              <a:sym typeface="Calibri"/>
            </a:endParaRPr>
          </a:p>
          <a:p>
            <a:endParaRPr lang="en-GB" dirty="0"/>
          </a:p>
        </p:txBody>
      </p:sp>
      <p:sp>
        <p:nvSpPr>
          <p:cNvPr id="4" name="Slide Number Placeholder 3">
            <a:extLst>
              <a:ext uri="{FF2B5EF4-FFF2-40B4-BE49-F238E27FC236}">
                <a16:creationId xmlns:a16="http://schemas.microsoft.com/office/drawing/2014/main" id="{5C073841-5DF1-3B01-DECE-72F7FFACA1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081B16-AC05-401D-AF89-366BE0481A3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2778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12</a:t>
            </a:fld>
            <a:endParaRPr lang="en-GB"/>
          </a:p>
        </p:txBody>
      </p:sp>
    </p:spTree>
    <p:extLst>
      <p:ext uri="{BB962C8B-B14F-4D97-AF65-F5344CB8AC3E}">
        <p14:creationId xmlns:p14="http://schemas.microsoft.com/office/powerpoint/2010/main" val="922098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13</a:t>
            </a:fld>
            <a:endParaRPr lang="en-GB"/>
          </a:p>
        </p:txBody>
      </p:sp>
    </p:spTree>
    <p:extLst>
      <p:ext uri="{BB962C8B-B14F-4D97-AF65-F5344CB8AC3E}">
        <p14:creationId xmlns:p14="http://schemas.microsoft.com/office/powerpoint/2010/main" val="297673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B249A-64E5-8C79-4789-586E839A9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0BDFB9-0B92-94FF-79FA-34909F22AAA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3B259DA-ED0A-F3B0-14D0-D1C93B0444EE}"/>
              </a:ext>
            </a:extLst>
          </p:cNvPr>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1200"/>
              </a:spcAft>
              <a:buClrTx/>
              <a:buSzTx/>
              <a:buFontTx/>
              <a:buNone/>
              <a:tabLst/>
              <a:defRPr/>
            </a:pPr>
            <a:r>
              <a:rPr lang="en-GB" sz="1200" kern="1200" dirty="0">
                <a:solidFill>
                  <a:schemeClr val="tx1"/>
                </a:solidFill>
                <a:effectLst/>
                <a:latin typeface="+mn-lt"/>
                <a:ea typeface="+mn-ea"/>
                <a:cs typeface="+mn-cs"/>
              </a:rPr>
              <a:t>Industry specific</a:t>
            </a:r>
          </a:p>
          <a:p>
            <a:pPr marL="171450" marR="0" lvl="0" indent="-171450" algn="l" defTabSz="914400" rtl="0" eaLnBrk="1" fontAlgn="auto" latinLnBrk="0" hangingPunct="1">
              <a:lnSpc>
                <a:spcPct val="114000"/>
              </a:lnSpc>
              <a:spcBef>
                <a:spcPts val="0"/>
              </a:spcBef>
              <a:spcAft>
                <a:spcPts val="1200"/>
              </a:spcAft>
              <a:buClrTx/>
              <a:buSzTx/>
              <a:buFontTx/>
              <a:buChar char="-"/>
              <a:tabLst/>
              <a:defRPr/>
            </a:pPr>
            <a:r>
              <a:rPr lang="en-GB" sz="1200" kern="1200" dirty="0">
                <a:solidFill>
                  <a:schemeClr val="tx1"/>
                </a:solidFill>
                <a:effectLst/>
                <a:latin typeface="+mn-lt"/>
                <a:ea typeface="+mn-ea"/>
                <a:cs typeface="+mn-cs"/>
              </a:rPr>
              <a:t>Tobacco was generally seen as less of a concern – a feeling that the government had already done lots in this space, and the problem now is vaping, with lack of understanding of relative harms. </a:t>
            </a:r>
          </a:p>
          <a:p>
            <a:pPr marL="171450" marR="0" lvl="0" indent="-171450" algn="l" defTabSz="914400" rtl="0" eaLnBrk="1" fontAlgn="auto" latinLnBrk="0" hangingPunct="1">
              <a:lnSpc>
                <a:spcPct val="114000"/>
              </a:lnSpc>
              <a:spcBef>
                <a:spcPts val="0"/>
              </a:spcBef>
              <a:spcAft>
                <a:spcPts val="1200"/>
              </a:spcAft>
              <a:buClrTx/>
              <a:buSzTx/>
              <a:buFontTx/>
              <a:buChar char="-"/>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14000"/>
              </a:lnSpc>
              <a:spcBef>
                <a:spcPts val="0"/>
              </a:spcBef>
              <a:spcAft>
                <a:spcPts val="1200"/>
              </a:spcAft>
              <a:buClrTx/>
              <a:buSzTx/>
              <a:buFontTx/>
              <a:buNone/>
              <a:tabLst/>
              <a:defRPr/>
            </a:pPr>
            <a:r>
              <a:rPr lang="en-GB" sz="1200" dirty="0"/>
              <a:t>Support in principle for broad policy options to reduce outlets and increase prices of unhealthy products.  Some gaps between levels of concern around alcohol and food systems and specific policies to address this. </a:t>
            </a:r>
          </a:p>
          <a:p>
            <a:pPr>
              <a:lnSpc>
                <a:spcPct val="114000"/>
              </a:lnSpc>
              <a:spcBef>
                <a:spcPts val="0"/>
              </a:spcBef>
              <a:spcAft>
                <a:spcPts val="1200"/>
              </a:spcAft>
            </a:pPr>
            <a:endParaRPr lang="en-GB" sz="1800" dirty="0"/>
          </a:p>
          <a:p>
            <a:pPr>
              <a:lnSpc>
                <a:spcPct val="114000"/>
              </a:lnSpc>
              <a:spcBef>
                <a:spcPts val="0"/>
              </a:spcBef>
              <a:spcAft>
                <a:spcPts val="1200"/>
              </a:spcAft>
            </a:pPr>
            <a:r>
              <a:rPr lang="en-GB" sz="1800" dirty="0"/>
              <a:t>Significance of the deliberative process</a:t>
            </a:r>
          </a:p>
          <a:p>
            <a:pPr marL="285750" indent="-285750">
              <a:lnSpc>
                <a:spcPct val="114000"/>
              </a:lnSpc>
              <a:spcBef>
                <a:spcPts val="0"/>
              </a:spcBef>
              <a:spcAft>
                <a:spcPts val="1200"/>
              </a:spcAft>
              <a:buFontTx/>
              <a:buChar char="-"/>
            </a:pPr>
            <a:r>
              <a:rPr lang="en-GB" sz="1800" dirty="0"/>
              <a:t>Shifts across the workshops (</a:t>
            </a:r>
            <a:r>
              <a:rPr lang="en-GB" sz="1200" kern="1200" dirty="0">
                <a:solidFill>
                  <a:schemeClr val="tx1"/>
                </a:solidFill>
                <a:effectLst/>
                <a:latin typeface="+mn-lt"/>
                <a:ea typeface="+mn-ea"/>
                <a:cs typeface="+mn-cs"/>
              </a:rPr>
              <a:t>support for price-based interventions; concerns about unhealthy food; support for protecting health policy from industry involvement). </a:t>
            </a:r>
          </a:p>
          <a:p>
            <a:endParaRPr lang="en-GB" dirty="0"/>
          </a:p>
          <a:p>
            <a:r>
              <a:rPr lang="en-GB" dirty="0"/>
              <a:t>Themes which we might expect to emerge from analysis of the discussion transcripts: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Concerns about the impact on young people and the role of education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The role of advertising (including social media)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The availability, pricing and marketing of, and accessibility of clear information about, food (healthy and unhealthy) is significant because “we all need to eat”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endParaRPr lang="en-GB" dirty="0"/>
          </a:p>
        </p:txBody>
      </p:sp>
      <p:sp>
        <p:nvSpPr>
          <p:cNvPr id="4" name="Slide Number Placeholder 3">
            <a:extLst>
              <a:ext uri="{FF2B5EF4-FFF2-40B4-BE49-F238E27FC236}">
                <a16:creationId xmlns:a16="http://schemas.microsoft.com/office/drawing/2014/main" id="{C9CF4E4B-272C-189D-28CF-EE9B81DE5C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EA2FE-15FE-4529-9E08-71D9C1B4CD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68399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lnSpc>
                <a:spcPct val="115000"/>
              </a:lnSpc>
              <a:spcAft>
                <a:spcPts val="800"/>
              </a:spcAft>
              <a:buNone/>
            </a:pPr>
            <a:r>
              <a:rPr lang="en-GB" kern="100" dirty="0">
                <a:effectLst/>
                <a:latin typeface="Aptos" panose="020B0004020202020204" pitchFamily="34" charset="0"/>
                <a:ea typeface="Aptos" panose="020B0004020202020204" pitchFamily="34" charset="0"/>
                <a:cs typeface="Aptos" panose="020B0004020202020204" pitchFamily="34" charset="0"/>
              </a:rPr>
              <a:t>These reasons can be group under the following areas: </a:t>
            </a:r>
          </a:p>
          <a:p>
            <a:pPr marL="285750" indent="-285750">
              <a:lnSpc>
                <a:spcPct val="107000"/>
              </a:lnSpc>
              <a:spcAft>
                <a:spcPts val="800"/>
              </a:spcAft>
              <a:buFont typeface="Arial" panose="020B0604020202020204" pitchFamily="34" charset="0"/>
              <a:buChar char="•"/>
            </a:pPr>
            <a:r>
              <a:rPr lang="en-GB" b="0" kern="100" dirty="0">
                <a:latin typeface="Aptos" panose="020B0004020202020204" pitchFamily="34" charset="0"/>
                <a:ea typeface="Calibri" panose="020F0502020204030204" pitchFamily="34" charset="0"/>
                <a:cs typeface="Times New Roman" panose="02020603050405020304" pitchFamily="18" charset="0"/>
              </a:rPr>
              <a:t>Create choices and give people control</a:t>
            </a:r>
            <a:endParaRPr lang="en-GB" b="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b="0" kern="100" dirty="0">
                <a:latin typeface="Aptos" panose="020B0004020202020204" pitchFamily="34" charset="0"/>
                <a:ea typeface="Calibri" panose="020F0502020204030204" pitchFamily="34" charset="0"/>
                <a:cs typeface="Times New Roman" panose="02020603050405020304" pitchFamily="18" charset="0"/>
              </a:rPr>
              <a:t>Improve health locally and nationally </a:t>
            </a:r>
          </a:p>
          <a:p>
            <a:pPr marL="285750" indent="-285750">
              <a:lnSpc>
                <a:spcPct val="115000"/>
              </a:lnSpc>
              <a:spcAft>
                <a:spcPts val="800"/>
              </a:spcAft>
              <a:buFont typeface="Arial" panose="020B0604020202020204" pitchFamily="34" charset="0"/>
              <a:buChar char="•"/>
            </a:pPr>
            <a:r>
              <a:rPr lang="en-GB" b="0" kern="100" dirty="0">
                <a:latin typeface="Aptos" panose="020B0004020202020204" pitchFamily="34" charset="0"/>
                <a:ea typeface="Calibri" panose="020F0502020204030204" pitchFamily="34" charset="0"/>
                <a:cs typeface="Times New Roman" panose="02020603050405020304" pitchFamily="18" charset="0"/>
              </a:rPr>
              <a:t>Reduce pressure on the NHS</a:t>
            </a:r>
          </a:p>
          <a:p>
            <a:pPr marL="285750" indent="-285750">
              <a:lnSpc>
                <a:spcPct val="115000"/>
              </a:lnSpc>
              <a:spcAft>
                <a:spcPts val="800"/>
              </a:spcAft>
              <a:buFont typeface="Arial" panose="020B0604020202020204" pitchFamily="34" charset="0"/>
              <a:buChar char="•"/>
            </a:pPr>
            <a:r>
              <a:rPr lang="en-GB" b="0" kern="100" dirty="0">
                <a:latin typeface="Aptos" panose="020B0004020202020204" pitchFamily="34" charset="0"/>
                <a:ea typeface="Aptos" panose="020B0004020202020204" pitchFamily="34" charset="0"/>
                <a:cs typeface="Aptos" panose="020B0004020202020204" pitchFamily="34" charset="0"/>
              </a:rPr>
              <a:t>Prioritise health over profit</a:t>
            </a:r>
            <a:endParaRPr lang="en-GB" b="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GB" b="0" kern="100" dirty="0">
                <a:latin typeface="Aptos" panose="020B0004020202020204" pitchFamily="34" charset="0"/>
                <a:ea typeface="Aptos" panose="020B0004020202020204" pitchFamily="34" charset="0"/>
                <a:cs typeface="Aptos" panose="020B0004020202020204" pitchFamily="34" charset="0"/>
              </a:rPr>
              <a:t>Education and reinforcement of messages to influence change</a:t>
            </a:r>
            <a:endParaRPr lang="en-GB" b="0" kern="100" dirty="0">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15</a:t>
            </a:fld>
            <a:endParaRPr lang="en-GB"/>
          </a:p>
        </p:txBody>
      </p:sp>
    </p:spTree>
    <p:extLst>
      <p:ext uri="{BB962C8B-B14F-4D97-AF65-F5344CB8AC3E}">
        <p14:creationId xmlns:p14="http://schemas.microsoft.com/office/powerpoint/2010/main" val="2028948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16</a:t>
            </a:fld>
            <a:endParaRPr lang="en-GB"/>
          </a:p>
        </p:txBody>
      </p:sp>
    </p:spTree>
    <p:extLst>
      <p:ext uri="{BB962C8B-B14F-4D97-AF65-F5344CB8AC3E}">
        <p14:creationId xmlns:p14="http://schemas.microsoft.com/office/powerpoint/2010/main" val="1766556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These Citizens’ Juries were commissioned and funded by Yorkshire and the Humber Association of Directors of Public Health (Y&amp;H ADPH).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project was delivered by Y&amp;H ADPH alongside researchers from the Shaping Public </a:t>
            </a:r>
            <a:r>
              <a:rPr lang="en-GB" sz="1200" kern="1200" dirty="0" err="1">
                <a:solidFill>
                  <a:schemeClr val="tx1"/>
                </a:solidFill>
                <a:effectLst/>
                <a:latin typeface="+mn-lt"/>
                <a:ea typeface="+mn-ea"/>
                <a:cs typeface="+mn-cs"/>
              </a:rPr>
              <a:t>hEalth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poliCies</a:t>
            </a:r>
            <a:r>
              <a:rPr lang="en-GB" sz="1200" kern="1200" dirty="0">
                <a:solidFill>
                  <a:schemeClr val="tx1"/>
                </a:solidFill>
                <a:effectLst/>
                <a:latin typeface="+mn-lt"/>
                <a:ea typeface="+mn-ea"/>
                <a:cs typeface="+mn-cs"/>
              </a:rPr>
              <a:t> To Reduce </a:t>
            </a:r>
            <a:r>
              <a:rPr lang="en-GB" sz="1200" kern="1200" dirty="0" err="1">
                <a:solidFill>
                  <a:schemeClr val="tx1"/>
                </a:solidFill>
                <a:effectLst/>
                <a:latin typeface="+mn-lt"/>
                <a:ea typeface="+mn-ea"/>
                <a:cs typeface="+mn-cs"/>
              </a:rPr>
              <a:t>ineqUalities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harM</a:t>
            </a:r>
            <a:r>
              <a:rPr lang="en-GB" sz="1200" kern="1200" dirty="0">
                <a:solidFill>
                  <a:schemeClr val="tx1"/>
                </a:solidFill>
                <a:effectLst/>
                <a:latin typeface="+mn-lt"/>
                <a:ea typeface="+mn-ea"/>
                <a:cs typeface="+mn-cs"/>
              </a:rPr>
              <a:t> (SPECTRUM) research consortium, and two National Institute for Health and Care Research (NIHR) Health Determinants Research Collaborations (HDRCs) hosted within Wakefield and Doncaster Councils. Hopkins Van Mil and Sortition Foundation also provided support for the project.</a:t>
            </a:r>
          </a:p>
          <a:p>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2</a:t>
            </a:fld>
            <a:endParaRPr lang="en-GB"/>
          </a:p>
        </p:txBody>
      </p:sp>
    </p:spTree>
    <p:extLst>
      <p:ext uri="{BB962C8B-B14F-4D97-AF65-F5344CB8AC3E}">
        <p14:creationId xmlns:p14="http://schemas.microsoft.com/office/powerpoint/2010/main" val="3830203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3</a:t>
            </a:fld>
            <a:endParaRPr lang="en-GB"/>
          </a:p>
        </p:txBody>
      </p:sp>
    </p:spTree>
    <p:extLst>
      <p:ext uri="{BB962C8B-B14F-4D97-AF65-F5344CB8AC3E}">
        <p14:creationId xmlns:p14="http://schemas.microsoft.com/office/powerpoint/2010/main" val="172948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process was developed by what is now the Center for New Democratic Processes in the USA in the 1970s and has been used widely as a form of democratic public involvement. </a:t>
            </a:r>
            <a:endParaRPr lang="en-GB" dirty="0">
              <a:effectLst/>
            </a:endParaRPr>
          </a:p>
          <a:p>
            <a:r>
              <a:rPr lang="en-GB" sz="1200" u="sng" kern="1200" dirty="0">
                <a:solidFill>
                  <a:schemeClr val="tx1"/>
                </a:solidFill>
                <a:effectLst/>
                <a:latin typeface="+mn-lt"/>
                <a:ea typeface="+mn-ea"/>
                <a:cs typeface="+mn-cs"/>
                <a:hlinkClick r:id="rId3"/>
              </a:rPr>
              <a:t>https://cndp.us/about-us/how-we-work</a:t>
            </a:r>
            <a:r>
              <a:rPr lang="en-GB" sz="1200" kern="1200" dirty="0">
                <a:solidFill>
                  <a:schemeClr val="tx1"/>
                </a:solidFill>
                <a:effectLst/>
                <a:latin typeface="+mn-lt"/>
                <a:ea typeface="+mn-ea"/>
                <a:cs typeface="+mn-cs"/>
              </a:rPr>
              <a:t> </a:t>
            </a:r>
          </a:p>
          <a:p>
            <a:pPr lvl="0"/>
            <a:endParaRPr lang="en-GB" b="1" dirty="0"/>
          </a:p>
          <a:p>
            <a:pPr lvl="0"/>
            <a:endParaRPr lang="en-GB" b="1" dirty="0"/>
          </a:p>
          <a:p>
            <a:pPr lvl="0"/>
            <a:r>
              <a:rPr lang="en-GB" b="1" dirty="0"/>
              <a:t>Jury members or ‘jurors’</a:t>
            </a:r>
            <a:r>
              <a:rPr lang="en-GB" dirty="0"/>
              <a:t>: the membership is designed to be representative of the wider population, in this case the population of Yorkshire and Humber, drawn from the two cities of Wakefield and Doncaster.</a:t>
            </a:r>
          </a:p>
          <a:p>
            <a:pPr lvl="0"/>
            <a:endParaRPr lang="en-GB" dirty="0"/>
          </a:p>
          <a:p>
            <a:pPr lvl="0"/>
            <a:r>
              <a:rPr lang="en-GB" b="1" dirty="0"/>
              <a:t>The deliberative process</a:t>
            </a:r>
            <a:r>
              <a:rPr lang="en-GB" dirty="0"/>
              <a:t>: jurors go through a three-stage process of learning, discussion, and decision-making. </a:t>
            </a:r>
          </a:p>
          <a:p>
            <a:pPr lvl="0"/>
            <a:endParaRPr lang="en-GB" dirty="0"/>
          </a:p>
          <a:p>
            <a:pPr lvl="0"/>
            <a:r>
              <a:rPr lang="en-GB" b="1" dirty="0"/>
              <a:t>Evidence and information</a:t>
            </a:r>
            <a:r>
              <a:rPr lang="en-GB" dirty="0"/>
              <a:t>: jurors are presented with balanced, accurate and comprehensive evidence during the learning phase.</a:t>
            </a:r>
          </a:p>
          <a:p>
            <a:pPr lvl="0"/>
            <a:endParaRPr lang="en-GB" dirty="0"/>
          </a:p>
          <a:p>
            <a:pPr lvl="0"/>
            <a:r>
              <a:rPr lang="en-GB" b="1" dirty="0"/>
              <a:t>Independent facilitation</a:t>
            </a:r>
            <a:r>
              <a:rPr lang="en-GB" dirty="0"/>
              <a:t>: to ensure that the deliberations are not influenced by those who have a vested interest in the topic and that the Jury is properly supported to do their work.</a:t>
            </a:r>
          </a:p>
          <a:p>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4</a:t>
            </a:fld>
            <a:endParaRPr lang="en-GB"/>
          </a:p>
        </p:txBody>
      </p:sp>
    </p:spTree>
    <p:extLst>
      <p:ext uri="{BB962C8B-B14F-4D97-AF65-F5344CB8AC3E}">
        <p14:creationId xmlns:p14="http://schemas.microsoft.com/office/powerpoint/2010/main" val="252381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Citizens’ Juries are a robust and trusted method for exploring issues that matter to society, finding common ground and understanding different attitudes.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Citizens’ Juries are particularly effective in exploring value-laden and controversial questions, where knowledge is contested and there are important ethical and social repercussions.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Jurors are given time and resources to learn about, reflect on, and discuss a topic in-depth. Tells us what citizens think once they better understand a policy question. Not just a snapshot opinion poll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stratified random sampling increases credibility because it leads to a representative assembly with diverse membership and has the benefit of involving people who may not usually engage in political processes</a:t>
            </a:r>
          </a:p>
          <a:p>
            <a:endParaRPr lang="en-GB" dirty="0"/>
          </a:p>
          <a:p>
            <a:r>
              <a:rPr lang="en-GB" b="1" dirty="0"/>
              <a:t>Why Health and Harmful products?</a:t>
            </a:r>
          </a:p>
          <a:p>
            <a:pPr marL="285750" indent="-285750">
              <a:spcAft>
                <a:spcPts val="1200"/>
              </a:spcAft>
              <a:buFont typeface="Arial" panose="020B0604020202020204" pitchFamily="34" charset="0"/>
              <a:buChar char="•"/>
            </a:pPr>
            <a:r>
              <a:rPr lang="en-GB" dirty="0"/>
              <a:t>Good health needs the right building blocks in place: stable jobs, good pay, quality housing, clean air, decent food, and good education. </a:t>
            </a:r>
          </a:p>
          <a:p>
            <a:pPr marL="285750" indent="-285750">
              <a:spcAft>
                <a:spcPts val="1200"/>
              </a:spcAft>
              <a:buFont typeface="Arial" panose="020B0604020202020204" pitchFamily="34" charset="0"/>
              <a:buChar char="•"/>
            </a:pPr>
            <a:r>
              <a:rPr lang="en-GB" dirty="0"/>
              <a:t>We know the actions of businesses play a key role in society.</a:t>
            </a:r>
            <a:r>
              <a:rPr lang="en-GB" kern="100" dirty="0">
                <a:ea typeface="Aptos" panose="020B0004020202020204" pitchFamily="34" charset="0"/>
                <a:cs typeface="Times New Roman" panose="02020603050405020304" pitchFamily="18" charset="0"/>
              </a:rPr>
              <a:t> They create jobs, generate income, give people purpose, as well as create health improving goods such as medicines and healthy food. </a:t>
            </a:r>
          </a:p>
          <a:p>
            <a:pPr marL="285750" indent="-285750">
              <a:spcAft>
                <a:spcPts val="1200"/>
              </a:spcAft>
              <a:buFont typeface="Arial" panose="020B0604020202020204" pitchFamily="34" charset="0"/>
              <a:buChar char="•"/>
            </a:pPr>
            <a:r>
              <a:rPr lang="en-GB" kern="100" dirty="0">
                <a:ea typeface="Aptos" panose="020B0004020202020204" pitchFamily="34" charset="0"/>
                <a:cs typeface="Times New Roman" panose="02020603050405020304" pitchFamily="18" charset="0"/>
              </a:rPr>
              <a:t>However, the products that businesses </a:t>
            </a:r>
            <a:r>
              <a:rPr lang="en-GB" dirty="0"/>
              <a:t>manufacture and promote, how they treat and pay their workers, and their lobbying activities all shape our health and wellbeing. </a:t>
            </a:r>
            <a:endParaRPr lang="en-GB" kern="100" dirty="0">
              <a:ea typeface="Aptos" panose="020B0004020202020204" pitchFamily="34" charset="0"/>
              <a:cs typeface="Times New Roman" panose="02020603050405020304" pitchFamily="18" charset="0"/>
            </a:endParaRPr>
          </a:p>
          <a:p>
            <a:pPr marL="285750" indent="-285750">
              <a:spcAft>
                <a:spcPts val="1200"/>
              </a:spcAft>
              <a:buFont typeface="Arial" panose="020B0604020202020204" pitchFamily="34" charset="0"/>
              <a:buChar char="•"/>
            </a:pPr>
            <a:r>
              <a:rPr lang="en-GB" dirty="0"/>
              <a:t>Certain industries lie at the root of most preventable health harm: </a:t>
            </a:r>
            <a:r>
              <a:rPr lang="en-GB" b="1" dirty="0"/>
              <a:t>tobacco</a:t>
            </a:r>
            <a:r>
              <a:rPr lang="en-GB" dirty="0"/>
              <a:t>, </a:t>
            </a:r>
            <a:r>
              <a:rPr lang="en-GB" b="1" dirty="0"/>
              <a:t>alcohol</a:t>
            </a:r>
            <a:r>
              <a:rPr lang="en-GB" dirty="0"/>
              <a:t> and </a:t>
            </a:r>
            <a:r>
              <a:rPr lang="en-GB" b="1" dirty="0"/>
              <a:t>unhealthy food</a:t>
            </a:r>
            <a:r>
              <a:rPr lang="en-GB" dirty="0"/>
              <a:t>. The tactics they use to promote sales of their products are also increasingly recognised as unfair and unethical. </a:t>
            </a:r>
          </a:p>
          <a:p>
            <a:pPr marL="285750" indent="-285750">
              <a:spcAft>
                <a:spcPts val="1200"/>
              </a:spcAft>
              <a:buFont typeface="Arial" panose="020B0604020202020204" pitchFamily="34" charset="0"/>
              <a:buChar char="•"/>
            </a:pPr>
            <a:r>
              <a:rPr lang="en-GB" sz="1200" dirty="0"/>
              <a:t>Preventing harms caused by the tobacco, alcohol and unhealthy food industries is an important part of protecting and improving the health of people in Yorkshire and Humber.</a:t>
            </a:r>
          </a:p>
          <a:p>
            <a:pPr marL="285750" indent="-285750">
              <a:spcAft>
                <a:spcPts val="1200"/>
              </a:spcAft>
              <a:buFont typeface="Arial" panose="020B0604020202020204" pitchFamily="34" charset="0"/>
              <a:buChar char="•"/>
            </a:pPr>
            <a:r>
              <a:rPr lang="en-GB" sz="1200" dirty="0"/>
              <a:t>The citizens’ juries g</a:t>
            </a:r>
            <a:r>
              <a:rPr lang="en-GB" dirty="0"/>
              <a:t>ive us in Yorkshire &amp; Humber the opportunity for proper work with the public. Connecting </a:t>
            </a:r>
            <a:r>
              <a:rPr lang="en-GB" kern="100" dirty="0">
                <a:ea typeface="Aptos" panose="020B0004020202020204" pitchFamily="34" charset="0"/>
                <a:cs typeface="Times New Roman" panose="02020603050405020304" pitchFamily="18" charset="0"/>
              </a:rPr>
              <a:t>evidence with the voices and experiences of real people - understanding what they think and feel, how these trends in society affect their lives and health, and to understand what solutions and ideas they have for us to take forwards in local government, and advocate for on their behalf to national powers. </a:t>
            </a:r>
          </a:p>
          <a:p>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5</a:t>
            </a:fld>
            <a:endParaRPr lang="en-GB"/>
          </a:p>
        </p:txBody>
      </p:sp>
    </p:spTree>
    <p:extLst>
      <p:ext uri="{BB962C8B-B14F-4D97-AF65-F5344CB8AC3E}">
        <p14:creationId xmlns:p14="http://schemas.microsoft.com/office/powerpoint/2010/main" val="121729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C36C9-29B6-DD8A-0904-783D8E028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630BB-139B-00CD-2227-FF7D70BDD67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EB3B789-C94F-5814-9F04-56AD65D08E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To consider how governments (local, regional and national) should respond</a:t>
            </a:r>
          </a:p>
          <a:p>
            <a:endParaRPr lang="en-GB" dirty="0"/>
          </a:p>
        </p:txBody>
      </p:sp>
      <p:sp>
        <p:nvSpPr>
          <p:cNvPr id="4" name="Slide Number Placeholder 3">
            <a:extLst>
              <a:ext uri="{FF2B5EF4-FFF2-40B4-BE49-F238E27FC236}">
                <a16:creationId xmlns:a16="http://schemas.microsoft.com/office/drawing/2014/main" id="{813DDB34-B138-7B0F-F97C-9F42E83900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EA2FE-15FE-4529-9E08-71D9C1B4CD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61437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Members of the Citizens’ Juries were recruited using a stratified sampling method which creates a mini-public broadly representative of the regional population of Yorkshire and Humber.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a civic lottery method called sortition. The process was delivered by the Sortition Foundation working to a recruitment specification co-designed by SPECTRUM.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ensure place-based reflections on the issues, the sortition process focused on two neighbouring wards within each of Wakefield and Doncaster, and issued invitations to addresses in particular parts of those wards </a:t>
            </a:r>
            <a:endParaRPr lang="en-GB" dirty="0">
              <a:effectLst/>
            </a:endParaRPr>
          </a:p>
          <a:p>
            <a:endParaRPr lang="en-GB" dirty="0"/>
          </a:p>
          <a:p>
            <a:r>
              <a:rPr lang="en-GB" sz="1200" kern="1200" dirty="0">
                <a:solidFill>
                  <a:schemeClr val="tx1"/>
                </a:solidFill>
                <a:effectLst/>
                <a:latin typeface="+mn-lt"/>
                <a:ea typeface="+mn-ea"/>
                <a:cs typeface="+mn-cs"/>
              </a:rPr>
              <a:t>Each of the mini-publics included a diversity of Jury members based on key demographics such as gender, ethnicity and age.</a:t>
            </a:r>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7</a:t>
            </a:fld>
            <a:endParaRPr lang="en-GB"/>
          </a:p>
        </p:txBody>
      </p:sp>
    </p:spTree>
    <p:extLst>
      <p:ext uri="{BB962C8B-B14F-4D97-AF65-F5344CB8AC3E}">
        <p14:creationId xmlns:p14="http://schemas.microsoft.com/office/powerpoint/2010/main" val="1461389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Evidence from speakers, filmed presentations from academics and advocacy organisations, maps of density outlets, and policy action proposals, </a:t>
            </a:r>
            <a:r>
              <a:rPr lang="en-GB" dirty="0"/>
              <a:t>with opportunities for engagement with speakers </a:t>
            </a:r>
            <a:endParaRPr lang="en-GB" sz="1200" dirty="0"/>
          </a:p>
          <a:p>
            <a:endParaRPr lang="en-GB" b="0" dirty="0"/>
          </a:p>
          <a:p>
            <a:r>
              <a:rPr lang="en-GB" sz="1200" b="0" dirty="0"/>
              <a:t>Jurors </a:t>
            </a:r>
            <a:r>
              <a:rPr lang="en-GB" sz="1200" b="0" dirty="0">
                <a:solidFill>
                  <a:srgbClr val="567D2D"/>
                </a:solidFill>
                <a:ea typeface="Aptos" panose="020B0004020202020204" pitchFamily="34" charset="0"/>
                <a:cs typeface="Times New Roman" panose="02020603050405020304" pitchFamily="18" charset="0"/>
              </a:rPr>
              <a:t>deliberated in small facilitated groups</a:t>
            </a:r>
            <a:r>
              <a:rPr lang="en-GB" sz="1200" b="0" dirty="0">
                <a:ea typeface="Aptos" panose="020B0004020202020204" pitchFamily="34" charset="0"/>
                <a:cs typeface="Times New Roman" panose="02020603050405020304" pitchFamily="18" charset="0"/>
              </a:rPr>
              <a:t>, and </a:t>
            </a:r>
            <a:r>
              <a:rPr lang="en-GB" sz="1200" b="0" dirty="0">
                <a:solidFill>
                  <a:srgbClr val="567D2D"/>
                </a:solidFill>
                <a:ea typeface="Aptos" panose="020B0004020202020204" pitchFamily="34" charset="0"/>
                <a:cs typeface="Times New Roman" panose="02020603050405020304" pitchFamily="18" charset="0"/>
              </a:rPr>
              <a:t>as a whole group</a:t>
            </a:r>
            <a:r>
              <a:rPr lang="en-GB" sz="1200" b="0" dirty="0">
                <a:ea typeface="Aptos" panose="020B0004020202020204" pitchFamily="34" charset="0"/>
                <a:cs typeface="Times New Roman" panose="02020603050405020304" pitchFamily="18" charset="0"/>
              </a:rPr>
              <a:t>, supported by a lead facilitator, </a:t>
            </a:r>
            <a:r>
              <a:rPr lang="en-GB" sz="1200" dirty="0">
                <a:ea typeface="Aptos" panose="020B0004020202020204" pitchFamily="34" charset="0"/>
                <a:cs typeface="Times New Roman" panose="02020603050405020304" pitchFamily="18" charset="0"/>
              </a:rPr>
              <a:t>with support from two Jury Friends to interrogate the evidence and get their questions answered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mn-cs"/>
              </a:rPr>
              <a:t>Ju</a:t>
            </a:r>
            <a:r>
              <a:rPr lang="en-GB" sz="1200" dirty="0">
                <a:cs typeface="Times New Roman" panose="02020603050405020304" pitchFamily="18" charset="0"/>
              </a:rPr>
              <a:t>rors </a:t>
            </a:r>
            <a:r>
              <a:rPr lang="en-GB" sz="1200" b="0" dirty="0">
                <a:solidFill>
                  <a:srgbClr val="567D2D"/>
                </a:solidFill>
                <a:cs typeface="Times New Roman" panose="02020603050405020304" pitchFamily="18" charset="0"/>
              </a:rPr>
              <a:t>agreed findings as small groups</a:t>
            </a:r>
            <a:r>
              <a:rPr lang="en-GB" sz="1200" dirty="0">
                <a:cs typeface="Times New Roman" panose="02020603050405020304" pitchFamily="18" charset="0"/>
              </a:rPr>
              <a:t>, which they presented back and reflected on as a whole group. Opportunities to share opinions and preferences as individuals through votes, a </a:t>
            </a:r>
            <a:r>
              <a:rPr lang="en-GB" sz="1200" b="0" dirty="0">
                <a:solidFill>
                  <a:srgbClr val="567D2D"/>
                </a:solidFill>
                <a:cs typeface="Times New Roman" panose="02020603050405020304" pitchFamily="18" charset="0"/>
              </a:rPr>
              <a:t>questionnaire</a:t>
            </a:r>
            <a:r>
              <a:rPr lang="en-GB" sz="1200" b="1" dirty="0">
                <a:solidFill>
                  <a:srgbClr val="567D2D"/>
                </a:solidFill>
                <a:cs typeface="Times New Roman" panose="02020603050405020304" pitchFamily="18" charset="0"/>
              </a:rPr>
              <a:t>, </a:t>
            </a:r>
            <a:r>
              <a:rPr lang="en-GB" sz="1200" b="0" dirty="0">
                <a:solidFill>
                  <a:srgbClr val="567D2D"/>
                </a:solidFill>
                <a:cs typeface="Times New Roman" panose="02020603050405020304" pitchFamily="18" charset="0"/>
              </a:rPr>
              <a:t>and an interactive engagement platform (like Menti)</a:t>
            </a:r>
            <a:endParaRPr lang="en-GB" sz="1200" b="1" dirty="0"/>
          </a:p>
          <a:p>
            <a:endParaRPr lang="en-GB" dirty="0"/>
          </a:p>
          <a:p>
            <a:pPr marL="0" marR="0" lvl="0" indent="0" algn="l" defTabSz="914400" rtl="0" eaLnBrk="1" fontAlgn="auto" latinLnBrk="0" hangingPunct="1">
              <a:lnSpc>
                <a:spcPct val="115000"/>
              </a:lnSpc>
              <a:spcBef>
                <a:spcPts val="0"/>
              </a:spcBef>
              <a:spcAft>
                <a:spcPts val="600"/>
              </a:spcAft>
              <a:buClrTx/>
              <a:buSzTx/>
              <a:buFont typeface="Arial" panose="020B0604020202020204" pitchFamily="34" charset="0"/>
              <a:buNone/>
              <a:tabLst/>
              <a:defRPr/>
            </a:pPr>
            <a:r>
              <a:rPr lang="en-GB" sz="1200" kern="100" dirty="0">
                <a:solidFill>
                  <a:prstClr val="black"/>
                </a:solidFill>
                <a:latin typeface="Aptos" panose="020B0004020202020204" pitchFamily="34" charset="0"/>
                <a:ea typeface="Aptos" panose="020B0004020202020204" pitchFamily="34" charset="0"/>
                <a:cs typeface="Aptos" panose="020B0004020202020204" pitchFamily="34" charset="0"/>
              </a:rPr>
              <a:t>In Workshop 3, jurors had the opportunity to share and discuss their findings with decision makers (local councillors, MPs, Mayor), Local Directors of Public Health, Policy colleagues from national and regional government and local authority public health teams, Colleagues from national advocacy organisations and think tanks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solidFill>
                <a:prstClr val="black"/>
              </a:solidFill>
              <a:latin typeface="Aptos" panose="020B0004020202020204" pitchFamily="34" charset="0"/>
              <a:ea typeface="Aptos" panose="020B0004020202020204" pitchFamily="34" charset="0"/>
              <a:cs typeface="Aptos" panose="020B000402020202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CD0EA2FE-15FE-4529-9E08-71D9C1B4CD51}" type="slidenum">
              <a:rPr lang="en-GB" smtClean="0"/>
              <a:t>8</a:t>
            </a:fld>
            <a:endParaRPr lang="en-GB"/>
          </a:p>
        </p:txBody>
      </p:sp>
    </p:spTree>
    <p:extLst>
      <p:ext uri="{BB962C8B-B14F-4D97-AF65-F5344CB8AC3E}">
        <p14:creationId xmlns:p14="http://schemas.microsoft.com/office/powerpoint/2010/main" val="1949748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081B16-AC05-401D-AF89-366BE0481A3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4766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ACF4-617B-6A52-FCDA-CD892C6AEB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E6DC48-E7CD-180D-3166-3D5A355051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0BAADD-9407-80E8-AA9E-C96E75278883}"/>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67477618-67D6-D098-4271-CC50658FAF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F9657-74E2-EA69-01D7-F5BB2BF053FA}"/>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3354249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4FDF-DDF1-F5C9-139E-326CA94361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96AE72-594C-825F-C224-FB28A3EAC4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8DA614-596F-77EE-2E81-667315E3B0EC}"/>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B50B95EE-97DC-2398-7B46-DBDB737C6D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9965A3-2896-DF24-31FB-FABE1A58D3BD}"/>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274641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50A5F7-2283-6557-99A0-81292F297E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046A41-FFA6-0F1C-F865-BAE398B09F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F4881A-B659-B6A6-11AC-0088EC767135}"/>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9F731AEE-7866-F86E-10C7-2261C75B71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36C633-6D51-F258-6883-E7753DEBF317}"/>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1217196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202B-A497-D8D7-1784-FF99C9951B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EC5CB2-E6F1-AE18-A8CE-CC76456CF1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AA0B86-A195-8B14-041D-8EE1220DE039}"/>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A2F1A2F5-2960-0AF4-E6A7-F43D274C4B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F58DA8-A882-3DCE-C226-ECEDEBD802A8}"/>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153794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53CA9-129D-74B4-632E-4C81905F4B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C00CDA-3984-9A47-A973-FD8DAD1DCCE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EA6ACD-6E29-A5F6-1845-A6C14114D56C}"/>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CECA6539-D9B8-3BD6-2B85-E21F1EFBA1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75290-1C08-CF11-F4CE-D1DE3E23A06E}"/>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380451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09E40-59AD-DAAD-99E6-B9CFF00255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E976AD-2B88-0928-ADD4-067BC64BA5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BDD97D-F792-D4B0-387C-0EE495DD9F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277961-9B09-4D41-A248-0B270310E48C}"/>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6" name="Footer Placeholder 5">
            <a:extLst>
              <a:ext uri="{FF2B5EF4-FFF2-40B4-BE49-F238E27FC236}">
                <a16:creationId xmlns:a16="http://schemas.microsoft.com/office/drawing/2014/main" id="{B9AEE0D0-98B6-34A0-C1F7-B4D2A1E459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E230D9-6164-2169-77D9-8638E15BF761}"/>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114548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22DC-8CF4-6716-E7AF-25D47B5B42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ACE9EB-E3D4-8FB8-AD63-9DF5C6693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C9FCA5-5026-6E5A-621B-C228A7E670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6EB3A6-8D46-2E84-224B-59A8E24F96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0B06C9-BB3D-E04E-08F8-DDC8B549C1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253955-2507-1B53-16BF-7B2C0A3F140E}"/>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8" name="Footer Placeholder 7">
            <a:extLst>
              <a:ext uri="{FF2B5EF4-FFF2-40B4-BE49-F238E27FC236}">
                <a16:creationId xmlns:a16="http://schemas.microsoft.com/office/drawing/2014/main" id="{2D0C59FF-00D7-552D-14C6-1D2FD75549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DB7266-8AF3-7D54-162A-C1228E90D465}"/>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3166689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1741-2D6C-F6D9-071A-B12D83500E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F63DC3-C4B4-2829-9EBA-141DA89FCF46}"/>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4" name="Footer Placeholder 3">
            <a:extLst>
              <a:ext uri="{FF2B5EF4-FFF2-40B4-BE49-F238E27FC236}">
                <a16:creationId xmlns:a16="http://schemas.microsoft.com/office/drawing/2014/main" id="{E3F92215-900A-AE59-4239-F1AB6158BC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BBADC7-D3E3-2032-9364-71CDC30560D5}"/>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1359697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EDEED-977C-7077-4812-9214016307DF}"/>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3" name="Footer Placeholder 2">
            <a:extLst>
              <a:ext uri="{FF2B5EF4-FFF2-40B4-BE49-F238E27FC236}">
                <a16:creationId xmlns:a16="http://schemas.microsoft.com/office/drawing/2014/main" id="{CA97362D-5E9B-37BC-600A-775FF222B0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CC1D0B-E1EE-DB4D-78F0-37B561D737AB}"/>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355677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52E72-07AD-20F7-2F0F-380485C07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D2E9A4-D597-79A4-F66A-CE351F97AF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98E9C0B-20B2-AA38-756B-D9D7DC65B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5B4B9-5A06-65A8-3D94-83779CED5919}"/>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6" name="Footer Placeholder 5">
            <a:extLst>
              <a:ext uri="{FF2B5EF4-FFF2-40B4-BE49-F238E27FC236}">
                <a16:creationId xmlns:a16="http://schemas.microsoft.com/office/drawing/2014/main" id="{3FBD314B-E1D9-C52B-E5CF-BC32A55618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6E9F7E-68AD-4201-BDD7-149085E48D9F}"/>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237801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BAD1C-2AC0-EE93-FC72-305F9F7C4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B957AAD-967F-B1D8-666F-162185C36D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F756BE-858E-C3AE-134A-A9020F13B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AB8A97-E5D0-B91D-4A1F-D9BFC6BDC41A}"/>
              </a:ext>
            </a:extLst>
          </p:cNvPr>
          <p:cNvSpPr>
            <a:spLocks noGrp="1"/>
          </p:cNvSpPr>
          <p:nvPr>
            <p:ph type="dt" sz="half" idx="10"/>
          </p:nvPr>
        </p:nvSpPr>
        <p:spPr/>
        <p:txBody>
          <a:bodyPr/>
          <a:lstStyle/>
          <a:p>
            <a:fld id="{BC8F25B2-AC63-47CC-9AAD-4ECC45409EF1}" type="datetimeFigureOut">
              <a:rPr lang="en-GB" smtClean="0"/>
              <a:t>04/06/2026</a:t>
            </a:fld>
            <a:endParaRPr lang="en-GB"/>
          </a:p>
        </p:txBody>
      </p:sp>
      <p:sp>
        <p:nvSpPr>
          <p:cNvPr id="6" name="Footer Placeholder 5">
            <a:extLst>
              <a:ext uri="{FF2B5EF4-FFF2-40B4-BE49-F238E27FC236}">
                <a16:creationId xmlns:a16="http://schemas.microsoft.com/office/drawing/2014/main" id="{989812DD-3A86-9B87-FEE4-9A7CA6A0AA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113589-56CA-7A7D-4D2A-B2ED6B318960}"/>
              </a:ext>
            </a:extLst>
          </p:cNvPr>
          <p:cNvSpPr>
            <a:spLocks noGrp="1"/>
          </p:cNvSpPr>
          <p:nvPr>
            <p:ph type="sldNum" sz="quarter" idx="12"/>
          </p:nvPr>
        </p:nvSpPr>
        <p:spPr/>
        <p:txBody>
          <a:bodyPr/>
          <a:lstStyle/>
          <a:p>
            <a:fld id="{283DF28A-7812-4D8A-86A3-CF40B31D199F}" type="slidenum">
              <a:rPr lang="en-GB" smtClean="0"/>
              <a:t>‹#›</a:t>
            </a:fld>
            <a:endParaRPr lang="en-GB"/>
          </a:p>
        </p:txBody>
      </p:sp>
    </p:spTree>
    <p:extLst>
      <p:ext uri="{BB962C8B-B14F-4D97-AF65-F5344CB8AC3E}">
        <p14:creationId xmlns:p14="http://schemas.microsoft.com/office/powerpoint/2010/main" val="36538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50F9A7-D06F-A34A-1562-136127C6CE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3BF489-DB37-F0CA-8C55-DE06847DB7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3F100F-6EE0-CA46-581C-BA8D002CF2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8F25B2-AC63-47CC-9AAD-4ECC45409EF1}" type="datetimeFigureOut">
              <a:rPr lang="en-GB" smtClean="0"/>
              <a:t>04/06/2026</a:t>
            </a:fld>
            <a:endParaRPr lang="en-GB"/>
          </a:p>
        </p:txBody>
      </p:sp>
      <p:sp>
        <p:nvSpPr>
          <p:cNvPr id="5" name="Footer Placeholder 4">
            <a:extLst>
              <a:ext uri="{FF2B5EF4-FFF2-40B4-BE49-F238E27FC236}">
                <a16:creationId xmlns:a16="http://schemas.microsoft.com/office/drawing/2014/main" id="{753DA096-A8E1-30CE-123E-9E9604E423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3241B42-3A15-0C35-A40C-5B9412813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3DF28A-7812-4D8A-86A3-CF40B31D199F}" type="slidenum">
              <a:rPr lang="en-GB" smtClean="0"/>
              <a:t>‹#›</a:t>
            </a:fld>
            <a:endParaRPr lang="en-GB"/>
          </a:p>
        </p:txBody>
      </p:sp>
    </p:spTree>
    <p:extLst>
      <p:ext uri="{BB962C8B-B14F-4D97-AF65-F5344CB8AC3E}">
        <p14:creationId xmlns:p14="http://schemas.microsoft.com/office/powerpoint/2010/main" val="2265926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s://yhadph.short.gy/CJ"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60819E1-D168-1774-BE48-AD4FE0048EE4}"/>
              </a:ext>
            </a:extLst>
          </p:cNvPr>
          <p:cNvSpPr txBox="1"/>
          <p:nvPr/>
        </p:nvSpPr>
        <p:spPr>
          <a:xfrm>
            <a:off x="1048131" y="1594256"/>
            <a:ext cx="5222039"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567D2D"/>
                </a:solidFill>
                <a:latin typeface="Aptos" panose="02110004020202020204"/>
              </a:rPr>
              <a:t>Yorkshire and Humber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567D2D"/>
                </a:solidFill>
                <a:latin typeface="Aptos" panose="02110004020202020204"/>
              </a:rPr>
              <a:t>Citizens’ Juries on Health and Harmful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rgbClr val="567D2D"/>
              </a:solidFill>
              <a:latin typeface="Aptos" panose="02110004020202020204"/>
            </a:endParaRPr>
          </a:p>
        </p:txBody>
      </p:sp>
      <p:pic>
        <p:nvPicPr>
          <p:cNvPr id="15" name="Picture 14">
            <a:extLst>
              <a:ext uri="{FF2B5EF4-FFF2-40B4-BE49-F238E27FC236}">
                <a16:creationId xmlns:a16="http://schemas.microsoft.com/office/drawing/2014/main" id="{A791C33A-93E1-8873-2762-D3582DE500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0791" y="2723754"/>
            <a:ext cx="5421358" cy="3886201"/>
          </a:xfrm>
          <a:prstGeom prst="rect">
            <a:avLst/>
          </a:prstGeom>
        </p:spPr>
      </p:pic>
      <p:pic>
        <p:nvPicPr>
          <p:cNvPr id="16" name="Picture 15">
            <a:extLst>
              <a:ext uri="{FF2B5EF4-FFF2-40B4-BE49-F238E27FC236}">
                <a16:creationId xmlns:a16="http://schemas.microsoft.com/office/drawing/2014/main" id="{F79216D0-6698-93C7-EAEF-289CAA6A7889}"/>
              </a:ext>
            </a:extLst>
          </p:cNvPr>
          <p:cNvPicPr>
            <a:picLocks noChangeAspect="1"/>
          </p:cNvPicPr>
          <p:nvPr/>
        </p:nvPicPr>
        <p:blipFill>
          <a:blip r:embed="rId4" cstate="screen">
            <a:extLst>
              <a:ext uri="{28A0092B-C50C-407E-A947-70E740481C1C}">
                <a14:useLocalDpi xmlns:a14="http://schemas.microsoft.com/office/drawing/2010/main"/>
              </a:ext>
            </a:extLst>
          </a:blip>
          <a:srcRect l="-1" t="-1241" r="-7056" b="-2744"/>
          <a:stretch>
            <a:fillRect/>
          </a:stretch>
        </p:blipFill>
        <p:spPr>
          <a:xfrm>
            <a:off x="9956800" y="248045"/>
            <a:ext cx="2072632" cy="2013199"/>
          </a:xfrm>
          <a:prstGeom prst="rect">
            <a:avLst/>
          </a:prstGeom>
        </p:spPr>
      </p:pic>
      <p:sp>
        <p:nvSpPr>
          <p:cNvPr id="4" name="TextBox 3">
            <a:extLst>
              <a:ext uri="{FF2B5EF4-FFF2-40B4-BE49-F238E27FC236}">
                <a16:creationId xmlns:a16="http://schemas.microsoft.com/office/drawing/2014/main" id="{2DCED888-8EA1-3EE1-3A5F-6C40E1E01E9F}"/>
              </a:ext>
            </a:extLst>
          </p:cNvPr>
          <p:cNvSpPr txBox="1"/>
          <p:nvPr/>
        </p:nvSpPr>
        <p:spPr>
          <a:xfrm>
            <a:off x="1048131" y="3429000"/>
            <a:ext cx="496078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8ECD99"/>
                </a:solidFill>
                <a:latin typeface="Aptos" panose="02110004020202020204"/>
              </a:rPr>
              <a:t>Summary </a:t>
            </a:r>
            <a:r>
              <a:rPr lang="en-GB" sz="2400" b="1" dirty="0" err="1">
                <a:solidFill>
                  <a:srgbClr val="8ECD99"/>
                </a:solidFill>
                <a:latin typeface="Aptos" panose="02110004020202020204"/>
              </a:rPr>
              <a:t>slideset</a:t>
            </a:r>
            <a:endParaRPr lang="en-GB" sz="2400" b="1" noProof="0" dirty="0">
              <a:solidFill>
                <a:srgbClr val="8ECD99"/>
              </a:solidFill>
              <a:latin typeface="Aptos" panose="02110004020202020204"/>
            </a:endParaRPr>
          </a:p>
        </p:txBody>
      </p:sp>
    </p:spTree>
    <p:extLst>
      <p:ext uri="{BB962C8B-B14F-4D97-AF65-F5344CB8AC3E}">
        <p14:creationId xmlns:p14="http://schemas.microsoft.com/office/powerpoint/2010/main" val="3593260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1539F-CC04-188D-CF3F-93E1CA83BF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F4CB5E-0D96-8F20-C52A-53FD4539FB24}"/>
              </a:ext>
            </a:extLst>
          </p:cNvPr>
          <p:cNvSpPr>
            <a:spLocks noGrp="1"/>
          </p:cNvSpPr>
          <p:nvPr>
            <p:ph type="title"/>
          </p:nvPr>
        </p:nvSpPr>
        <p:spPr>
          <a:xfrm>
            <a:off x="990600" y="536034"/>
            <a:ext cx="10515600" cy="1325563"/>
          </a:xfrm>
        </p:spPr>
        <p:txBody>
          <a:bodyPr/>
          <a:lstStyle/>
          <a:p>
            <a:r>
              <a:rPr lang="en-GB" dirty="0">
                <a:solidFill>
                  <a:srgbClr val="567D2D"/>
                </a:solidFill>
              </a:rPr>
              <a:t>Questionnaire – key findings</a:t>
            </a:r>
          </a:p>
        </p:txBody>
      </p:sp>
      <p:sp>
        <p:nvSpPr>
          <p:cNvPr id="8" name="TextBox 7">
            <a:extLst>
              <a:ext uri="{FF2B5EF4-FFF2-40B4-BE49-F238E27FC236}">
                <a16:creationId xmlns:a16="http://schemas.microsoft.com/office/drawing/2014/main" id="{CE4A08F5-4A6C-EA91-A703-B75667E9B363}"/>
              </a:ext>
            </a:extLst>
          </p:cNvPr>
          <p:cNvSpPr txBox="1"/>
          <p:nvPr/>
        </p:nvSpPr>
        <p:spPr>
          <a:xfrm>
            <a:off x="990600" y="1861597"/>
            <a:ext cx="7272867" cy="3908762"/>
          </a:xfrm>
          <a:prstGeom prst="rect">
            <a:avLst/>
          </a:prstGeom>
          <a:noFill/>
        </p:spPr>
        <p:txBody>
          <a:bodyPr wrap="square">
            <a:spAutoFit/>
          </a:bodyPr>
          <a:lstStyle/>
          <a:p>
            <a:pPr marL="285750" lvl="0" indent="-285750">
              <a:spcAft>
                <a:spcPts val="1200"/>
              </a:spcAft>
              <a:buFont typeface="Arial" panose="020B0604020202020204" pitchFamily="34" charset="0"/>
              <a:buChar char="•"/>
            </a:pPr>
            <a:r>
              <a:rPr lang="en-GB" dirty="0"/>
              <a:t>Increasing concern about the impact of </a:t>
            </a:r>
            <a:r>
              <a:rPr lang="en-GB" b="1" dirty="0"/>
              <a:t>social factors on health</a:t>
            </a:r>
            <a:r>
              <a:rPr lang="en-GB" dirty="0"/>
              <a:t>. </a:t>
            </a:r>
          </a:p>
          <a:p>
            <a:pPr marL="285750" lvl="0" indent="-285750">
              <a:spcAft>
                <a:spcPts val="1200"/>
              </a:spcAft>
              <a:buFont typeface="Arial" panose="020B0604020202020204" pitchFamily="34" charset="0"/>
              <a:buChar char="•"/>
            </a:pPr>
            <a:r>
              <a:rPr lang="en-GB" dirty="0"/>
              <a:t>Increasing concern about </a:t>
            </a:r>
            <a:r>
              <a:rPr lang="en-GB" b="1" dirty="0"/>
              <a:t>unhealthy food</a:t>
            </a:r>
            <a:r>
              <a:rPr lang="en-GB" dirty="0"/>
              <a:t>.</a:t>
            </a:r>
          </a:p>
          <a:p>
            <a:pPr marL="285750" lvl="0" indent="-285750">
              <a:spcAft>
                <a:spcPts val="1200"/>
              </a:spcAft>
              <a:buFont typeface="Arial" panose="020B0604020202020204" pitchFamily="34" charset="0"/>
              <a:buChar char="•"/>
            </a:pPr>
            <a:r>
              <a:rPr lang="en-GB" b="1" dirty="0"/>
              <a:t>Limits</a:t>
            </a:r>
            <a:r>
              <a:rPr lang="en-GB" dirty="0"/>
              <a:t> should be placed on </a:t>
            </a:r>
            <a:r>
              <a:rPr lang="en-GB" b="1" dirty="0"/>
              <a:t>advertising, promotion and sponsorship </a:t>
            </a:r>
            <a:r>
              <a:rPr lang="en-GB" dirty="0"/>
              <a:t>for all three industries </a:t>
            </a:r>
          </a:p>
          <a:p>
            <a:pPr marL="285750" lvl="0" indent="-285750">
              <a:spcAft>
                <a:spcPts val="1200"/>
              </a:spcAft>
              <a:buFont typeface="Arial" panose="020B0604020202020204" pitchFamily="34" charset="0"/>
              <a:buChar char="•"/>
            </a:pPr>
            <a:r>
              <a:rPr lang="en-GB" dirty="0"/>
              <a:t>We should </a:t>
            </a:r>
            <a:r>
              <a:rPr lang="en-GB" b="1" dirty="0"/>
              <a:t>reduce availability </a:t>
            </a:r>
            <a:r>
              <a:rPr lang="en-GB" dirty="0"/>
              <a:t>by reducing the number of outlets selling these products</a:t>
            </a:r>
          </a:p>
          <a:p>
            <a:pPr marL="285750" lvl="0" indent="-285750">
              <a:spcAft>
                <a:spcPts val="1200"/>
              </a:spcAft>
              <a:buFont typeface="Arial" panose="020B0604020202020204" pitchFamily="34" charset="0"/>
              <a:buChar char="•"/>
            </a:pPr>
            <a:r>
              <a:rPr lang="en-GB" b="1" dirty="0"/>
              <a:t>Price-based interventions </a:t>
            </a:r>
            <a:r>
              <a:rPr lang="en-GB" dirty="0"/>
              <a:t>should be used to increase prices for all three products</a:t>
            </a:r>
          </a:p>
          <a:p>
            <a:pPr marL="285750" lvl="0" indent="-285750">
              <a:spcAft>
                <a:spcPts val="1200"/>
              </a:spcAft>
              <a:buFont typeface="Arial" panose="020B0604020202020204" pitchFamily="34" charset="0"/>
              <a:buChar char="•"/>
            </a:pPr>
            <a:r>
              <a:rPr lang="en-GB" dirty="0"/>
              <a:t>Government </a:t>
            </a:r>
            <a:r>
              <a:rPr lang="en-GB" b="1" dirty="0"/>
              <a:t>health policy </a:t>
            </a:r>
            <a:r>
              <a:rPr lang="en-GB" dirty="0"/>
              <a:t>should be </a:t>
            </a:r>
            <a:r>
              <a:rPr lang="en-GB" b="1" dirty="0"/>
              <a:t>protected from industry influence</a:t>
            </a:r>
            <a:r>
              <a:rPr lang="en-GB" dirty="0"/>
              <a:t>, and government shouldn’t partner with industry to reduce health and social harms.</a:t>
            </a:r>
          </a:p>
        </p:txBody>
      </p:sp>
      <p:pic>
        <p:nvPicPr>
          <p:cNvPr id="3" name="Picture 2">
            <a:extLst>
              <a:ext uri="{FF2B5EF4-FFF2-40B4-BE49-F238E27FC236}">
                <a16:creationId xmlns:a16="http://schemas.microsoft.com/office/drawing/2014/main" id="{E54EAC17-1979-3738-A038-92EFD5313E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6160" y="4411332"/>
            <a:ext cx="3265840" cy="2449380"/>
          </a:xfrm>
          <a:prstGeom prst="rect">
            <a:avLst/>
          </a:prstGeom>
        </p:spPr>
      </p:pic>
      <p:pic>
        <p:nvPicPr>
          <p:cNvPr id="4" name="Picture 3">
            <a:extLst>
              <a:ext uri="{FF2B5EF4-FFF2-40B4-BE49-F238E27FC236}">
                <a16:creationId xmlns:a16="http://schemas.microsoft.com/office/drawing/2014/main" id="{A2DBC10C-C73E-60E6-03CE-E1C0EBD0D9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22544" y="-6817"/>
            <a:ext cx="3265840" cy="2449380"/>
          </a:xfrm>
          <a:prstGeom prst="rect">
            <a:avLst/>
          </a:prstGeom>
        </p:spPr>
      </p:pic>
      <p:pic>
        <p:nvPicPr>
          <p:cNvPr id="5" name="Picture 4">
            <a:extLst>
              <a:ext uri="{FF2B5EF4-FFF2-40B4-BE49-F238E27FC236}">
                <a16:creationId xmlns:a16="http://schemas.microsoft.com/office/drawing/2014/main" id="{CB6BB612-B107-094C-1C6F-4F758395505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922544" y="1973370"/>
            <a:ext cx="3265840" cy="2449380"/>
          </a:xfrm>
          <a:prstGeom prst="rect">
            <a:avLst/>
          </a:prstGeom>
        </p:spPr>
      </p:pic>
    </p:spTree>
    <p:extLst>
      <p:ext uri="{BB962C8B-B14F-4D97-AF65-F5344CB8AC3E}">
        <p14:creationId xmlns:p14="http://schemas.microsoft.com/office/powerpoint/2010/main" val="2434099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0A9F0-CC87-D3F3-1D2F-515609652BFB}"/>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1343AEB1-6883-8832-A4D8-A322B0E739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3346" y="755063"/>
            <a:ext cx="3183325" cy="2262635"/>
          </a:xfrm>
          <a:prstGeom prst="rect">
            <a:avLst/>
          </a:prstGeom>
        </p:spPr>
      </p:pic>
      <p:sp>
        <p:nvSpPr>
          <p:cNvPr id="2" name="Title 1">
            <a:extLst>
              <a:ext uri="{FF2B5EF4-FFF2-40B4-BE49-F238E27FC236}">
                <a16:creationId xmlns:a16="http://schemas.microsoft.com/office/drawing/2014/main" id="{8E9430DA-FB64-2E25-B241-5B519B1AF595}"/>
              </a:ext>
            </a:extLst>
          </p:cNvPr>
          <p:cNvSpPr>
            <a:spLocks noGrp="1"/>
          </p:cNvSpPr>
          <p:nvPr>
            <p:ph type="title"/>
          </p:nvPr>
        </p:nvSpPr>
        <p:spPr>
          <a:xfrm>
            <a:off x="990600" y="536034"/>
            <a:ext cx="10515600" cy="1325563"/>
          </a:xfrm>
        </p:spPr>
        <p:txBody>
          <a:bodyPr/>
          <a:lstStyle/>
          <a:p>
            <a:r>
              <a:rPr lang="en-GB" dirty="0">
                <a:solidFill>
                  <a:srgbClr val="567D2D"/>
                </a:solidFill>
              </a:rPr>
              <a:t>Policy proposals</a:t>
            </a:r>
          </a:p>
        </p:txBody>
      </p:sp>
      <p:pic>
        <p:nvPicPr>
          <p:cNvPr id="13" name="Picture 12" descr="A group of people standing in a room writing on a wall&#10;&#10;AI-generated content may be incorrect.">
            <a:extLst>
              <a:ext uri="{FF2B5EF4-FFF2-40B4-BE49-F238E27FC236}">
                <a16:creationId xmlns:a16="http://schemas.microsoft.com/office/drawing/2014/main" id="{5A177113-07F0-F9E5-5CE3-6A824ECD66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3346" y="2384366"/>
            <a:ext cx="2315166" cy="3086888"/>
          </a:xfrm>
          <a:prstGeom prst="rect">
            <a:avLst/>
          </a:prstGeom>
        </p:spPr>
      </p:pic>
      <p:pic>
        <p:nvPicPr>
          <p:cNvPr id="10" name="Picture 9">
            <a:extLst>
              <a:ext uri="{FF2B5EF4-FFF2-40B4-BE49-F238E27FC236}">
                <a16:creationId xmlns:a16="http://schemas.microsoft.com/office/drawing/2014/main" id="{7B8ECBA9-21EA-9258-61ED-5D2DBE6E27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60286" y="1446146"/>
            <a:ext cx="3183325" cy="2252945"/>
          </a:xfrm>
          <a:prstGeom prst="rect">
            <a:avLst/>
          </a:prstGeom>
        </p:spPr>
      </p:pic>
      <p:sp>
        <p:nvSpPr>
          <p:cNvPr id="16" name="TextBox 15">
            <a:extLst>
              <a:ext uri="{FF2B5EF4-FFF2-40B4-BE49-F238E27FC236}">
                <a16:creationId xmlns:a16="http://schemas.microsoft.com/office/drawing/2014/main" id="{36D45872-0779-4D13-EE6E-7B2B226F591B}"/>
              </a:ext>
            </a:extLst>
          </p:cNvPr>
          <p:cNvSpPr txBox="1"/>
          <p:nvPr/>
        </p:nvSpPr>
        <p:spPr>
          <a:xfrm>
            <a:off x="990601" y="1882924"/>
            <a:ext cx="5562599" cy="3785652"/>
          </a:xfrm>
          <a:prstGeom prst="rect">
            <a:avLst/>
          </a:prstGeom>
          <a:noFill/>
        </p:spPr>
        <p:txBody>
          <a:bodyPr wrap="square">
            <a:spAutoFit/>
          </a:bodyPr>
          <a:lstStyle/>
          <a:p>
            <a:pPr marL="285750" indent="-285750">
              <a:buFont typeface="Arial" panose="020B0604020202020204" pitchFamily="34" charset="0"/>
              <a:buChar char="•"/>
              <a:defRPr/>
            </a:pPr>
            <a:r>
              <a:rPr lang="en-GB" sz="2000" kern="0" dirty="0">
                <a:solidFill>
                  <a:srgbClr val="000000"/>
                </a:solidFill>
                <a:sym typeface="Calibri"/>
              </a:rPr>
              <a:t>Jurors were given 10 policy proposals and could </a:t>
            </a:r>
            <a:r>
              <a:rPr lang="en-GB" sz="2000" dirty="0"/>
              <a:t>write their own</a:t>
            </a:r>
          </a:p>
          <a:p>
            <a:pPr marL="285750" indent="-285750">
              <a:buFont typeface="Arial" panose="020B0604020202020204" pitchFamily="34" charset="0"/>
              <a:buChar char="•"/>
              <a:defRPr/>
            </a:pPr>
            <a:endParaRPr lang="en-GB" sz="2000" kern="0" dirty="0">
              <a:solidFill>
                <a:srgbClr val="000000"/>
              </a:solidFill>
              <a:sym typeface="Calibri"/>
            </a:endParaRPr>
          </a:p>
          <a:p>
            <a:pPr marL="285750" indent="-285750">
              <a:buFont typeface="Arial" panose="020B0604020202020204" pitchFamily="34" charset="0"/>
              <a:buChar char="•"/>
              <a:defRPr/>
            </a:pPr>
            <a:r>
              <a:rPr lang="en-GB" sz="2000" kern="0" dirty="0">
                <a:solidFill>
                  <a:srgbClr val="000000"/>
                </a:solidFill>
                <a:sym typeface="Calibri"/>
              </a:rPr>
              <a:t>Jurors could allocate </a:t>
            </a:r>
            <a:r>
              <a:rPr lang="en-GB" sz="2000" b="1" kern="0" dirty="0">
                <a:solidFill>
                  <a:srgbClr val="567D2D"/>
                </a:solidFill>
                <a:sym typeface="Calibri"/>
              </a:rPr>
              <a:t>3 votes to policies </a:t>
            </a:r>
            <a:r>
              <a:rPr lang="en-GB" sz="2000" kern="0" dirty="0">
                <a:solidFill>
                  <a:srgbClr val="000000"/>
                </a:solidFill>
                <a:sym typeface="Calibri"/>
              </a:rPr>
              <a:t>which they believed had the “</a:t>
            </a:r>
            <a:r>
              <a:rPr lang="en-GB" sz="2000" b="1" kern="0" dirty="0">
                <a:solidFill>
                  <a:srgbClr val="567D2D"/>
                </a:solidFill>
                <a:sym typeface="Calibri"/>
              </a:rPr>
              <a:t>power to make change</a:t>
            </a:r>
            <a:r>
              <a:rPr lang="en-GB" sz="2000" kern="0" dirty="0">
                <a:solidFill>
                  <a:srgbClr val="000000"/>
                </a:solidFill>
                <a:sym typeface="Calibri"/>
              </a:rPr>
              <a:t>”, and </a:t>
            </a:r>
            <a:r>
              <a:rPr lang="en-GB" sz="2000" b="1" kern="0" dirty="0">
                <a:solidFill>
                  <a:srgbClr val="567D2D"/>
                </a:solidFill>
                <a:sym typeface="Calibri"/>
              </a:rPr>
              <a:t>3 votes to policies </a:t>
            </a:r>
            <a:r>
              <a:rPr lang="en-GB" sz="2000" kern="0" dirty="0">
                <a:solidFill>
                  <a:srgbClr val="000000"/>
                </a:solidFill>
                <a:sym typeface="Calibri"/>
              </a:rPr>
              <a:t>which they felt “</a:t>
            </a:r>
            <a:r>
              <a:rPr lang="en-GB" sz="2000" b="1" kern="0" dirty="0">
                <a:solidFill>
                  <a:srgbClr val="567D2D"/>
                </a:solidFill>
                <a:sym typeface="Calibri"/>
              </a:rPr>
              <a:t>would not work</a:t>
            </a:r>
            <a:r>
              <a:rPr lang="en-GB" sz="2000" kern="0" dirty="0">
                <a:solidFill>
                  <a:srgbClr val="000000"/>
                </a:solidFill>
                <a:sym typeface="Calibri"/>
              </a:rPr>
              <a:t>”</a:t>
            </a:r>
          </a:p>
          <a:p>
            <a:pPr marR="0" lvl="0" algn="l" defTabSz="914400" rtl="0" eaLnBrk="1" fontAlgn="auto" latinLnBrk="0" hangingPunct="1">
              <a:lnSpc>
                <a:spcPct val="100000"/>
              </a:lnSpc>
              <a:spcBef>
                <a:spcPts val="0"/>
              </a:spcBef>
              <a:spcAft>
                <a:spcPts val="0"/>
              </a:spcAft>
              <a:buClrTx/>
              <a:buSzTx/>
              <a:tabLst/>
              <a:defRPr/>
            </a:pPr>
            <a:endParaRPr kumimoji="0" lang="en-GB" sz="2000" b="0" i="0" u="none" strike="noStrike" kern="0" cap="none" spc="0" normalizeH="0" baseline="0" noProof="0" dirty="0">
              <a:ln>
                <a:noFill/>
              </a:ln>
              <a:solidFill>
                <a:srgbClr val="000000"/>
              </a:solidFill>
              <a:effectLst/>
              <a:uLnTx/>
              <a:uFillTx/>
              <a:ea typeface="+mn-ea"/>
              <a:cs typeface="+mn-cs"/>
              <a:sym typeface="Calibri"/>
            </a:endParaRPr>
          </a:p>
          <a:p>
            <a:pPr marL="285750" lvl="0" indent="-285750">
              <a:spcAft>
                <a:spcPts val="1200"/>
              </a:spcAft>
              <a:buFont typeface="Arial" panose="020B0604020202020204" pitchFamily="34" charset="0"/>
              <a:buChar char="•"/>
              <a:defRPr/>
            </a:pPr>
            <a:r>
              <a:rPr lang="en-GB" sz="2000" dirty="0"/>
              <a:t>Jurors also worked in small groups to develop their </a:t>
            </a:r>
            <a:r>
              <a:rPr lang="en-GB" sz="2000" b="1" dirty="0">
                <a:solidFill>
                  <a:srgbClr val="567D2D"/>
                </a:solidFill>
              </a:rPr>
              <a:t>‘Manifestos for change’. </a:t>
            </a:r>
            <a:r>
              <a:rPr lang="en-GB" sz="2000" kern="0" dirty="0">
                <a:solidFill>
                  <a:srgbClr val="000000"/>
                </a:solidFill>
                <a:sym typeface="Calibri"/>
              </a:rPr>
              <a:t>These included up to six policies which jurors felt most strongly should be enacted to create change. </a:t>
            </a:r>
            <a:endParaRPr kumimoji="0" lang="en-GB" sz="2000" b="0" i="0" u="none" strike="noStrike" kern="0" cap="none" spc="0" normalizeH="0" baseline="0" noProof="0" dirty="0">
              <a:ln>
                <a:noFill/>
              </a:ln>
              <a:solidFill>
                <a:srgbClr val="000000"/>
              </a:solidFill>
              <a:effectLst/>
              <a:uLnTx/>
              <a:uFillTx/>
              <a:latin typeface="Aptos Display" panose="02110004020202020204"/>
              <a:ea typeface="+mn-ea"/>
              <a:cs typeface="+mn-cs"/>
              <a:sym typeface="Calibri"/>
            </a:endParaRPr>
          </a:p>
        </p:txBody>
      </p:sp>
      <p:pic>
        <p:nvPicPr>
          <p:cNvPr id="3" name="Picture 2" descr="A piece of paper with writing on it&#10;&#10;AI-generated content may be incorrect.">
            <a:extLst>
              <a:ext uri="{FF2B5EF4-FFF2-40B4-BE49-F238E27FC236}">
                <a16:creationId xmlns:a16="http://schemas.microsoft.com/office/drawing/2014/main" id="{01ED66B3-D81F-BD2D-DFC3-E6D6714568D4}"/>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829834" y="4621318"/>
            <a:ext cx="3140751" cy="1945196"/>
          </a:xfrm>
          <a:prstGeom prst="rect">
            <a:avLst/>
          </a:prstGeom>
        </p:spPr>
      </p:pic>
    </p:spTree>
    <p:extLst>
      <p:ext uri="{BB962C8B-B14F-4D97-AF65-F5344CB8AC3E}">
        <p14:creationId xmlns:p14="http://schemas.microsoft.com/office/powerpoint/2010/main" val="3335335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F3560-6446-5306-218B-EB376DFF7187}"/>
              </a:ext>
            </a:extLst>
          </p:cNvPr>
          <p:cNvSpPr>
            <a:spLocks noGrp="1"/>
          </p:cNvSpPr>
          <p:nvPr>
            <p:ph idx="1"/>
          </p:nvPr>
        </p:nvSpPr>
        <p:spPr>
          <a:xfrm>
            <a:off x="990599" y="1861597"/>
            <a:ext cx="6196264" cy="4351338"/>
          </a:xfrm>
        </p:spPr>
        <p:txBody>
          <a:bodyPr>
            <a:normAutofit/>
          </a:bodyPr>
          <a:lstStyle/>
          <a:p>
            <a:pPr marL="0" indent="0">
              <a:buNone/>
            </a:pPr>
            <a:r>
              <a:rPr lang="en-GB" sz="1900" dirty="0"/>
              <a:t>Policy proposals where support was demonstrated in </a:t>
            </a:r>
            <a:r>
              <a:rPr lang="en-GB" sz="1900" b="1" dirty="0"/>
              <a:t>both individual votes and across the small group manifestos</a:t>
            </a:r>
            <a:r>
              <a:rPr lang="en-GB" sz="1900" dirty="0"/>
              <a:t>, with at least 2 out of 3 small groups in both Wakefield and Doncaster including the policy. </a:t>
            </a:r>
          </a:p>
          <a:p>
            <a:pPr lvl="0"/>
            <a:endParaRPr lang="en-GB" sz="1800" dirty="0"/>
          </a:p>
          <a:p>
            <a:pPr marL="0" indent="0">
              <a:buNone/>
            </a:pPr>
            <a:endParaRPr lang="en-GB" sz="1800" dirty="0"/>
          </a:p>
          <a:p>
            <a:pPr marL="0" indent="0">
              <a:buNone/>
            </a:pPr>
            <a:endParaRPr lang="en-GB" dirty="0"/>
          </a:p>
        </p:txBody>
      </p:sp>
      <p:sp>
        <p:nvSpPr>
          <p:cNvPr id="4" name="Title 1">
            <a:extLst>
              <a:ext uri="{FF2B5EF4-FFF2-40B4-BE49-F238E27FC236}">
                <a16:creationId xmlns:a16="http://schemas.microsoft.com/office/drawing/2014/main" id="{9A6B5718-57C7-D72A-EA2B-2FE95EB9D4FD}"/>
              </a:ext>
            </a:extLst>
          </p:cNvPr>
          <p:cNvSpPr txBox="1">
            <a:spLocks/>
          </p:cNvSpPr>
          <p:nvPr/>
        </p:nvSpPr>
        <p:spPr>
          <a:xfrm>
            <a:off x="990600" y="5360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567D2D"/>
                </a:solidFill>
              </a:rPr>
              <a:t>Support for policy proposals</a:t>
            </a:r>
          </a:p>
        </p:txBody>
      </p:sp>
      <p:sp>
        <p:nvSpPr>
          <p:cNvPr id="8" name="TextBox 7">
            <a:extLst>
              <a:ext uri="{FF2B5EF4-FFF2-40B4-BE49-F238E27FC236}">
                <a16:creationId xmlns:a16="http://schemas.microsoft.com/office/drawing/2014/main" id="{BA2F09DB-926B-E767-DE8D-B542EF8A5CE6}"/>
              </a:ext>
            </a:extLst>
          </p:cNvPr>
          <p:cNvSpPr txBox="1"/>
          <p:nvPr/>
        </p:nvSpPr>
        <p:spPr>
          <a:xfrm>
            <a:off x="1114926" y="5649503"/>
            <a:ext cx="6071937" cy="830997"/>
          </a:xfrm>
          <a:prstGeom prst="rect">
            <a:avLst/>
          </a:prstGeom>
          <a:noFill/>
        </p:spPr>
        <p:txBody>
          <a:bodyPr wrap="square">
            <a:spAutoFit/>
          </a:bodyPr>
          <a:lstStyle/>
          <a:p>
            <a:pPr>
              <a:spcAft>
                <a:spcPts val="1200"/>
              </a:spcAft>
            </a:pPr>
            <a:r>
              <a:rPr lang="en-GB" sz="1600" i="1" dirty="0"/>
              <a:t>* While there was support from jurors individually and collectively in both places, some individual jurors in Wakefield voted that “it would not work”. </a:t>
            </a:r>
          </a:p>
        </p:txBody>
      </p:sp>
      <p:sp>
        <p:nvSpPr>
          <p:cNvPr id="9" name="Text Box 8">
            <a:extLst>
              <a:ext uri="{FF2B5EF4-FFF2-40B4-BE49-F238E27FC236}">
                <a16:creationId xmlns:a16="http://schemas.microsoft.com/office/drawing/2014/main" id="{0228FFB1-A936-9838-C567-2D2817277C16}"/>
              </a:ext>
            </a:extLst>
          </p:cNvPr>
          <p:cNvSpPr txBox="1"/>
          <p:nvPr/>
        </p:nvSpPr>
        <p:spPr>
          <a:xfrm>
            <a:off x="1114926" y="3245283"/>
            <a:ext cx="6071937" cy="2067623"/>
          </a:xfrm>
          <a:prstGeom prst="roundRect">
            <a:avLst>
              <a:gd name="adj" fmla="val 5258"/>
            </a:avLst>
          </a:prstGeom>
          <a:solidFill>
            <a:srgbClr val="DCEEDC"/>
          </a:solidFill>
          <a:ln w="190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85750" lvl="0" indent="-285750">
              <a:spcAft>
                <a:spcPts val="1200"/>
              </a:spcAft>
              <a:buFont typeface="Arial" panose="020B0604020202020204" pitchFamily="34" charset="0"/>
              <a:buChar char="•"/>
            </a:pPr>
            <a:r>
              <a:rPr lang="en-GB" dirty="0"/>
              <a:t>Restrict advertising of alcohol, unhealthy food and vaping products</a:t>
            </a:r>
          </a:p>
          <a:p>
            <a:pPr marL="285750" lvl="0" indent="-285750">
              <a:spcAft>
                <a:spcPts val="1200"/>
              </a:spcAft>
              <a:buFont typeface="Arial" panose="020B0604020202020204" pitchFamily="34" charset="0"/>
              <a:buChar char="•"/>
            </a:pPr>
            <a:r>
              <a:rPr lang="en-GB" dirty="0"/>
              <a:t>Measures to reduce the price of healthy foods</a:t>
            </a:r>
          </a:p>
          <a:p>
            <a:pPr marL="285750" lvl="0" indent="-285750">
              <a:spcAft>
                <a:spcPts val="1200"/>
              </a:spcAft>
              <a:buFont typeface="Arial" panose="020B0604020202020204" pitchFamily="34" charset="0"/>
              <a:buChar char="•"/>
            </a:pPr>
            <a:r>
              <a:rPr lang="en-GB" dirty="0"/>
              <a:t>Restrict industry involvement in developing health policy</a:t>
            </a:r>
          </a:p>
          <a:p>
            <a:pPr marL="285750" indent="-285750">
              <a:spcAft>
                <a:spcPts val="1200"/>
              </a:spcAft>
              <a:buFont typeface="Arial" panose="020B0604020202020204" pitchFamily="34" charset="0"/>
              <a:buChar char="•"/>
            </a:pPr>
            <a:r>
              <a:rPr lang="en-GB" dirty="0"/>
              <a:t>Introduction of a Healthy Food Standard*</a:t>
            </a:r>
          </a:p>
          <a:p>
            <a:pPr marL="285750" lvl="0" indent="-285750">
              <a:spcAft>
                <a:spcPts val="1200"/>
              </a:spcAft>
              <a:buFont typeface="Arial" panose="020B0604020202020204" pitchFamily="34" charset="0"/>
              <a:buChar char="•"/>
            </a:pPr>
            <a:endParaRPr lang="en-GB" sz="1600" dirty="0"/>
          </a:p>
        </p:txBody>
      </p:sp>
      <p:pic>
        <p:nvPicPr>
          <p:cNvPr id="2" name="Picture 1">
            <a:extLst>
              <a:ext uri="{FF2B5EF4-FFF2-40B4-BE49-F238E27FC236}">
                <a16:creationId xmlns:a16="http://schemas.microsoft.com/office/drawing/2014/main" id="{043709C3-0113-E5F0-7F62-53487A068F1D}"/>
              </a:ext>
            </a:extLst>
          </p:cNvPr>
          <p:cNvPicPr>
            <a:picLocks noChangeAspect="1"/>
          </p:cNvPicPr>
          <p:nvPr/>
        </p:nvPicPr>
        <p:blipFill>
          <a:blip r:embed="rId3"/>
          <a:stretch>
            <a:fillRect/>
          </a:stretch>
        </p:blipFill>
        <p:spPr>
          <a:xfrm>
            <a:off x="7885598" y="4037266"/>
            <a:ext cx="3468923" cy="2315231"/>
          </a:xfrm>
          <a:prstGeom prst="rect">
            <a:avLst/>
          </a:prstGeom>
        </p:spPr>
      </p:pic>
      <p:pic>
        <p:nvPicPr>
          <p:cNvPr id="5" name="Picture 4">
            <a:extLst>
              <a:ext uri="{FF2B5EF4-FFF2-40B4-BE49-F238E27FC236}">
                <a16:creationId xmlns:a16="http://schemas.microsoft.com/office/drawing/2014/main" id="{54983306-0255-55BC-578D-CDC6A808FF87}"/>
              </a:ext>
            </a:extLst>
          </p:cNvPr>
          <p:cNvPicPr>
            <a:picLocks noChangeAspect="1"/>
          </p:cNvPicPr>
          <p:nvPr/>
        </p:nvPicPr>
        <p:blipFill>
          <a:blip r:embed="rId4"/>
          <a:stretch>
            <a:fillRect/>
          </a:stretch>
        </p:blipFill>
        <p:spPr>
          <a:xfrm>
            <a:off x="8510351" y="1438016"/>
            <a:ext cx="3534586" cy="2315231"/>
          </a:xfrm>
          <a:prstGeom prst="rect">
            <a:avLst/>
          </a:prstGeom>
        </p:spPr>
      </p:pic>
    </p:spTree>
    <p:extLst>
      <p:ext uri="{BB962C8B-B14F-4D97-AF65-F5344CB8AC3E}">
        <p14:creationId xmlns:p14="http://schemas.microsoft.com/office/powerpoint/2010/main" val="109627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24C04-6848-A93B-0A0A-257602B68E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7D820-480E-9606-D61C-34485732751C}"/>
              </a:ext>
            </a:extLst>
          </p:cNvPr>
          <p:cNvSpPr>
            <a:spLocks noGrp="1"/>
          </p:cNvSpPr>
          <p:nvPr>
            <p:ph idx="1"/>
          </p:nvPr>
        </p:nvSpPr>
        <p:spPr>
          <a:xfrm>
            <a:off x="990600" y="1861597"/>
            <a:ext cx="6196263" cy="4351338"/>
          </a:xfrm>
        </p:spPr>
        <p:txBody>
          <a:bodyPr>
            <a:normAutofit/>
          </a:bodyPr>
          <a:lstStyle/>
          <a:p>
            <a:pPr marL="0" indent="0">
              <a:buNone/>
            </a:pPr>
            <a:r>
              <a:rPr lang="en-GB" sz="1900" dirty="0"/>
              <a:t>Other policies which received strong support </a:t>
            </a:r>
            <a:r>
              <a:rPr lang="en-GB" sz="1900" b="1" dirty="0"/>
              <a:t>in one of the two Juries:</a:t>
            </a:r>
          </a:p>
          <a:p>
            <a:pPr marL="0" indent="0">
              <a:buNone/>
            </a:pPr>
            <a:endParaRPr lang="en-GB" sz="1800" dirty="0"/>
          </a:p>
          <a:p>
            <a:pPr marL="0" indent="0">
              <a:buNone/>
            </a:pPr>
            <a:endParaRPr lang="en-GB" dirty="0"/>
          </a:p>
        </p:txBody>
      </p:sp>
      <p:sp>
        <p:nvSpPr>
          <p:cNvPr id="4" name="Title 1">
            <a:extLst>
              <a:ext uri="{FF2B5EF4-FFF2-40B4-BE49-F238E27FC236}">
                <a16:creationId xmlns:a16="http://schemas.microsoft.com/office/drawing/2014/main" id="{C1285F88-338C-22C0-91B7-A8A9460CE0B4}"/>
              </a:ext>
            </a:extLst>
          </p:cNvPr>
          <p:cNvSpPr txBox="1">
            <a:spLocks/>
          </p:cNvSpPr>
          <p:nvPr/>
        </p:nvSpPr>
        <p:spPr>
          <a:xfrm>
            <a:off x="990600" y="5360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567D2D"/>
                </a:solidFill>
              </a:rPr>
              <a:t>Support for policy proposals</a:t>
            </a:r>
          </a:p>
        </p:txBody>
      </p:sp>
      <p:sp>
        <p:nvSpPr>
          <p:cNvPr id="5" name="Text Box 8">
            <a:extLst>
              <a:ext uri="{FF2B5EF4-FFF2-40B4-BE49-F238E27FC236}">
                <a16:creationId xmlns:a16="http://schemas.microsoft.com/office/drawing/2014/main" id="{5DB87FC3-1253-17F6-41E9-73F0EC1AD4ED}"/>
              </a:ext>
            </a:extLst>
          </p:cNvPr>
          <p:cNvSpPr txBox="1"/>
          <p:nvPr/>
        </p:nvSpPr>
        <p:spPr>
          <a:xfrm>
            <a:off x="1102894" y="2767814"/>
            <a:ext cx="6071937" cy="1641169"/>
          </a:xfrm>
          <a:prstGeom prst="roundRect">
            <a:avLst>
              <a:gd name="adj" fmla="val 5258"/>
            </a:avLst>
          </a:prstGeom>
          <a:solidFill>
            <a:srgbClr val="DCEEDC"/>
          </a:solidFill>
          <a:ln w="190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85750" lvl="0" indent="-285750">
              <a:spcAft>
                <a:spcPts val="1200"/>
              </a:spcAft>
              <a:buFont typeface="Arial" panose="020B0604020202020204" pitchFamily="34" charset="0"/>
              <a:buChar char="•"/>
            </a:pPr>
            <a:r>
              <a:rPr lang="en-GB" dirty="0"/>
              <a:t>More education about healthy eating, food system, grow your own options in schools (change the curriculum) #</a:t>
            </a:r>
          </a:p>
          <a:p>
            <a:pPr marL="285750" lvl="0" indent="-285750">
              <a:spcAft>
                <a:spcPts val="1200"/>
              </a:spcAft>
              <a:buFont typeface="Arial" panose="020B0604020202020204" pitchFamily="34" charset="0"/>
              <a:buChar char="•"/>
            </a:pPr>
            <a:r>
              <a:rPr lang="en-GB" dirty="0"/>
              <a:t>Improved labelling of alcoholic drinks*</a:t>
            </a:r>
          </a:p>
          <a:p>
            <a:pPr marL="285750" lvl="0" indent="-285750">
              <a:spcAft>
                <a:spcPts val="1200"/>
              </a:spcAft>
              <a:buFont typeface="Arial" panose="020B0604020202020204" pitchFamily="34" charset="0"/>
              <a:buChar char="•"/>
            </a:pPr>
            <a:r>
              <a:rPr lang="en-GB" dirty="0"/>
              <a:t>Setting a minimum unit price for selling alcohol*</a:t>
            </a:r>
          </a:p>
          <a:p>
            <a:pPr lvl="0">
              <a:spcAft>
                <a:spcPts val="1200"/>
              </a:spcAft>
            </a:pPr>
            <a:endParaRPr lang="en-GB" sz="1600" dirty="0"/>
          </a:p>
        </p:txBody>
      </p:sp>
      <p:sp>
        <p:nvSpPr>
          <p:cNvPr id="7" name="TextBox 6">
            <a:extLst>
              <a:ext uri="{FF2B5EF4-FFF2-40B4-BE49-F238E27FC236}">
                <a16:creationId xmlns:a16="http://schemas.microsoft.com/office/drawing/2014/main" id="{A7BD5465-70B2-3187-0E2E-6D2728512570}"/>
              </a:ext>
            </a:extLst>
          </p:cNvPr>
          <p:cNvSpPr txBox="1"/>
          <p:nvPr/>
        </p:nvSpPr>
        <p:spPr>
          <a:xfrm>
            <a:off x="1078831" y="4626810"/>
            <a:ext cx="6096000" cy="1477328"/>
          </a:xfrm>
          <a:prstGeom prst="rect">
            <a:avLst/>
          </a:prstGeom>
          <a:noFill/>
        </p:spPr>
        <p:txBody>
          <a:bodyPr wrap="square">
            <a:spAutoFit/>
          </a:bodyPr>
          <a:lstStyle/>
          <a:p>
            <a:r>
              <a:rPr lang="en-GB" i="1" dirty="0"/>
              <a:t>*Included in multiple small group manifestos in one location, but received multiple individual votes from jurors in the other location that the policy would not work.</a:t>
            </a:r>
            <a:endParaRPr lang="en-GB" dirty="0"/>
          </a:p>
          <a:p>
            <a:endParaRPr lang="en-GB" i="1" dirty="0"/>
          </a:p>
          <a:p>
            <a:r>
              <a:rPr lang="en-GB" i="1" dirty="0"/>
              <a:t># Juror generated policy in one location </a:t>
            </a:r>
            <a:endParaRPr lang="en-GB" dirty="0"/>
          </a:p>
        </p:txBody>
      </p:sp>
      <p:pic>
        <p:nvPicPr>
          <p:cNvPr id="11" name="Picture 10">
            <a:extLst>
              <a:ext uri="{FF2B5EF4-FFF2-40B4-BE49-F238E27FC236}">
                <a16:creationId xmlns:a16="http://schemas.microsoft.com/office/drawing/2014/main" id="{1A2AEB69-2DAF-0149-99F5-0F2D473EAC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99696" y="1676800"/>
            <a:ext cx="1589410" cy="1567403"/>
          </a:xfrm>
          <a:prstGeom prst="rect">
            <a:avLst/>
          </a:prstGeom>
        </p:spPr>
      </p:pic>
      <p:pic>
        <p:nvPicPr>
          <p:cNvPr id="12" name="Picture 11">
            <a:extLst>
              <a:ext uri="{FF2B5EF4-FFF2-40B4-BE49-F238E27FC236}">
                <a16:creationId xmlns:a16="http://schemas.microsoft.com/office/drawing/2014/main" id="{BE15D028-E6AC-B221-6293-0A1B05F394ED}"/>
              </a:ext>
            </a:extLst>
          </p:cNvPr>
          <p:cNvPicPr>
            <a:picLocks noChangeAspect="1"/>
          </p:cNvPicPr>
          <p:nvPr/>
        </p:nvPicPr>
        <p:blipFill>
          <a:blip r:embed="rId4"/>
          <a:stretch>
            <a:fillRect/>
          </a:stretch>
        </p:blipFill>
        <p:spPr>
          <a:xfrm>
            <a:off x="8043333" y="3613798"/>
            <a:ext cx="3462867" cy="2536927"/>
          </a:xfrm>
          <a:prstGeom prst="rect">
            <a:avLst/>
          </a:prstGeom>
        </p:spPr>
      </p:pic>
    </p:spTree>
    <p:extLst>
      <p:ext uri="{BB962C8B-B14F-4D97-AF65-F5344CB8AC3E}">
        <p14:creationId xmlns:p14="http://schemas.microsoft.com/office/powerpoint/2010/main" val="2591415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91888-145B-6B93-B342-E42AB752DC3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8F313E6-6866-A358-16C8-D02F1DBC7668}"/>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a:solidFill>
                  <a:srgbClr val="567D2D"/>
                </a:solidFill>
                <a:latin typeface="Aptos Display" panose="02110004020202020204"/>
              </a:rPr>
              <a:t>Initial themes and reflections</a:t>
            </a:r>
            <a:endParaRPr kumimoji="0" lang="en-GB" sz="4400" b="0" i="0" u="none" strike="noStrike" kern="1200" cap="none" spc="0" normalizeH="0" baseline="0" noProof="0" dirty="0">
              <a:ln>
                <a:noFill/>
              </a:ln>
              <a:solidFill>
                <a:srgbClr val="567D2D"/>
              </a:solidFill>
              <a:effectLst/>
              <a:uLnTx/>
              <a:uFillTx/>
              <a:latin typeface="Aptos Display" panose="02110004020202020204"/>
              <a:ea typeface="+mj-ea"/>
              <a:cs typeface="+mj-cs"/>
            </a:endParaRPr>
          </a:p>
        </p:txBody>
      </p:sp>
      <p:sp>
        <p:nvSpPr>
          <p:cNvPr id="2" name="Content Placeholder 4">
            <a:extLst>
              <a:ext uri="{FF2B5EF4-FFF2-40B4-BE49-F238E27FC236}">
                <a16:creationId xmlns:a16="http://schemas.microsoft.com/office/drawing/2014/main" id="{31FCB523-BBA1-DC8F-CED2-9F128EF5F5BA}"/>
              </a:ext>
            </a:extLst>
          </p:cNvPr>
          <p:cNvSpPr>
            <a:spLocks noGrp="1"/>
          </p:cNvSpPr>
          <p:nvPr>
            <p:ph idx="1"/>
          </p:nvPr>
        </p:nvSpPr>
        <p:spPr>
          <a:xfrm>
            <a:off x="990600" y="1806576"/>
            <a:ext cx="7679268" cy="4351338"/>
          </a:xfrm>
        </p:spPr>
        <p:txBody>
          <a:bodyPr>
            <a:noAutofit/>
          </a:bodyPr>
          <a:lstStyle/>
          <a:p>
            <a:pPr>
              <a:lnSpc>
                <a:spcPct val="114000"/>
              </a:lnSpc>
              <a:spcBef>
                <a:spcPts val="0"/>
              </a:spcBef>
              <a:spcAft>
                <a:spcPts val="1200"/>
              </a:spcAft>
            </a:pPr>
            <a:r>
              <a:rPr lang="en-GB" sz="2000" b="1" dirty="0"/>
              <a:t>Alcohol and unhealthy food </a:t>
            </a:r>
            <a:r>
              <a:rPr lang="en-GB" sz="2000" dirty="0"/>
              <a:t>were the most frequently highlighted industries of concern; concerns about unhealthy food increased over time (“we all need to eat”)</a:t>
            </a:r>
          </a:p>
          <a:p>
            <a:pPr>
              <a:lnSpc>
                <a:spcPct val="114000"/>
              </a:lnSpc>
              <a:spcBef>
                <a:spcPts val="0"/>
              </a:spcBef>
              <a:spcAft>
                <a:spcPts val="1200"/>
              </a:spcAft>
            </a:pPr>
            <a:r>
              <a:rPr lang="en-GB" sz="2000" dirty="0"/>
              <a:t>Clear support for measures to </a:t>
            </a:r>
            <a:r>
              <a:rPr lang="en-GB" sz="2000" b="1" dirty="0"/>
              <a:t>restrict industry interference </a:t>
            </a:r>
            <a:r>
              <a:rPr lang="en-GB" sz="2000" dirty="0"/>
              <a:t>in policy (prioritise health over profit narrative), place </a:t>
            </a:r>
            <a:r>
              <a:rPr lang="en-GB" sz="2000" b="1" dirty="0"/>
              <a:t>limits on advertising</a:t>
            </a:r>
            <a:r>
              <a:rPr lang="en-GB" sz="2000" dirty="0"/>
              <a:t> and </a:t>
            </a:r>
            <a:r>
              <a:rPr lang="en-GB" sz="2000" b="1" dirty="0"/>
              <a:t>reduce the price of healthy food</a:t>
            </a:r>
            <a:r>
              <a:rPr lang="en-GB" sz="2000" dirty="0"/>
              <a:t>.</a:t>
            </a:r>
          </a:p>
          <a:p>
            <a:pPr>
              <a:lnSpc>
                <a:spcPct val="114000"/>
              </a:lnSpc>
              <a:spcBef>
                <a:spcPts val="0"/>
              </a:spcBef>
              <a:spcAft>
                <a:spcPts val="1200"/>
              </a:spcAft>
            </a:pPr>
            <a:r>
              <a:rPr lang="en-GB" sz="2000" dirty="0"/>
              <a:t>Some shifts across the workshops demonstrating the significance of the </a:t>
            </a:r>
            <a:r>
              <a:rPr lang="en-GB" sz="2000" b="1" dirty="0"/>
              <a:t>deliberative process </a:t>
            </a:r>
          </a:p>
          <a:p>
            <a:pPr>
              <a:lnSpc>
                <a:spcPct val="114000"/>
              </a:lnSpc>
              <a:spcBef>
                <a:spcPts val="0"/>
              </a:spcBef>
              <a:spcAft>
                <a:spcPts val="1200"/>
              </a:spcAft>
            </a:pPr>
            <a:r>
              <a:rPr lang="en-GB" sz="2000" dirty="0"/>
              <a:t>Other key themes from the discussions will emerge following analysis of the transcripts</a:t>
            </a:r>
          </a:p>
        </p:txBody>
      </p:sp>
      <p:pic>
        <p:nvPicPr>
          <p:cNvPr id="12" name="Picture 11">
            <a:extLst>
              <a:ext uri="{FF2B5EF4-FFF2-40B4-BE49-F238E27FC236}">
                <a16:creationId xmlns:a16="http://schemas.microsoft.com/office/drawing/2014/main" id="{C7A35877-1C4C-78DE-2741-0A7BB09F96D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383420" y="0"/>
            <a:ext cx="2808580" cy="2534911"/>
          </a:xfrm>
          <a:prstGeom prst="rect">
            <a:avLst/>
          </a:prstGeom>
        </p:spPr>
      </p:pic>
      <p:pic>
        <p:nvPicPr>
          <p:cNvPr id="23" name="Picture 22" descr="A group of people sitting in chairs in a room&#10;&#10;AI-generated content may be incorrect.">
            <a:extLst>
              <a:ext uri="{FF2B5EF4-FFF2-40B4-BE49-F238E27FC236}">
                <a16:creationId xmlns:a16="http://schemas.microsoft.com/office/drawing/2014/main" id="{8DA88CEC-775B-71C3-856A-D84A303290C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383418" y="2534911"/>
            <a:ext cx="2808582" cy="2206422"/>
          </a:xfrm>
          <a:prstGeom prst="rect">
            <a:avLst/>
          </a:prstGeom>
        </p:spPr>
      </p:pic>
      <p:pic>
        <p:nvPicPr>
          <p:cNvPr id="3" name="Picture 2">
            <a:extLst>
              <a:ext uri="{FF2B5EF4-FFF2-40B4-BE49-F238E27FC236}">
                <a16:creationId xmlns:a16="http://schemas.microsoft.com/office/drawing/2014/main" id="{DC9C0190-8F99-5E90-0565-D572E03D71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86433" y="4741333"/>
            <a:ext cx="2822499" cy="2116667"/>
          </a:xfrm>
          <a:prstGeom prst="rect">
            <a:avLst/>
          </a:prstGeom>
        </p:spPr>
      </p:pic>
    </p:spTree>
    <p:extLst>
      <p:ext uri="{BB962C8B-B14F-4D97-AF65-F5344CB8AC3E}">
        <p14:creationId xmlns:p14="http://schemas.microsoft.com/office/powerpoint/2010/main" val="1186982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6456D8-C15B-BD6F-0FFB-3D7A26F6643A}"/>
              </a:ext>
            </a:extLst>
          </p:cNvPr>
          <p:cNvSpPr txBox="1">
            <a:spLocks/>
          </p:cNvSpPr>
          <p:nvPr/>
        </p:nvSpPr>
        <p:spPr>
          <a:xfrm>
            <a:off x="990600" y="5360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567D2D"/>
                </a:solidFill>
                <a:effectLst/>
                <a:uLnTx/>
                <a:uFillTx/>
                <a:latin typeface="Aptos Display" panose="02110004020202020204"/>
                <a:ea typeface="+mj-ea"/>
                <a:cs typeface="+mj-cs"/>
              </a:rPr>
              <a:t>Why do jurors want these changes?</a:t>
            </a:r>
          </a:p>
        </p:txBody>
      </p:sp>
      <p:sp>
        <p:nvSpPr>
          <p:cNvPr id="10" name="TextBox 9">
            <a:extLst>
              <a:ext uri="{FF2B5EF4-FFF2-40B4-BE49-F238E27FC236}">
                <a16:creationId xmlns:a16="http://schemas.microsoft.com/office/drawing/2014/main" id="{29933D84-20A4-88BA-7ECA-0E550A648E7F}"/>
              </a:ext>
            </a:extLst>
          </p:cNvPr>
          <p:cNvSpPr txBox="1"/>
          <p:nvPr/>
        </p:nvSpPr>
        <p:spPr>
          <a:xfrm>
            <a:off x="990601" y="1870899"/>
            <a:ext cx="7154332" cy="150021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When developing their policy manifestos, jurors were asked to explain why it is important to implement the changes they have called for</a:t>
            </a:r>
            <a:r>
              <a:rPr lang="en-GB" kern="100" dirty="0">
                <a:solidFill>
                  <a:prstClr val="black"/>
                </a:solidFill>
                <a:latin typeface="Aptos" panose="020B0004020202020204" pitchFamily="34" charset="0"/>
                <a:ea typeface="Aptos" panose="020B0004020202020204" pitchFamily="34" charset="0"/>
                <a:cs typeface="Aptos" panose="020B0004020202020204" pitchFamily="34" charset="0"/>
              </a:rPr>
              <a:t>.</a:t>
            </a:r>
            <a:endPar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GB"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15" name="Text Box 8">
            <a:extLst>
              <a:ext uri="{FF2B5EF4-FFF2-40B4-BE49-F238E27FC236}">
                <a16:creationId xmlns:a16="http://schemas.microsoft.com/office/drawing/2014/main" id="{EFA5051E-3990-2ED1-CE4E-E48863A196F4}"/>
              </a:ext>
            </a:extLst>
          </p:cNvPr>
          <p:cNvSpPr txBox="1"/>
          <p:nvPr/>
        </p:nvSpPr>
        <p:spPr>
          <a:xfrm>
            <a:off x="990600" y="2960627"/>
            <a:ext cx="6869587" cy="3249919"/>
          </a:xfrm>
          <a:prstGeom prst="roundRect">
            <a:avLst>
              <a:gd name="adj" fmla="val 5258"/>
            </a:avLst>
          </a:prstGeom>
          <a:solidFill>
            <a:srgbClr val="DCEEDC"/>
          </a:solidFill>
          <a:ln w="190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700" b="1"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In jurors’ own words: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70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“It will empower local communities to take control of their health”</a:t>
            </a:r>
            <a:endParaRPr kumimoji="0" lang="en-GB" sz="17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70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“Empower the people rather than the industry” </a:t>
            </a:r>
            <a:endParaRPr kumimoji="0" lang="en-GB" sz="17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70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“People will have the opportunity to ‘start from the same place’, access healthy food regardless of where they are”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70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“It will make our local communities healthier, now and in the future”</a:t>
            </a:r>
            <a:endParaRPr kumimoji="0" lang="en-GB" sz="17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70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“Prevent (future) strain and burden on the NHS”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7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“Keep financial interests out of policy – health above profit”</a:t>
            </a:r>
            <a:endParaRPr kumimoji="0" lang="en-GB" sz="17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149427F1-C9F1-A084-711E-D7A381EEF9F5}"/>
              </a:ext>
            </a:extLst>
          </p:cNvPr>
          <p:cNvPicPr>
            <a:picLocks noChangeAspect="1"/>
          </p:cNvPicPr>
          <p:nvPr/>
        </p:nvPicPr>
        <p:blipFill>
          <a:blip r:embed="rId3"/>
          <a:stretch>
            <a:fillRect/>
          </a:stretch>
        </p:blipFill>
        <p:spPr>
          <a:xfrm>
            <a:off x="8517466" y="4019971"/>
            <a:ext cx="3489678" cy="2337426"/>
          </a:xfrm>
          <a:prstGeom prst="rect">
            <a:avLst/>
          </a:prstGeom>
        </p:spPr>
      </p:pic>
      <p:pic>
        <p:nvPicPr>
          <p:cNvPr id="6" name="Picture 5">
            <a:extLst>
              <a:ext uri="{FF2B5EF4-FFF2-40B4-BE49-F238E27FC236}">
                <a16:creationId xmlns:a16="http://schemas.microsoft.com/office/drawing/2014/main" id="{561BFC8E-B480-AA67-9A47-E72D94B59B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14267" y="1101145"/>
            <a:ext cx="4481986" cy="3159078"/>
          </a:xfrm>
          <a:prstGeom prst="rect">
            <a:avLst/>
          </a:prstGeom>
        </p:spPr>
      </p:pic>
    </p:spTree>
    <p:extLst>
      <p:ext uri="{BB962C8B-B14F-4D97-AF65-F5344CB8AC3E}">
        <p14:creationId xmlns:p14="http://schemas.microsoft.com/office/powerpoint/2010/main" val="3319295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5C04D-0A52-36F6-8A69-2DDE3AFCA7D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F2B00D-36E2-27B0-D51A-EA7814B2463E}"/>
              </a:ext>
            </a:extLst>
          </p:cNvPr>
          <p:cNvSpPr>
            <a:spLocks noGrp="1"/>
          </p:cNvSpPr>
          <p:nvPr>
            <p:ph idx="1"/>
          </p:nvPr>
        </p:nvSpPr>
        <p:spPr>
          <a:xfrm>
            <a:off x="990600" y="1861597"/>
            <a:ext cx="7272867" cy="4351338"/>
          </a:xfrm>
        </p:spPr>
        <p:txBody>
          <a:bodyPr>
            <a:noAutofit/>
          </a:bodyPr>
          <a:lstStyle/>
          <a:p>
            <a:pPr>
              <a:lnSpc>
                <a:spcPct val="100000"/>
              </a:lnSpc>
              <a:spcBef>
                <a:spcPts val="0"/>
              </a:spcBef>
              <a:spcAft>
                <a:spcPts val="1200"/>
              </a:spcAft>
            </a:pPr>
            <a:r>
              <a:rPr lang="en-GB" sz="2000" dirty="0"/>
              <a:t>How are we going to take forward the Juries’ call for change?  </a:t>
            </a:r>
          </a:p>
          <a:p>
            <a:pPr>
              <a:lnSpc>
                <a:spcPct val="100000"/>
              </a:lnSpc>
              <a:spcBef>
                <a:spcPts val="0"/>
              </a:spcBef>
              <a:spcAft>
                <a:spcPts val="1200"/>
              </a:spcAft>
            </a:pPr>
            <a:r>
              <a:rPr lang="en-GB" sz="2000" dirty="0"/>
              <a:t>What else can we do specific to each product (tobacco, alcohol, unhealthy food)?</a:t>
            </a:r>
          </a:p>
          <a:p>
            <a:pPr>
              <a:lnSpc>
                <a:spcPct val="100000"/>
              </a:lnSpc>
              <a:spcBef>
                <a:spcPts val="0"/>
              </a:spcBef>
              <a:spcAft>
                <a:spcPts val="1200"/>
              </a:spcAft>
            </a:pPr>
            <a:r>
              <a:rPr lang="en-GB" sz="2000" dirty="0"/>
              <a:t>What else can we do to prevent harms across all three products using cross-cutting policy action (marketing, availability, price)?</a:t>
            </a:r>
          </a:p>
          <a:p>
            <a:pPr>
              <a:lnSpc>
                <a:spcPct val="100000"/>
              </a:lnSpc>
              <a:spcBef>
                <a:spcPts val="0"/>
              </a:spcBef>
              <a:spcAft>
                <a:spcPts val="1200"/>
              </a:spcAft>
            </a:pPr>
            <a:r>
              <a:rPr lang="en-GB" sz="2000" dirty="0"/>
              <a:t>How can we improve governance of healthy harming industry interactions, relationships and influence in X to maximise benefits and minimise risk for the health of our population?</a:t>
            </a:r>
            <a:endParaRPr lang="en-GB" dirty="0"/>
          </a:p>
        </p:txBody>
      </p:sp>
      <p:sp>
        <p:nvSpPr>
          <p:cNvPr id="4" name="Title 1">
            <a:extLst>
              <a:ext uri="{FF2B5EF4-FFF2-40B4-BE49-F238E27FC236}">
                <a16:creationId xmlns:a16="http://schemas.microsoft.com/office/drawing/2014/main" id="{4EEBF234-4B4C-4AC2-B91F-D4B2BFC7B71D}"/>
              </a:ext>
            </a:extLst>
          </p:cNvPr>
          <p:cNvSpPr txBox="1">
            <a:spLocks/>
          </p:cNvSpPr>
          <p:nvPr/>
        </p:nvSpPr>
        <p:spPr>
          <a:xfrm>
            <a:off x="990600" y="5360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rgbClr val="567D2D"/>
                </a:solidFill>
              </a:rPr>
              <a:t>Suggested questions/discussion points</a:t>
            </a:r>
            <a:endParaRPr lang="en-GB" dirty="0">
              <a:solidFill>
                <a:srgbClr val="567D2D"/>
              </a:solidFill>
            </a:endParaRPr>
          </a:p>
        </p:txBody>
      </p:sp>
      <p:sp>
        <p:nvSpPr>
          <p:cNvPr id="5" name="Speech Bubble: Oval 4">
            <a:extLst>
              <a:ext uri="{FF2B5EF4-FFF2-40B4-BE49-F238E27FC236}">
                <a16:creationId xmlns:a16="http://schemas.microsoft.com/office/drawing/2014/main" id="{5AE440C4-6303-4261-C74C-0127686F9DEE}"/>
              </a:ext>
            </a:extLst>
          </p:cNvPr>
          <p:cNvSpPr/>
          <p:nvPr/>
        </p:nvSpPr>
        <p:spPr>
          <a:xfrm>
            <a:off x="8949266" y="2844800"/>
            <a:ext cx="2252133" cy="1168400"/>
          </a:xfrm>
          <a:prstGeom prst="wedgeEllipseCallout">
            <a:avLst>
              <a:gd name="adj1" fmla="val -35316"/>
              <a:gd name="adj2" fmla="val 74513"/>
            </a:avLst>
          </a:prstGeom>
          <a:solidFill>
            <a:srgbClr val="8ECD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505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B12BDC1-05B9-00C2-E826-21C553E439A7}"/>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567D2D"/>
                </a:solidFill>
              </a:rPr>
              <a:t>Acknowledgements</a:t>
            </a:r>
            <a:r>
              <a:rPr lang="en-GB" b="1" dirty="0">
                <a:solidFill>
                  <a:srgbClr val="567D2D"/>
                </a:solidFill>
              </a:rPr>
              <a:t> </a:t>
            </a:r>
            <a:endParaRPr lang="en-GB" dirty="0">
              <a:solidFill>
                <a:srgbClr val="567D2D"/>
              </a:solidFill>
            </a:endParaRPr>
          </a:p>
        </p:txBody>
      </p:sp>
      <p:pic>
        <p:nvPicPr>
          <p:cNvPr id="2" name="Picture 10" descr="University of Stirling | 18 Online Courses | DistanceLearningportal">
            <a:extLst>
              <a:ext uri="{FF2B5EF4-FFF2-40B4-BE49-F238E27FC236}">
                <a16:creationId xmlns:a16="http://schemas.microsoft.com/office/drawing/2014/main" id="{229D9EE5-B4B1-FF9B-9236-2D8A1EA44E7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370" t="27180" r="4582" b="32471"/>
          <a:stretch>
            <a:fillRect/>
          </a:stretch>
        </p:blipFill>
        <p:spPr bwMode="auto">
          <a:xfrm>
            <a:off x="623819" y="6122682"/>
            <a:ext cx="1433736" cy="3795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8" descr="Doncaster Council | LinkedIn">
            <a:extLst>
              <a:ext uri="{FF2B5EF4-FFF2-40B4-BE49-F238E27FC236}">
                <a16:creationId xmlns:a16="http://schemas.microsoft.com/office/drawing/2014/main" id="{3BF41454-449C-82D8-782F-2C4680E3FEF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11233970" y="5941644"/>
            <a:ext cx="544459" cy="8426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Wakefield Council – Covergold">
            <a:extLst>
              <a:ext uri="{FF2B5EF4-FFF2-40B4-BE49-F238E27FC236}">
                <a16:creationId xmlns:a16="http://schemas.microsoft.com/office/drawing/2014/main" id="{2866F718-DE52-C153-A1EA-F6723D5FC0C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7773" t="16670" r="9248" b="17170"/>
          <a:stretch>
            <a:fillRect/>
          </a:stretch>
        </p:blipFill>
        <p:spPr bwMode="auto">
          <a:xfrm>
            <a:off x="9099864" y="5985196"/>
            <a:ext cx="1527013" cy="6980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Action on Smoking and Health - ASH">
            <a:extLst>
              <a:ext uri="{FF2B5EF4-FFF2-40B4-BE49-F238E27FC236}">
                <a16:creationId xmlns:a16="http://schemas.microsoft.com/office/drawing/2014/main" id="{B31339D7-0C99-00CD-5F2F-9D6CA41CCCB3}"/>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a:fillRect/>
          </a:stretch>
        </p:blipFill>
        <p:spPr bwMode="auto">
          <a:xfrm>
            <a:off x="7557815" y="6069897"/>
            <a:ext cx="934954" cy="5490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descr="Obesity Health Alliance | RCP">
            <a:extLst>
              <a:ext uri="{FF2B5EF4-FFF2-40B4-BE49-F238E27FC236}">
                <a16:creationId xmlns:a16="http://schemas.microsoft.com/office/drawing/2014/main" id="{4F01B18D-BDB7-2115-3A34-AFC089356CBE}"/>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a:fillRect/>
          </a:stretch>
        </p:blipFill>
        <p:spPr bwMode="auto">
          <a:xfrm>
            <a:off x="6406840" y="6058404"/>
            <a:ext cx="543880" cy="4873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6" descr="Alcohol Health Alliance">
            <a:extLst>
              <a:ext uri="{FF2B5EF4-FFF2-40B4-BE49-F238E27FC236}">
                <a16:creationId xmlns:a16="http://schemas.microsoft.com/office/drawing/2014/main" id="{B7F6BB53-41B9-4B7E-84C9-EA06B8005ABC}"/>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a:fillRect/>
          </a:stretch>
        </p:blipFill>
        <p:spPr bwMode="auto">
          <a:xfrm>
            <a:off x="4705481" y="6223776"/>
            <a:ext cx="1094264" cy="40666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8" descr="Home">
            <a:extLst>
              <a:ext uri="{FF2B5EF4-FFF2-40B4-BE49-F238E27FC236}">
                <a16:creationId xmlns:a16="http://schemas.microsoft.com/office/drawing/2014/main" id="{629E8DB6-0964-97F9-5112-E44CBB6D1BC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664650" y="6029169"/>
            <a:ext cx="1433736" cy="4730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DF2AE9C4-D83B-8D54-EEDF-7D1A4A4C052F}"/>
              </a:ext>
            </a:extLst>
          </p:cNvPr>
          <p:cNvSpPr txBox="1"/>
          <p:nvPr/>
        </p:nvSpPr>
        <p:spPr>
          <a:xfrm>
            <a:off x="520206" y="5633867"/>
            <a:ext cx="1640962" cy="307777"/>
          </a:xfrm>
          <a:prstGeom prst="rect">
            <a:avLst/>
          </a:prstGeom>
          <a:noFill/>
        </p:spPr>
        <p:txBody>
          <a:bodyPr wrap="none" rtlCol="0">
            <a:spAutoFit/>
          </a:bodyPr>
          <a:lstStyle/>
          <a:p>
            <a:r>
              <a:rPr lang="en-GB" sz="1400" dirty="0"/>
              <a:t>With support from:</a:t>
            </a:r>
          </a:p>
        </p:txBody>
      </p:sp>
      <p:pic>
        <p:nvPicPr>
          <p:cNvPr id="27" name="Picture 2" descr="NIHR - Health Determinants Research Collaboration Wakefield">
            <a:extLst>
              <a:ext uri="{FF2B5EF4-FFF2-40B4-BE49-F238E27FC236}">
                <a16:creationId xmlns:a16="http://schemas.microsoft.com/office/drawing/2014/main" id="{5DF66302-93E1-BDD8-E27E-CC8CDCD29E9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878070" y="3219526"/>
            <a:ext cx="2688348" cy="48621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ealth Determinants Research Collaboration (HDRC) Doncaster - City of  Doncaster Council">
            <a:extLst>
              <a:ext uri="{FF2B5EF4-FFF2-40B4-BE49-F238E27FC236}">
                <a16:creationId xmlns:a16="http://schemas.microsoft.com/office/drawing/2014/main" id="{7A1B2A7A-87C7-9D06-08C7-47A8F1D55663}"/>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823891" y="2355721"/>
            <a:ext cx="2742527" cy="49608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SPECTRUM Research Consortium (@SPECTRUMRes) / Posts / X">
            <a:extLst>
              <a:ext uri="{FF2B5EF4-FFF2-40B4-BE49-F238E27FC236}">
                <a16:creationId xmlns:a16="http://schemas.microsoft.com/office/drawing/2014/main" id="{7177E811-6857-784F-0999-B63D5A8FC667}"/>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a:fillRect/>
          </a:stretch>
        </p:blipFill>
        <p:spPr bwMode="auto">
          <a:xfrm>
            <a:off x="1601824" y="2258666"/>
            <a:ext cx="1967136" cy="93673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Hopkins Van Mil">
            <a:extLst>
              <a:ext uri="{FF2B5EF4-FFF2-40B4-BE49-F238E27FC236}">
                <a16:creationId xmlns:a16="http://schemas.microsoft.com/office/drawing/2014/main" id="{82BE48C3-0326-6954-3C97-B32469371D3D}"/>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129737" y="4387247"/>
            <a:ext cx="953745" cy="9541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Become a Member - Sortition Foundation">
            <a:extLst>
              <a:ext uri="{FF2B5EF4-FFF2-40B4-BE49-F238E27FC236}">
                <a16:creationId xmlns:a16="http://schemas.microsoft.com/office/drawing/2014/main" id="{B7800480-C553-7AD7-0287-F89CDAD1E263}"/>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738162" y="4465874"/>
            <a:ext cx="2257627" cy="80633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College Spotlight – the University of Edinburgh | College Expert">
            <a:extLst>
              <a:ext uri="{FF2B5EF4-FFF2-40B4-BE49-F238E27FC236}">
                <a16:creationId xmlns:a16="http://schemas.microsoft.com/office/drawing/2014/main" id="{041EE41E-4E4E-8997-B14F-63080415906A}"/>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t="-5336"/>
          <a:stretch>
            <a:fillRect/>
          </a:stretch>
        </p:blipFill>
        <p:spPr bwMode="auto">
          <a:xfrm>
            <a:off x="3890932" y="2981120"/>
            <a:ext cx="2532185" cy="80633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Branding | University of Strathclyde">
            <a:extLst>
              <a:ext uri="{FF2B5EF4-FFF2-40B4-BE49-F238E27FC236}">
                <a16:creationId xmlns:a16="http://schemas.microsoft.com/office/drawing/2014/main" id="{501D4F81-BA31-18A7-52FE-3DF4D789DD9B}"/>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a:fillRect/>
          </a:stretch>
        </p:blipFill>
        <p:spPr bwMode="auto">
          <a:xfrm>
            <a:off x="4151147" y="2185416"/>
            <a:ext cx="2090557" cy="71269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73734D96-8F8D-D75A-7CEA-C6D976A1C974}"/>
              </a:ext>
            </a:extLst>
          </p:cNvPr>
          <p:cNvSpPr txBox="1"/>
          <p:nvPr/>
        </p:nvSpPr>
        <p:spPr>
          <a:xfrm>
            <a:off x="2536593" y="4741642"/>
            <a:ext cx="3263152" cy="369332"/>
          </a:xfrm>
          <a:prstGeom prst="rect">
            <a:avLst/>
          </a:prstGeom>
          <a:noFill/>
        </p:spPr>
        <p:txBody>
          <a:bodyPr wrap="square">
            <a:spAutoFit/>
          </a:bodyPr>
          <a:lstStyle/>
          <a:p>
            <a:pPr marL="0" indent="0">
              <a:buNone/>
            </a:pPr>
            <a:r>
              <a:rPr lang="en-GB" sz="1800" dirty="0"/>
              <a:t>Juror recruitment and support:  </a:t>
            </a:r>
          </a:p>
        </p:txBody>
      </p:sp>
      <p:pic>
        <p:nvPicPr>
          <p:cNvPr id="35" name="Picture 34">
            <a:extLst>
              <a:ext uri="{FF2B5EF4-FFF2-40B4-BE49-F238E27FC236}">
                <a16:creationId xmlns:a16="http://schemas.microsoft.com/office/drawing/2014/main" id="{A7ED4998-8805-92AB-2149-6AFA5E6C1883}"/>
              </a:ext>
            </a:extLst>
          </p:cNvPr>
          <p:cNvPicPr>
            <a:picLocks noChangeAspect="1"/>
          </p:cNvPicPr>
          <p:nvPr/>
        </p:nvPicPr>
        <p:blipFill>
          <a:blip r:embed="rId17" cstate="screen">
            <a:extLst>
              <a:ext uri="{28A0092B-C50C-407E-A947-70E740481C1C}">
                <a14:useLocalDpi xmlns:a14="http://schemas.microsoft.com/office/drawing/2010/main"/>
              </a:ext>
            </a:extLst>
          </a:blip>
          <a:srcRect l="-1" t="-1241" r="-7056" b="-2744"/>
          <a:stretch>
            <a:fillRect/>
          </a:stretch>
        </p:blipFill>
        <p:spPr>
          <a:xfrm>
            <a:off x="10438508" y="248046"/>
            <a:ext cx="1590924" cy="1545304"/>
          </a:xfrm>
          <a:prstGeom prst="rect">
            <a:avLst/>
          </a:prstGeom>
        </p:spPr>
      </p:pic>
      <p:sp>
        <p:nvSpPr>
          <p:cNvPr id="39" name="TextBox 38">
            <a:extLst>
              <a:ext uri="{FF2B5EF4-FFF2-40B4-BE49-F238E27FC236}">
                <a16:creationId xmlns:a16="http://schemas.microsoft.com/office/drawing/2014/main" id="{953CD853-716E-0252-99E8-C7B7B62A4864}"/>
              </a:ext>
            </a:extLst>
          </p:cNvPr>
          <p:cNvSpPr txBox="1"/>
          <p:nvPr/>
        </p:nvSpPr>
        <p:spPr>
          <a:xfrm>
            <a:off x="7557815" y="508570"/>
            <a:ext cx="2695915" cy="954107"/>
          </a:xfrm>
          <a:prstGeom prst="rect">
            <a:avLst/>
          </a:prstGeom>
          <a:noFill/>
        </p:spPr>
        <p:txBody>
          <a:bodyPr wrap="square">
            <a:spAutoFit/>
          </a:bodyPr>
          <a:lstStyle/>
          <a:p>
            <a:pPr marL="0" indent="0" algn="r">
              <a:buNone/>
            </a:pPr>
            <a:r>
              <a:rPr lang="en-GB" sz="1400" dirty="0"/>
              <a:t>Commissioned and funded by: Yorkshire and Humber Association of Directors of Public Health (Y&amp;H ADPH)</a:t>
            </a:r>
          </a:p>
        </p:txBody>
      </p:sp>
    </p:spTree>
    <p:extLst>
      <p:ext uri="{BB962C8B-B14F-4D97-AF65-F5344CB8AC3E}">
        <p14:creationId xmlns:p14="http://schemas.microsoft.com/office/powerpoint/2010/main" val="1681473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2B37C9-B205-F735-D16D-9FCF7CE9323E}"/>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567D2D"/>
                </a:solidFill>
              </a:rPr>
              <a:t>Juror stories</a:t>
            </a:r>
          </a:p>
        </p:txBody>
      </p:sp>
      <p:sp>
        <p:nvSpPr>
          <p:cNvPr id="5" name="Content Placeholder 2">
            <a:extLst>
              <a:ext uri="{FF2B5EF4-FFF2-40B4-BE49-F238E27FC236}">
                <a16:creationId xmlns:a16="http://schemas.microsoft.com/office/drawing/2014/main" id="{D4E57540-9E3A-1CE8-41DF-D475F89FB8A7}"/>
              </a:ext>
            </a:extLst>
          </p:cNvPr>
          <p:cNvSpPr txBox="1">
            <a:spLocks/>
          </p:cNvSpPr>
          <p:nvPr/>
        </p:nvSpPr>
        <p:spPr>
          <a:xfrm>
            <a:off x="990600" y="2046288"/>
            <a:ext cx="5997888" cy="3454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solidFill>
                  <a:srgbClr val="FF0000"/>
                </a:solidFill>
              </a:rPr>
              <a:t>Options to add in: </a:t>
            </a:r>
          </a:p>
          <a:p>
            <a:r>
              <a:rPr lang="en-GB" sz="2400" b="1" dirty="0">
                <a:solidFill>
                  <a:srgbClr val="FF0000"/>
                </a:solidFill>
              </a:rPr>
              <a:t>3 minute video </a:t>
            </a:r>
          </a:p>
          <a:p>
            <a:r>
              <a:rPr lang="en-GB" sz="2400" b="1" dirty="0">
                <a:solidFill>
                  <a:srgbClr val="FF0000"/>
                </a:solidFill>
              </a:rPr>
              <a:t>Written quotes and photographs</a:t>
            </a:r>
          </a:p>
          <a:p>
            <a:pPr marL="0" indent="0">
              <a:buFont typeface="Arial" panose="020B0604020202020204" pitchFamily="34" charset="0"/>
              <a:buNone/>
            </a:pPr>
            <a:endParaRPr lang="en-GB" sz="2400" b="1" dirty="0">
              <a:solidFill>
                <a:srgbClr val="FF0000"/>
              </a:solidFill>
            </a:endParaRPr>
          </a:p>
          <a:p>
            <a:pPr marL="0" indent="0">
              <a:buNone/>
            </a:pPr>
            <a:r>
              <a:rPr lang="en-GB" sz="2400" b="1" dirty="0">
                <a:solidFill>
                  <a:srgbClr val="FF0000"/>
                </a:solidFill>
              </a:rPr>
              <a:t>Available here: </a:t>
            </a:r>
          </a:p>
          <a:p>
            <a:pPr marL="0" indent="0">
              <a:buNone/>
            </a:pPr>
            <a:r>
              <a:rPr lang="en-GB" sz="2400" b="1" dirty="0">
                <a:solidFill>
                  <a:srgbClr val="FF0000"/>
                </a:solidFill>
                <a:hlinkClick r:id="rId3">
                  <a:extLst>
                    <a:ext uri="{A12FA001-AC4F-418D-AE19-62706E023703}">
                      <ahyp:hlinkClr xmlns:ahyp="http://schemas.microsoft.com/office/drawing/2018/hyperlinkcolor" val="tx"/>
                    </a:ext>
                  </a:extLst>
                </a:hlinkClick>
              </a:rPr>
              <a:t>https://yhadph.short.gy/CJ</a:t>
            </a:r>
            <a:endParaRPr lang="en-GB" sz="2400" b="1" dirty="0">
              <a:solidFill>
                <a:srgbClr val="FF0000"/>
              </a:solidFill>
            </a:endParaRPr>
          </a:p>
          <a:p>
            <a:pPr marL="0" indent="0">
              <a:buFont typeface="Arial" panose="020B0604020202020204" pitchFamily="34" charset="0"/>
              <a:buNone/>
            </a:pPr>
            <a:r>
              <a:rPr lang="en-GB" sz="2400" b="1" dirty="0">
                <a:solidFill>
                  <a:srgbClr val="FF0000"/>
                </a:solidFill>
              </a:rPr>
              <a:t>  </a:t>
            </a:r>
          </a:p>
          <a:p>
            <a:pPr marL="0" indent="0">
              <a:buFont typeface="Arial" panose="020B0604020202020204" pitchFamily="34" charset="0"/>
              <a:buNone/>
            </a:pPr>
            <a:endParaRPr lang="en-GB" sz="2000" dirty="0">
              <a:solidFill>
                <a:srgbClr val="FF0000"/>
              </a:solidFill>
            </a:endParaRPr>
          </a:p>
          <a:p>
            <a:pPr marL="0" indent="0">
              <a:buFont typeface="Arial" panose="020B0604020202020204" pitchFamily="34" charset="0"/>
              <a:buNone/>
            </a:pPr>
            <a:endParaRPr lang="en-GB" sz="2000" dirty="0">
              <a:solidFill>
                <a:srgbClr val="FF0000"/>
              </a:solidFill>
            </a:endParaRPr>
          </a:p>
        </p:txBody>
      </p:sp>
    </p:spTree>
    <p:extLst>
      <p:ext uri="{BB962C8B-B14F-4D97-AF65-F5344CB8AC3E}">
        <p14:creationId xmlns:p14="http://schemas.microsoft.com/office/powerpoint/2010/main" val="1736111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393511-BAE2-ACCF-C111-E3A71BC735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1177" y="2130425"/>
            <a:ext cx="4909557" cy="3516886"/>
          </a:xfrm>
          <a:prstGeom prst="rect">
            <a:avLst/>
          </a:prstGeom>
        </p:spPr>
      </p:pic>
      <p:sp>
        <p:nvSpPr>
          <p:cNvPr id="9" name="Title 1">
            <a:extLst>
              <a:ext uri="{FF2B5EF4-FFF2-40B4-BE49-F238E27FC236}">
                <a16:creationId xmlns:a16="http://schemas.microsoft.com/office/drawing/2014/main" id="{E6DE4014-82E2-DF24-F2F5-9E5AC3AFD85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567D2D"/>
                </a:solidFill>
              </a:rPr>
              <a:t>What are Citizens’ Juries?</a:t>
            </a:r>
          </a:p>
        </p:txBody>
      </p:sp>
      <p:sp>
        <p:nvSpPr>
          <p:cNvPr id="10" name="Content Placeholder 2">
            <a:extLst>
              <a:ext uri="{FF2B5EF4-FFF2-40B4-BE49-F238E27FC236}">
                <a16:creationId xmlns:a16="http://schemas.microsoft.com/office/drawing/2014/main" id="{CEC70DCF-B98E-2D1F-4D9E-C92219EBEC7D}"/>
              </a:ext>
            </a:extLst>
          </p:cNvPr>
          <p:cNvSpPr>
            <a:spLocks noGrp="1"/>
          </p:cNvSpPr>
          <p:nvPr>
            <p:ph idx="1"/>
          </p:nvPr>
        </p:nvSpPr>
        <p:spPr>
          <a:xfrm>
            <a:off x="990600" y="1989137"/>
            <a:ext cx="6968067" cy="4351338"/>
          </a:xfrm>
        </p:spPr>
        <p:txBody>
          <a:bodyPr>
            <a:normAutofit/>
          </a:bodyPr>
          <a:lstStyle/>
          <a:p>
            <a:pPr marL="0" lvl="0" indent="0">
              <a:lnSpc>
                <a:spcPct val="114000"/>
              </a:lnSpc>
              <a:spcBef>
                <a:spcPts val="0"/>
              </a:spcBef>
              <a:spcAft>
                <a:spcPts val="1200"/>
              </a:spcAft>
              <a:buNone/>
            </a:pPr>
            <a:r>
              <a:rPr lang="en-GB" sz="2000" dirty="0"/>
              <a:t>Several important features:</a:t>
            </a:r>
          </a:p>
          <a:p>
            <a:pPr lvl="0">
              <a:lnSpc>
                <a:spcPct val="114000"/>
              </a:lnSpc>
              <a:spcBef>
                <a:spcPts val="0"/>
              </a:spcBef>
              <a:spcAft>
                <a:spcPts val="1200"/>
              </a:spcAft>
            </a:pPr>
            <a:r>
              <a:rPr lang="en-GB" sz="2000" dirty="0"/>
              <a:t>Jury members are representative</a:t>
            </a:r>
          </a:p>
          <a:p>
            <a:pPr lvl="0">
              <a:lnSpc>
                <a:spcPct val="114000"/>
              </a:lnSpc>
              <a:spcBef>
                <a:spcPts val="0"/>
              </a:spcBef>
              <a:spcAft>
                <a:spcPts val="1200"/>
              </a:spcAft>
            </a:pPr>
            <a:r>
              <a:rPr lang="en-GB" sz="2000" dirty="0"/>
              <a:t>The deliberative process</a:t>
            </a:r>
          </a:p>
          <a:p>
            <a:pPr lvl="0">
              <a:lnSpc>
                <a:spcPct val="114000"/>
              </a:lnSpc>
              <a:spcBef>
                <a:spcPts val="0"/>
              </a:spcBef>
              <a:spcAft>
                <a:spcPts val="1200"/>
              </a:spcAft>
            </a:pPr>
            <a:r>
              <a:rPr lang="en-GB" sz="2000" dirty="0"/>
              <a:t>Evidence and information</a:t>
            </a:r>
          </a:p>
          <a:p>
            <a:pPr lvl="0">
              <a:lnSpc>
                <a:spcPct val="114000"/>
              </a:lnSpc>
              <a:spcBef>
                <a:spcPts val="0"/>
              </a:spcBef>
              <a:spcAft>
                <a:spcPts val="1200"/>
              </a:spcAft>
            </a:pPr>
            <a:r>
              <a:rPr lang="en-GB" sz="2000" dirty="0"/>
              <a:t>Independent facilitation</a:t>
            </a:r>
          </a:p>
        </p:txBody>
      </p:sp>
    </p:spTree>
    <p:extLst>
      <p:ext uri="{BB962C8B-B14F-4D97-AF65-F5344CB8AC3E}">
        <p14:creationId xmlns:p14="http://schemas.microsoft.com/office/powerpoint/2010/main" val="641943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D33CAB-458B-B41A-5602-969B88563E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7334" y="2165640"/>
            <a:ext cx="4343400" cy="3676360"/>
          </a:xfrm>
          <a:prstGeom prst="rect">
            <a:avLst/>
          </a:prstGeom>
        </p:spPr>
      </p:pic>
      <p:sp>
        <p:nvSpPr>
          <p:cNvPr id="7" name="Title 1">
            <a:extLst>
              <a:ext uri="{FF2B5EF4-FFF2-40B4-BE49-F238E27FC236}">
                <a16:creationId xmlns:a16="http://schemas.microsoft.com/office/drawing/2014/main" id="{5238DB63-58C3-1B88-60F9-76F0FB4B6F6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567D2D"/>
                </a:solidFill>
              </a:rPr>
              <a:t>Why are they useful?</a:t>
            </a:r>
          </a:p>
        </p:txBody>
      </p:sp>
      <p:sp>
        <p:nvSpPr>
          <p:cNvPr id="10" name="Content Placeholder 2">
            <a:extLst>
              <a:ext uri="{FF2B5EF4-FFF2-40B4-BE49-F238E27FC236}">
                <a16:creationId xmlns:a16="http://schemas.microsoft.com/office/drawing/2014/main" id="{4CA95F8E-FB35-8509-4B3A-E8929767ACBC}"/>
              </a:ext>
            </a:extLst>
          </p:cNvPr>
          <p:cNvSpPr>
            <a:spLocks noGrp="1"/>
          </p:cNvSpPr>
          <p:nvPr>
            <p:ph idx="1"/>
          </p:nvPr>
        </p:nvSpPr>
        <p:spPr>
          <a:xfrm>
            <a:off x="990600" y="1989137"/>
            <a:ext cx="5918200" cy="4351338"/>
          </a:xfrm>
        </p:spPr>
        <p:txBody>
          <a:bodyPr>
            <a:normAutofit/>
          </a:bodyPr>
          <a:lstStyle/>
          <a:p>
            <a:pPr>
              <a:lnSpc>
                <a:spcPct val="114000"/>
              </a:lnSpc>
              <a:spcBef>
                <a:spcPts val="0"/>
              </a:spcBef>
              <a:spcAft>
                <a:spcPts val="1200"/>
              </a:spcAft>
            </a:pPr>
            <a:r>
              <a:rPr lang="en-GB" sz="2000" dirty="0"/>
              <a:t>Exploring complex and controversial policy issues</a:t>
            </a:r>
          </a:p>
          <a:p>
            <a:pPr>
              <a:lnSpc>
                <a:spcPct val="114000"/>
              </a:lnSpc>
              <a:spcBef>
                <a:spcPts val="0"/>
              </a:spcBef>
              <a:spcAft>
                <a:spcPts val="1200"/>
              </a:spcAft>
            </a:pPr>
            <a:r>
              <a:rPr lang="en-GB" sz="2000" dirty="0"/>
              <a:t>Understanding different perspectives and finding common ground</a:t>
            </a:r>
          </a:p>
          <a:p>
            <a:pPr>
              <a:lnSpc>
                <a:spcPct val="114000"/>
              </a:lnSpc>
              <a:spcBef>
                <a:spcPts val="0"/>
              </a:spcBef>
              <a:spcAft>
                <a:spcPts val="1200"/>
              </a:spcAft>
            </a:pPr>
            <a:r>
              <a:rPr lang="en-GB" sz="2000" dirty="0"/>
              <a:t>Insight into what people think once they better understand an issue </a:t>
            </a:r>
          </a:p>
          <a:p>
            <a:pPr>
              <a:lnSpc>
                <a:spcPct val="114000"/>
              </a:lnSpc>
              <a:spcBef>
                <a:spcPts val="0"/>
              </a:spcBef>
              <a:spcAft>
                <a:spcPts val="1200"/>
              </a:spcAft>
            </a:pPr>
            <a:r>
              <a:rPr lang="en-GB" sz="2000" dirty="0"/>
              <a:t>Diversity and involvement of people who may not usually engage in the political process</a:t>
            </a:r>
          </a:p>
        </p:txBody>
      </p:sp>
    </p:spTree>
    <p:extLst>
      <p:ext uri="{BB962C8B-B14F-4D97-AF65-F5344CB8AC3E}">
        <p14:creationId xmlns:p14="http://schemas.microsoft.com/office/powerpoint/2010/main" val="105579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7C87A-597A-82A7-E8D7-1F23DE06001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E0775DE-266D-CCB1-9E47-2DE07C829E77}"/>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rgbClr val="567D2D"/>
                </a:solidFill>
                <a:latin typeface="Aptos Display" panose="02110004020202020204"/>
              </a:rPr>
              <a:t>Project aim </a:t>
            </a:r>
            <a:endParaRPr kumimoji="0" lang="en-GB" sz="4400" b="0" i="0" u="none" strike="noStrike" kern="1200" cap="none" spc="0" normalizeH="0" baseline="0" noProof="0" dirty="0">
              <a:ln>
                <a:noFill/>
              </a:ln>
              <a:solidFill>
                <a:srgbClr val="567D2D"/>
              </a:solidFill>
              <a:effectLst/>
              <a:uLnTx/>
              <a:uFillTx/>
              <a:latin typeface="Aptos Display" panose="02110004020202020204"/>
              <a:ea typeface="+mj-ea"/>
              <a:cs typeface="+mj-cs"/>
            </a:endParaRPr>
          </a:p>
        </p:txBody>
      </p:sp>
      <p:sp>
        <p:nvSpPr>
          <p:cNvPr id="3" name="TextBox 2">
            <a:extLst>
              <a:ext uri="{FF2B5EF4-FFF2-40B4-BE49-F238E27FC236}">
                <a16:creationId xmlns:a16="http://schemas.microsoft.com/office/drawing/2014/main" id="{68B99B31-2AAA-CEE2-0F60-7F0D39D5D6E4}"/>
              </a:ext>
            </a:extLst>
          </p:cNvPr>
          <p:cNvSpPr txBox="1"/>
          <p:nvPr/>
        </p:nvSpPr>
        <p:spPr>
          <a:xfrm>
            <a:off x="990600" y="2305615"/>
            <a:ext cx="3530600" cy="2246769"/>
          </a:xfrm>
          <a:prstGeom prst="rect">
            <a:avLst/>
          </a:prstGeom>
          <a:noFill/>
        </p:spPr>
        <p:txBody>
          <a:bodyPr wrap="square">
            <a:spAutoFit/>
          </a:bodyPr>
          <a:lstStyle/>
          <a:p>
            <a:r>
              <a:rPr lang="en-GB" sz="2000" dirty="0"/>
              <a:t>To explore public views about the health and social impacts of commercial activities relating to </a:t>
            </a:r>
            <a:r>
              <a:rPr lang="en-GB" sz="2000" b="1" dirty="0">
                <a:solidFill>
                  <a:srgbClr val="567D2D"/>
                </a:solidFill>
              </a:rPr>
              <a:t>tobacco</a:t>
            </a:r>
            <a:r>
              <a:rPr lang="en-GB" sz="2000" dirty="0"/>
              <a:t>, </a:t>
            </a:r>
            <a:r>
              <a:rPr lang="en-GB" sz="2000" b="1" dirty="0">
                <a:solidFill>
                  <a:srgbClr val="567D2D"/>
                </a:solidFill>
              </a:rPr>
              <a:t>alcohol</a:t>
            </a:r>
            <a:r>
              <a:rPr lang="en-GB" sz="2000" dirty="0"/>
              <a:t>, and </a:t>
            </a:r>
            <a:r>
              <a:rPr lang="en-GB" sz="2000" b="1" dirty="0">
                <a:solidFill>
                  <a:srgbClr val="567D2D"/>
                </a:solidFill>
              </a:rPr>
              <a:t>unhealthy food </a:t>
            </a:r>
            <a:r>
              <a:rPr lang="en-GB" sz="2000" dirty="0"/>
              <a:t>and to </a:t>
            </a:r>
            <a:r>
              <a:rPr lang="en-GB" sz="2000" b="1" dirty="0">
                <a:solidFill>
                  <a:srgbClr val="567D2D"/>
                </a:solidFill>
              </a:rPr>
              <a:t>consider</a:t>
            </a:r>
            <a:r>
              <a:rPr lang="en-GB" sz="2000" dirty="0">
                <a:solidFill>
                  <a:srgbClr val="567D2D"/>
                </a:solidFill>
              </a:rPr>
              <a:t> </a:t>
            </a:r>
            <a:r>
              <a:rPr lang="en-GB" sz="2000" b="1" dirty="0">
                <a:solidFill>
                  <a:srgbClr val="567D2D"/>
                </a:solidFill>
              </a:rPr>
              <a:t>how governments should respond.</a:t>
            </a:r>
          </a:p>
        </p:txBody>
      </p:sp>
      <p:pic>
        <p:nvPicPr>
          <p:cNvPr id="5" name="Picture 4">
            <a:extLst>
              <a:ext uri="{FF2B5EF4-FFF2-40B4-BE49-F238E27FC236}">
                <a16:creationId xmlns:a16="http://schemas.microsoft.com/office/drawing/2014/main" id="{3E92D518-89AA-F253-9CCB-B0ABE6D6018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798969" y="0"/>
            <a:ext cx="7393031" cy="6858000"/>
          </a:xfrm>
          <a:prstGeom prst="rect">
            <a:avLst/>
          </a:prstGeom>
        </p:spPr>
      </p:pic>
    </p:spTree>
    <p:extLst>
      <p:ext uri="{BB962C8B-B14F-4D97-AF65-F5344CB8AC3E}">
        <p14:creationId xmlns:p14="http://schemas.microsoft.com/office/powerpoint/2010/main" val="423132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CE8F44-5C3D-9817-46C8-DD4BE182A16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567D2D"/>
                </a:solidFill>
              </a:rPr>
              <a:t>Juror recruitment</a:t>
            </a:r>
            <a:r>
              <a:rPr lang="en-GB" b="1" dirty="0">
                <a:solidFill>
                  <a:srgbClr val="567D2D"/>
                </a:solidFill>
              </a:rPr>
              <a:t> </a:t>
            </a:r>
            <a:endParaRPr lang="en-GB" dirty="0">
              <a:solidFill>
                <a:srgbClr val="567D2D"/>
              </a:solidFill>
            </a:endParaRPr>
          </a:p>
        </p:txBody>
      </p:sp>
      <p:pic>
        <p:nvPicPr>
          <p:cNvPr id="9" name="Picture 8" descr="A group of people sitting around tables&#10;&#10;AI-generated content may be incorrect.">
            <a:extLst>
              <a:ext uri="{FF2B5EF4-FFF2-40B4-BE49-F238E27FC236}">
                <a16:creationId xmlns:a16="http://schemas.microsoft.com/office/drawing/2014/main" id="{0A03BD75-4DC1-CEE9-6CDD-94211874C3F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927509" y="4768315"/>
            <a:ext cx="3264490" cy="2089685"/>
          </a:xfrm>
          <a:prstGeom prst="rect">
            <a:avLst/>
          </a:prstGeom>
        </p:spPr>
      </p:pic>
      <p:pic>
        <p:nvPicPr>
          <p:cNvPr id="13" name="Picture 12" descr="A group of people sitting at a table&#10;&#10;AI-generated content may be incorrect.">
            <a:extLst>
              <a:ext uri="{FF2B5EF4-FFF2-40B4-BE49-F238E27FC236}">
                <a16:creationId xmlns:a16="http://schemas.microsoft.com/office/drawing/2014/main" id="{C53FC2A1-4E64-F1AC-C85C-B2DAFDD8FD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27510" y="2088239"/>
            <a:ext cx="3264490" cy="2448366"/>
          </a:xfrm>
          <a:prstGeom prst="rect">
            <a:avLst/>
          </a:prstGeom>
        </p:spPr>
      </p:pic>
      <p:pic>
        <p:nvPicPr>
          <p:cNvPr id="18" name="Picture 17" descr="A group of people sitting around a table&#10;&#10;AI-generated content may be incorrect.">
            <a:extLst>
              <a:ext uri="{FF2B5EF4-FFF2-40B4-BE49-F238E27FC236}">
                <a16:creationId xmlns:a16="http://schemas.microsoft.com/office/drawing/2014/main" id="{DFFFD8D4-04DE-7B33-4F52-148DF152E4D3}"/>
              </a:ext>
            </a:extLst>
          </p:cNvPr>
          <p:cNvPicPr>
            <a:picLocks noChangeAspect="1"/>
          </p:cNvPicPr>
          <p:nvPr/>
        </p:nvPicPr>
        <p:blipFill>
          <a:blip r:embed="rId5" cstate="screen">
            <a:extLst>
              <a:ext uri="{28A0092B-C50C-407E-A947-70E740481C1C}">
                <a14:useLocalDpi xmlns:a14="http://schemas.microsoft.com/office/drawing/2010/main"/>
              </a:ext>
            </a:extLst>
          </a:blip>
          <a:srcRect b="-2"/>
          <a:stretch>
            <a:fillRect/>
          </a:stretch>
        </p:blipFill>
        <p:spPr>
          <a:xfrm>
            <a:off x="8927509" y="0"/>
            <a:ext cx="3264491" cy="1856529"/>
          </a:xfrm>
          <a:prstGeom prst="rect">
            <a:avLst/>
          </a:prstGeom>
        </p:spPr>
      </p:pic>
      <p:pic>
        <p:nvPicPr>
          <p:cNvPr id="3" name="Picture 2">
            <a:extLst>
              <a:ext uri="{FF2B5EF4-FFF2-40B4-BE49-F238E27FC236}">
                <a16:creationId xmlns:a16="http://schemas.microsoft.com/office/drawing/2014/main" id="{25128061-9655-5DA7-CEED-B235FCEF8E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8760" y="1999511"/>
            <a:ext cx="6880637" cy="3813646"/>
          </a:xfrm>
          <a:prstGeom prst="rect">
            <a:avLst/>
          </a:prstGeom>
        </p:spPr>
      </p:pic>
      <p:pic>
        <p:nvPicPr>
          <p:cNvPr id="2" name="Picture 16" descr="Become a Member - Sortition Foundation">
            <a:extLst>
              <a:ext uri="{FF2B5EF4-FFF2-40B4-BE49-F238E27FC236}">
                <a16:creationId xmlns:a16="http://schemas.microsoft.com/office/drawing/2014/main" id="{A3222714-B174-3C32-51BE-AFDF889469A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52039" y="1690688"/>
            <a:ext cx="3237270" cy="1156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33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4D7A108-281C-49C4-0706-1B5EC71FB9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2242" y="4933145"/>
            <a:ext cx="2576916" cy="1933234"/>
          </a:xfrm>
          <a:prstGeom prst="rect">
            <a:avLst/>
          </a:prstGeom>
        </p:spPr>
      </p:pic>
      <p:sp>
        <p:nvSpPr>
          <p:cNvPr id="4" name="Title 1">
            <a:extLst>
              <a:ext uri="{FF2B5EF4-FFF2-40B4-BE49-F238E27FC236}">
                <a16:creationId xmlns:a16="http://schemas.microsoft.com/office/drawing/2014/main" id="{003F9FE0-75C6-168F-69A3-7DB6C4202295}"/>
              </a:ext>
            </a:extLst>
          </p:cNvPr>
          <p:cNvSpPr>
            <a:spLocks noGrp="1"/>
          </p:cNvSpPr>
          <p:nvPr>
            <p:ph type="title"/>
          </p:nvPr>
        </p:nvSpPr>
        <p:spPr>
          <a:xfrm>
            <a:off x="838200" y="365125"/>
            <a:ext cx="10515600" cy="1325563"/>
          </a:xfrm>
        </p:spPr>
        <p:txBody>
          <a:bodyPr/>
          <a:lstStyle/>
          <a:p>
            <a:r>
              <a:rPr lang="en-GB">
                <a:solidFill>
                  <a:srgbClr val="567D2D"/>
                </a:solidFill>
              </a:rPr>
              <a:t>Workshop content</a:t>
            </a:r>
            <a:endParaRPr lang="en-GB" dirty="0">
              <a:solidFill>
                <a:srgbClr val="567D2D"/>
              </a:solidFill>
            </a:endParaRPr>
          </a:p>
        </p:txBody>
      </p:sp>
      <p:sp>
        <p:nvSpPr>
          <p:cNvPr id="8" name="TextBox 7">
            <a:extLst>
              <a:ext uri="{FF2B5EF4-FFF2-40B4-BE49-F238E27FC236}">
                <a16:creationId xmlns:a16="http://schemas.microsoft.com/office/drawing/2014/main" id="{815CD23A-DCC3-D106-BBF2-4ECAD5DF08A4}"/>
              </a:ext>
            </a:extLst>
          </p:cNvPr>
          <p:cNvSpPr txBox="1"/>
          <p:nvPr/>
        </p:nvSpPr>
        <p:spPr>
          <a:xfrm>
            <a:off x="838200" y="1614046"/>
            <a:ext cx="5032513" cy="2674643"/>
          </a:xfrm>
          <a:prstGeom prst="rect">
            <a:avLst/>
          </a:prstGeom>
          <a:noFill/>
        </p:spPr>
        <p:txBody>
          <a:bodyPr wrap="square">
            <a:spAutoFit/>
          </a:bodyPr>
          <a:lstStyle/>
          <a:p>
            <a:pPr lvl="0">
              <a:lnSpc>
                <a:spcPct val="110000"/>
              </a:lnSpc>
              <a:spcAft>
                <a:spcPts val="1800"/>
              </a:spcAft>
            </a:pPr>
            <a:r>
              <a:rPr lang="en-GB" b="1" dirty="0"/>
              <a:t>Learning: </a:t>
            </a:r>
            <a:r>
              <a:rPr lang="en-GB" dirty="0"/>
              <a:t>jurors were </a:t>
            </a:r>
            <a:r>
              <a:rPr lang="en-GB" b="1" dirty="0">
                <a:solidFill>
                  <a:srgbClr val="567D2D"/>
                </a:solidFill>
              </a:rPr>
              <a:t>presented with evidence</a:t>
            </a:r>
            <a:r>
              <a:rPr lang="en-GB" dirty="0"/>
              <a:t>.</a:t>
            </a:r>
          </a:p>
          <a:p>
            <a:pPr lvl="0">
              <a:lnSpc>
                <a:spcPct val="110000"/>
              </a:lnSpc>
              <a:spcAft>
                <a:spcPts val="1800"/>
              </a:spcAft>
            </a:pPr>
            <a:r>
              <a:rPr lang="en-GB" b="1" dirty="0"/>
              <a:t>Discussion: </a:t>
            </a:r>
            <a:r>
              <a:rPr lang="en-GB" dirty="0"/>
              <a:t>jurors were supported by facilitators to</a:t>
            </a:r>
            <a:r>
              <a:rPr lang="en-GB" b="1" dirty="0"/>
              <a:t> </a:t>
            </a:r>
            <a:r>
              <a:rPr lang="en-GB" b="1" dirty="0">
                <a:solidFill>
                  <a:srgbClr val="567D2D"/>
                </a:solidFill>
                <a:ea typeface="Aptos" panose="020B0004020202020204" pitchFamily="34" charset="0"/>
                <a:cs typeface="Times New Roman" panose="02020603050405020304" pitchFamily="18" charset="0"/>
              </a:rPr>
              <a:t>deliberate in small groups</a:t>
            </a:r>
            <a:r>
              <a:rPr lang="en-GB" dirty="0">
                <a:ea typeface="Aptos" panose="020B0004020202020204" pitchFamily="34" charset="0"/>
                <a:cs typeface="Times New Roman" panose="02020603050405020304" pitchFamily="18" charset="0"/>
              </a:rPr>
              <a:t> and </a:t>
            </a:r>
            <a:r>
              <a:rPr lang="en-GB" b="1" dirty="0">
                <a:solidFill>
                  <a:srgbClr val="567D2D"/>
                </a:solidFill>
                <a:ea typeface="Aptos" panose="020B0004020202020204" pitchFamily="34" charset="0"/>
                <a:cs typeface="Times New Roman" panose="02020603050405020304" pitchFamily="18" charset="0"/>
              </a:rPr>
              <a:t>as a whole group.</a:t>
            </a:r>
          </a:p>
          <a:p>
            <a:pPr lvl="0">
              <a:lnSpc>
                <a:spcPct val="110000"/>
              </a:lnSpc>
              <a:spcAft>
                <a:spcPts val="1800"/>
              </a:spcAft>
            </a:pPr>
            <a:r>
              <a:rPr lang="en-GB" b="1" dirty="0">
                <a:cs typeface="Times New Roman" panose="02020603050405020304" pitchFamily="18" charset="0"/>
              </a:rPr>
              <a:t>Decision-making: </a:t>
            </a:r>
            <a:r>
              <a:rPr lang="en-GB" dirty="0">
                <a:cs typeface="Times New Roman" panose="02020603050405020304" pitchFamily="18" charset="0"/>
              </a:rPr>
              <a:t>jurors </a:t>
            </a:r>
            <a:r>
              <a:rPr lang="en-GB" b="1" dirty="0">
                <a:solidFill>
                  <a:srgbClr val="567D2D"/>
                </a:solidFill>
                <a:cs typeface="Times New Roman" panose="02020603050405020304" pitchFamily="18" charset="0"/>
              </a:rPr>
              <a:t>agreed findings as small groups </a:t>
            </a:r>
            <a:r>
              <a:rPr lang="en-GB" dirty="0">
                <a:cs typeface="Times New Roman" panose="02020603050405020304" pitchFamily="18" charset="0"/>
              </a:rPr>
              <a:t>and </a:t>
            </a:r>
            <a:r>
              <a:rPr lang="en-GB" b="1" dirty="0">
                <a:solidFill>
                  <a:srgbClr val="567D2D"/>
                </a:solidFill>
                <a:cs typeface="Times New Roman" panose="02020603050405020304" pitchFamily="18" charset="0"/>
              </a:rPr>
              <a:t>voted individually on key priorities</a:t>
            </a:r>
            <a:endParaRPr lang="en-GB" b="1" dirty="0"/>
          </a:p>
        </p:txBody>
      </p:sp>
      <p:pic>
        <p:nvPicPr>
          <p:cNvPr id="2" name="Picture 1" descr="A group of people standing in a room writing on a wall&#10;&#10;AI-generated content may be incorrect.">
            <a:extLst>
              <a:ext uri="{FF2B5EF4-FFF2-40B4-BE49-F238E27FC236}">
                <a16:creationId xmlns:a16="http://schemas.microsoft.com/office/drawing/2014/main" id="{8F045E12-AE34-42EA-FAAB-06A382BFF76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090950" y="4933146"/>
            <a:ext cx="2081291" cy="1933233"/>
          </a:xfrm>
          <a:prstGeom prst="rect">
            <a:avLst/>
          </a:prstGeom>
        </p:spPr>
      </p:pic>
      <p:pic>
        <p:nvPicPr>
          <p:cNvPr id="7" name="Picture 6">
            <a:extLst>
              <a:ext uri="{FF2B5EF4-FFF2-40B4-BE49-F238E27FC236}">
                <a16:creationId xmlns:a16="http://schemas.microsoft.com/office/drawing/2014/main" id="{D2DF3B03-1553-95F4-2662-B8E3AF78B7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240" y="4923549"/>
            <a:ext cx="2576916" cy="1934452"/>
          </a:xfrm>
          <a:prstGeom prst="rect">
            <a:avLst/>
          </a:prstGeom>
        </p:spPr>
      </p:pic>
      <p:pic>
        <p:nvPicPr>
          <p:cNvPr id="3" name="Picture 2">
            <a:extLst>
              <a:ext uri="{FF2B5EF4-FFF2-40B4-BE49-F238E27FC236}">
                <a16:creationId xmlns:a16="http://schemas.microsoft.com/office/drawing/2014/main" id="{69506839-94B5-7888-C791-28589D855268}"/>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84107" y="998553"/>
            <a:ext cx="5148770" cy="3045341"/>
          </a:xfrm>
          <a:prstGeom prst="rect">
            <a:avLst/>
          </a:prstGeom>
          <a:noFill/>
        </p:spPr>
      </p:pic>
      <p:pic>
        <p:nvPicPr>
          <p:cNvPr id="12" name="Picture 11">
            <a:extLst>
              <a:ext uri="{FF2B5EF4-FFF2-40B4-BE49-F238E27FC236}">
                <a16:creationId xmlns:a16="http://schemas.microsoft.com/office/drawing/2014/main" id="{D6C1AEDD-991E-9290-52FA-CA73CFE273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13457" y="4933691"/>
            <a:ext cx="2576917" cy="1932688"/>
          </a:xfrm>
          <a:prstGeom prst="rect">
            <a:avLst/>
          </a:prstGeom>
        </p:spPr>
      </p:pic>
      <p:pic>
        <p:nvPicPr>
          <p:cNvPr id="6" name="Picture 5" descr="A group of people sitting around a table&#10;&#10;AI-generated content may be incorrect.">
            <a:extLst>
              <a:ext uri="{FF2B5EF4-FFF2-40B4-BE49-F238E27FC236}">
                <a16:creationId xmlns:a16="http://schemas.microsoft.com/office/drawing/2014/main" id="{B9F239B8-9956-D4D6-5296-EF030722573F}"/>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2421332" y="4923549"/>
            <a:ext cx="2669618" cy="1942830"/>
          </a:xfrm>
          <a:prstGeom prst="rect">
            <a:avLst/>
          </a:prstGeom>
        </p:spPr>
      </p:pic>
    </p:spTree>
    <p:extLst>
      <p:ext uri="{BB962C8B-B14F-4D97-AF65-F5344CB8AC3E}">
        <p14:creationId xmlns:p14="http://schemas.microsoft.com/office/powerpoint/2010/main" val="2523203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AA61-E156-2928-398C-18BC4126EDE0}"/>
              </a:ext>
            </a:extLst>
          </p:cNvPr>
          <p:cNvSpPr>
            <a:spLocks noGrp="1"/>
          </p:cNvSpPr>
          <p:nvPr>
            <p:ph type="title"/>
          </p:nvPr>
        </p:nvSpPr>
        <p:spPr>
          <a:xfrm>
            <a:off x="990600" y="536034"/>
            <a:ext cx="10515600" cy="1325563"/>
          </a:xfrm>
        </p:spPr>
        <p:txBody>
          <a:bodyPr/>
          <a:lstStyle/>
          <a:p>
            <a:r>
              <a:rPr lang="en-GB" dirty="0">
                <a:solidFill>
                  <a:srgbClr val="567D2D"/>
                </a:solidFill>
              </a:rPr>
              <a:t>Findings  </a:t>
            </a:r>
          </a:p>
        </p:txBody>
      </p:sp>
      <p:sp>
        <p:nvSpPr>
          <p:cNvPr id="3" name="Content Placeholder 2">
            <a:extLst>
              <a:ext uri="{FF2B5EF4-FFF2-40B4-BE49-F238E27FC236}">
                <a16:creationId xmlns:a16="http://schemas.microsoft.com/office/drawing/2014/main" id="{61DB7283-4382-44C4-CB99-920550E7DC72}"/>
              </a:ext>
            </a:extLst>
          </p:cNvPr>
          <p:cNvSpPr>
            <a:spLocks noGrp="1"/>
          </p:cNvSpPr>
          <p:nvPr>
            <p:ph idx="1"/>
          </p:nvPr>
        </p:nvSpPr>
        <p:spPr>
          <a:xfrm>
            <a:off x="1109131" y="3395012"/>
            <a:ext cx="10515600" cy="3017308"/>
          </a:xfrm>
        </p:spPr>
        <p:txBody>
          <a:bodyPr>
            <a:normAutofit/>
          </a:bodyPr>
          <a:lstStyle/>
          <a:p>
            <a:r>
              <a:rPr lang="en-GB" sz="2000" dirty="0"/>
              <a:t>Images shared by Jury members</a:t>
            </a:r>
          </a:p>
          <a:p>
            <a:r>
              <a:rPr lang="en-GB" sz="2000" dirty="0"/>
              <a:t>Questionnaire (start of W1 and repeated at the end of W2)</a:t>
            </a:r>
          </a:p>
          <a:p>
            <a:r>
              <a:rPr lang="en-GB" sz="2000" dirty="0"/>
              <a:t>Polling using Wooclap.com during workshops</a:t>
            </a:r>
          </a:p>
          <a:p>
            <a:r>
              <a:rPr lang="en-GB" sz="2000" dirty="0"/>
              <a:t>Jury voting of key issues and different policy actions</a:t>
            </a:r>
          </a:p>
          <a:p>
            <a:r>
              <a:rPr lang="en-GB" sz="2000" dirty="0"/>
              <a:t>‘Manifestos for change’ developed by Jury members</a:t>
            </a:r>
          </a:p>
          <a:p>
            <a:r>
              <a:rPr lang="en-GB" sz="2000" b="1" dirty="0">
                <a:solidFill>
                  <a:srgbClr val="3D5889"/>
                </a:solidFill>
              </a:rPr>
              <a:t>Transcripts of discussions</a:t>
            </a:r>
          </a:p>
          <a:p>
            <a:r>
              <a:rPr lang="en-GB" sz="2000" b="1" dirty="0">
                <a:solidFill>
                  <a:srgbClr val="3D5889"/>
                </a:solidFill>
              </a:rPr>
              <a:t>Ethnographic notes </a:t>
            </a:r>
          </a:p>
        </p:txBody>
      </p:sp>
      <p:sp>
        <p:nvSpPr>
          <p:cNvPr id="4" name="Right Brace 3">
            <a:extLst>
              <a:ext uri="{FF2B5EF4-FFF2-40B4-BE49-F238E27FC236}">
                <a16:creationId xmlns:a16="http://schemas.microsoft.com/office/drawing/2014/main" id="{13515365-AB0B-0E64-BAF6-D00680309D54}"/>
              </a:ext>
            </a:extLst>
          </p:cNvPr>
          <p:cNvSpPr/>
          <p:nvPr/>
        </p:nvSpPr>
        <p:spPr>
          <a:xfrm>
            <a:off x="7828486" y="3474944"/>
            <a:ext cx="527539" cy="1772357"/>
          </a:xfrm>
          <a:prstGeom prst="rightBrace">
            <a:avLst/>
          </a:prstGeom>
          <a:ln>
            <a:solidFill>
              <a:srgbClr val="002F67"/>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5889"/>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2E824353-E43D-7D94-5F2E-F65801012C1B}"/>
              </a:ext>
            </a:extLst>
          </p:cNvPr>
          <p:cNvSpPr txBox="1"/>
          <p:nvPr/>
        </p:nvSpPr>
        <p:spPr>
          <a:xfrm>
            <a:off x="8501445" y="4156810"/>
            <a:ext cx="3026863" cy="408623"/>
          </a:xfrm>
          <a:prstGeom prst="roundRect">
            <a:avLst/>
          </a:prstGeom>
          <a:solidFill>
            <a:srgbClr val="DCEEDC"/>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D5889"/>
                </a:solidFill>
                <a:effectLst/>
                <a:uLnTx/>
                <a:uFillTx/>
                <a:latin typeface="Aptos" panose="02110004020202020204"/>
                <a:ea typeface="+mn-ea"/>
                <a:cs typeface="+mn-cs"/>
              </a:rPr>
              <a:t>Initial, high-level findings</a:t>
            </a:r>
          </a:p>
        </p:txBody>
      </p:sp>
      <p:sp>
        <p:nvSpPr>
          <p:cNvPr id="5" name="Right Brace 4">
            <a:extLst>
              <a:ext uri="{FF2B5EF4-FFF2-40B4-BE49-F238E27FC236}">
                <a16:creationId xmlns:a16="http://schemas.microsoft.com/office/drawing/2014/main" id="{3659166C-EC73-42D6-FAFE-5326590BD03A}"/>
              </a:ext>
            </a:extLst>
          </p:cNvPr>
          <p:cNvSpPr/>
          <p:nvPr/>
        </p:nvSpPr>
        <p:spPr>
          <a:xfrm>
            <a:off x="7828486" y="5447597"/>
            <a:ext cx="527539" cy="607659"/>
          </a:xfrm>
          <a:prstGeom prst="rightBrace">
            <a:avLst/>
          </a:prstGeom>
          <a:ln>
            <a:solidFill>
              <a:srgbClr val="002F67"/>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5889"/>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B02961E6-ADBE-2C9A-FEEE-63CF8DB156F3}"/>
              </a:ext>
            </a:extLst>
          </p:cNvPr>
          <p:cNvSpPr txBox="1"/>
          <p:nvPr/>
        </p:nvSpPr>
        <p:spPr>
          <a:xfrm>
            <a:off x="8501445" y="5019310"/>
            <a:ext cx="3026863" cy="1464231"/>
          </a:xfrm>
          <a:prstGeom prst="roundRect">
            <a:avLst/>
          </a:prstGeom>
          <a:solidFill>
            <a:srgbClr val="8ECD99"/>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3D5889"/>
                </a:solidFill>
                <a:latin typeface="Aptos" panose="02110004020202020204"/>
              </a:rPr>
              <a:t>Researchers undertaking qualitative</a:t>
            </a:r>
            <a:r>
              <a:rPr kumimoji="0" lang="en-GB" sz="1600" b="1" i="0" u="none" strike="noStrike" kern="1200" cap="none" spc="0" normalizeH="0" baseline="0" noProof="0" dirty="0">
                <a:ln>
                  <a:noFill/>
                </a:ln>
                <a:solidFill>
                  <a:srgbClr val="3D5889"/>
                </a:solidFill>
                <a:effectLst/>
                <a:uLnTx/>
                <a:uFillTx/>
                <a:latin typeface="Aptos" panose="02110004020202020204"/>
                <a:ea typeface="+mn-ea"/>
                <a:cs typeface="+mn-cs"/>
              </a:rPr>
              <a:t> analysis; published</a:t>
            </a:r>
            <a:r>
              <a:rPr lang="en-GB" sz="1600" b="1" dirty="0">
                <a:solidFill>
                  <a:srgbClr val="3D5889"/>
                </a:solidFill>
                <a:latin typeface="Aptos" panose="02110004020202020204"/>
              </a:rPr>
              <a:t> </a:t>
            </a:r>
            <a:r>
              <a:rPr kumimoji="0" lang="en-GB" sz="1600" b="1" i="0" u="none" strike="noStrike" kern="1200" cap="none" spc="0" normalizeH="0" baseline="0" noProof="0" dirty="0">
                <a:ln>
                  <a:noFill/>
                </a:ln>
                <a:solidFill>
                  <a:srgbClr val="3D5889"/>
                </a:solidFill>
                <a:effectLst/>
                <a:uLnTx/>
                <a:uFillTx/>
                <a:latin typeface="Aptos" panose="02110004020202020204"/>
                <a:ea typeface="+mn-ea"/>
                <a:cs typeface="+mn-cs"/>
              </a:rPr>
              <a:t>academic outputs and updated summary of findings to follow.</a:t>
            </a:r>
          </a:p>
        </p:txBody>
      </p:sp>
      <p:sp>
        <p:nvSpPr>
          <p:cNvPr id="11" name="TextBox 10">
            <a:extLst>
              <a:ext uri="{FF2B5EF4-FFF2-40B4-BE49-F238E27FC236}">
                <a16:creationId xmlns:a16="http://schemas.microsoft.com/office/drawing/2014/main" id="{B40E49DB-5E54-6C32-9513-C9490CD99438}"/>
              </a:ext>
            </a:extLst>
          </p:cNvPr>
          <p:cNvSpPr txBox="1"/>
          <p:nvPr/>
        </p:nvSpPr>
        <p:spPr>
          <a:xfrm>
            <a:off x="1122829" y="1640227"/>
            <a:ext cx="10251141" cy="1123712"/>
          </a:xfrm>
          <a:prstGeom prst="roundRect">
            <a:avLst/>
          </a:prstGeom>
          <a:solidFill>
            <a:srgbClr val="8ECD99"/>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2000" dirty="0">
                <a:solidFill>
                  <a:schemeClr val="bg1"/>
                </a:solidFill>
                <a:latin typeface="Aptos Display" panose="02110004020202020204"/>
              </a:rPr>
              <a:t>The findings shared here are preliminary. Full findings will be shared once academic analysis of the workshop discussions has been completed.  Any results should be understood alongside the full mix of data generated in the workshops.  </a:t>
            </a:r>
          </a:p>
        </p:txBody>
      </p:sp>
      <p:sp>
        <p:nvSpPr>
          <p:cNvPr id="12" name="Title 1">
            <a:extLst>
              <a:ext uri="{FF2B5EF4-FFF2-40B4-BE49-F238E27FC236}">
                <a16:creationId xmlns:a16="http://schemas.microsoft.com/office/drawing/2014/main" id="{040B4C05-5454-41DF-2BD1-EE841A8CF69B}"/>
              </a:ext>
            </a:extLst>
          </p:cNvPr>
          <p:cNvSpPr txBox="1">
            <a:spLocks/>
          </p:cNvSpPr>
          <p:nvPr/>
        </p:nvSpPr>
        <p:spPr>
          <a:xfrm>
            <a:off x="1109131" y="2939522"/>
            <a:ext cx="10515600" cy="3693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t>Data generated from the workshops</a:t>
            </a:r>
          </a:p>
        </p:txBody>
      </p:sp>
    </p:spTree>
    <p:extLst>
      <p:ext uri="{BB962C8B-B14F-4D97-AF65-F5344CB8AC3E}">
        <p14:creationId xmlns:p14="http://schemas.microsoft.com/office/powerpoint/2010/main" val="872720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6099</TotalTime>
  <Words>2449</Words>
  <Application>Microsoft Office PowerPoint</Application>
  <PresentationFormat>Widescreen</PresentationFormat>
  <Paragraphs>196</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Workshop content</vt:lpstr>
      <vt:lpstr>Findings  </vt:lpstr>
      <vt:lpstr>Questionnaire – key findings</vt:lpstr>
      <vt:lpstr>Policy proposals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Stefanie Gissing</dc:creator>
  <cp:lastModifiedBy>Rogerson, Marie</cp:lastModifiedBy>
  <cp:revision>61</cp:revision>
  <dcterms:created xsi:type="dcterms:W3CDTF">2026-01-30T15:59:02Z</dcterms:created>
  <dcterms:modified xsi:type="dcterms:W3CDTF">2026-06-04T11:33:44Z</dcterms:modified>
</cp:coreProperties>
</file>