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 id="2147483648" r:id="rId6"/>
    <p:sldMasterId id="2147483688" r:id="rId7"/>
  </p:sldMasterIdLst>
  <p:notesMasterIdLst>
    <p:notesMasterId r:id="rId56"/>
  </p:notesMasterIdLst>
  <p:sldIdLst>
    <p:sldId id="256" r:id="rId8"/>
    <p:sldId id="257" r:id="rId9"/>
    <p:sldId id="2147471082" r:id="rId10"/>
    <p:sldId id="2145706313" r:id="rId11"/>
    <p:sldId id="259" r:id="rId12"/>
    <p:sldId id="2147471104" r:id="rId13"/>
    <p:sldId id="2147471083" r:id="rId14"/>
    <p:sldId id="2147471042" r:id="rId15"/>
    <p:sldId id="2147483251" r:id="rId16"/>
    <p:sldId id="2147471027" r:id="rId17"/>
    <p:sldId id="2147471103" r:id="rId18"/>
    <p:sldId id="2147483253" r:id="rId19"/>
    <p:sldId id="2147471094" r:id="rId20"/>
    <p:sldId id="2147471095" r:id="rId21"/>
    <p:sldId id="2147471096" r:id="rId22"/>
    <p:sldId id="2147471084" r:id="rId23"/>
    <p:sldId id="372" r:id="rId24"/>
    <p:sldId id="2147471088" r:id="rId25"/>
    <p:sldId id="2145706298" r:id="rId26"/>
    <p:sldId id="2145706299" r:id="rId27"/>
    <p:sldId id="2145706301" r:id="rId28"/>
    <p:sldId id="2147471089" r:id="rId29"/>
    <p:sldId id="2147471090" r:id="rId30"/>
    <p:sldId id="2147471091" r:id="rId31"/>
    <p:sldId id="2147471092" r:id="rId32"/>
    <p:sldId id="2147483254" r:id="rId33"/>
    <p:sldId id="2147471085" r:id="rId34"/>
    <p:sldId id="2147471071" r:id="rId35"/>
    <p:sldId id="2147471050" r:id="rId36"/>
    <p:sldId id="2147471051" r:id="rId37"/>
    <p:sldId id="2147471052" r:id="rId38"/>
    <p:sldId id="2147483252" r:id="rId39"/>
    <p:sldId id="301" r:id="rId40"/>
    <p:sldId id="292" r:id="rId41"/>
    <p:sldId id="2147471086" r:id="rId42"/>
    <p:sldId id="2147471097" r:id="rId43"/>
    <p:sldId id="2147471098" r:id="rId44"/>
    <p:sldId id="2147471099" r:id="rId45"/>
    <p:sldId id="2147471100" r:id="rId46"/>
    <p:sldId id="2147471101" r:id="rId47"/>
    <p:sldId id="2147471087" r:id="rId48"/>
    <p:sldId id="2147471046" r:id="rId49"/>
    <p:sldId id="2147471048" r:id="rId50"/>
    <p:sldId id="2147471065" r:id="rId51"/>
    <p:sldId id="2147471073" r:id="rId52"/>
    <p:sldId id="2147471093" r:id="rId53"/>
    <p:sldId id="2147471047" r:id="rId54"/>
    <p:sldId id="2147471102" r:id="rId5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145A1-9EA0-659C-60DC-04468CBEF622}" name="Railton, Cathie" initials="CR" userId="S::Cathie.Railton@dhsc.gov.uk::70dbbc6a-f92c-4292-89f8-71e89edd4876" providerId="AD"/>
  <p188:author id="{88D568A2-3AF0-E1BB-B502-114CCFD1E5BB}" name="Corrigan, Nicola" initials="CN" userId="S::nicola.corrigan@dhsc.gov.uk::cd85e210-37dd-4787-ba04-e0abb5e52065" providerId="AD"/>
  <p188:author id="{4928EAE2-C81D-1715-F9B9-03BF1B3AEC14}" name="Railton, Cathie" initials="RC" userId="S::cathie.railton@dhsc.gov.uk::70dbbc6a-f92c-4292-89f8-71e89edd48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C27F09-10E7-4A78-BE56-49EAEE14EA12}" v="1" dt="2026-05-29T13:56:26.8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ilton, Cathie" userId="70dbbc6a-f92c-4292-89f8-71e89edd4876" providerId="ADAL" clId="{7491600E-5A21-4596-8BB4-49669FB583B2}"/>
    <pc:docChg chg="undo redo custSel addSld delSld modSld">
      <pc:chgData name="Railton, Cathie" userId="70dbbc6a-f92c-4292-89f8-71e89edd4876" providerId="ADAL" clId="{7491600E-5A21-4596-8BB4-49669FB583B2}" dt="2026-05-29T13:58:15.838" v="1315" actId="20577"/>
      <pc:docMkLst>
        <pc:docMk/>
      </pc:docMkLst>
      <pc:sldChg chg="modSp mod">
        <pc:chgData name="Railton, Cathie" userId="70dbbc6a-f92c-4292-89f8-71e89edd4876" providerId="ADAL" clId="{7491600E-5A21-4596-8BB4-49669FB583B2}" dt="2026-05-17T10:40:11.430" v="1123" actId="20577"/>
        <pc:sldMkLst>
          <pc:docMk/>
          <pc:sldMk cId="109857222" sldId="256"/>
        </pc:sldMkLst>
        <pc:spChg chg="mod">
          <ac:chgData name="Railton, Cathie" userId="70dbbc6a-f92c-4292-89f8-71e89edd4876" providerId="ADAL" clId="{7491600E-5A21-4596-8BB4-49669FB583B2}" dt="2026-05-17T10:39:38.307" v="1116" actId="6549"/>
          <ac:spMkLst>
            <pc:docMk/>
            <pc:sldMk cId="109857222" sldId="256"/>
            <ac:spMk id="2" creationId="{00000000-0000-0000-0000-000000000000}"/>
          </ac:spMkLst>
        </pc:spChg>
        <pc:spChg chg="mod">
          <ac:chgData name="Railton, Cathie" userId="70dbbc6a-f92c-4292-89f8-71e89edd4876" providerId="ADAL" clId="{7491600E-5A21-4596-8BB4-49669FB583B2}" dt="2026-05-17T10:40:11.430" v="1123" actId="20577"/>
          <ac:spMkLst>
            <pc:docMk/>
            <pc:sldMk cId="109857222" sldId="256"/>
            <ac:spMk id="3" creationId="{00000000-0000-0000-0000-000000000000}"/>
          </ac:spMkLst>
        </pc:spChg>
        <pc:picChg chg="mod">
          <ac:chgData name="Railton, Cathie" userId="70dbbc6a-f92c-4292-89f8-71e89edd4876" providerId="ADAL" clId="{7491600E-5A21-4596-8BB4-49669FB583B2}" dt="2026-05-06T14:16:14.333" v="793" actId="1076"/>
          <ac:picMkLst>
            <pc:docMk/>
            <pc:sldMk cId="109857222" sldId="256"/>
            <ac:picMk id="4" creationId="{4E1D65A2-D365-5AA2-AD93-C196138D7BBA}"/>
          </ac:picMkLst>
        </pc:picChg>
      </pc:sldChg>
      <pc:sldChg chg="modSp mod">
        <pc:chgData name="Railton, Cathie" userId="70dbbc6a-f92c-4292-89f8-71e89edd4876" providerId="ADAL" clId="{7491600E-5A21-4596-8BB4-49669FB583B2}" dt="2026-05-17T10:30:28.503" v="1031" actId="20577"/>
        <pc:sldMkLst>
          <pc:docMk/>
          <pc:sldMk cId="559099773" sldId="257"/>
        </pc:sldMkLst>
        <pc:spChg chg="mod">
          <ac:chgData name="Railton, Cathie" userId="70dbbc6a-f92c-4292-89f8-71e89edd4876" providerId="ADAL" clId="{7491600E-5A21-4596-8BB4-49669FB583B2}" dt="2026-05-17T10:30:28.503" v="1031" actId="20577"/>
          <ac:spMkLst>
            <pc:docMk/>
            <pc:sldMk cId="559099773" sldId="257"/>
            <ac:spMk id="16" creationId="{AD921176-DBC0-883B-66F4-A5EA63B7FB27}"/>
          </ac:spMkLst>
        </pc:spChg>
      </pc:sldChg>
      <pc:sldChg chg="modSp mod">
        <pc:chgData name="Railton, Cathie" userId="70dbbc6a-f92c-4292-89f8-71e89edd4876" providerId="ADAL" clId="{7491600E-5A21-4596-8BB4-49669FB583B2}" dt="2026-05-17T10:33:53.747" v="1051" actId="6549"/>
        <pc:sldMkLst>
          <pc:docMk/>
          <pc:sldMk cId="2910129212" sldId="292"/>
        </pc:sldMkLst>
        <pc:spChg chg="mod">
          <ac:chgData name="Railton, Cathie" userId="70dbbc6a-f92c-4292-89f8-71e89edd4876" providerId="ADAL" clId="{7491600E-5A21-4596-8BB4-49669FB583B2}" dt="2026-05-17T10:33:45.161" v="1049" actId="2711"/>
          <ac:spMkLst>
            <pc:docMk/>
            <pc:sldMk cId="2910129212" sldId="292"/>
            <ac:spMk id="6" creationId="{F9C2053E-8A75-7959-EE0D-4244D0BAC4C2}"/>
          </ac:spMkLst>
        </pc:spChg>
        <pc:spChg chg="mod">
          <ac:chgData name="Railton, Cathie" userId="70dbbc6a-f92c-4292-89f8-71e89edd4876" providerId="ADAL" clId="{7491600E-5A21-4596-8BB4-49669FB583B2}" dt="2026-05-17T10:33:50.822" v="1050" actId="2711"/>
          <ac:spMkLst>
            <pc:docMk/>
            <pc:sldMk cId="2910129212" sldId="292"/>
            <ac:spMk id="7" creationId="{CF68D408-0E59-8F32-C39B-9B16FA36FABF}"/>
          </ac:spMkLst>
        </pc:spChg>
        <pc:spChg chg="mod">
          <ac:chgData name="Railton, Cathie" userId="70dbbc6a-f92c-4292-89f8-71e89edd4876" providerId="ADAL" clId="{7491600E-5A21-4596-8BB4-49669FB583B2}" dt="2026-05-17T10:33:53.747" v="1051" actId="6549"/>
          <ac:spMkLst>
            <pc:docMk/>
            <pc:sldMk cId="2910129212" sldId="292"/>
            <ac:spMk id="10" creationId="{6AF67BFF-72E9-5C95-82F9-B11125A06546}"/>
          </ac:spMkLst>
        </pc:spChg>
      </pc:sldChg>
      <pc:sldChg chg="modSp mod">
        <pc:chgData name="Railton, Cathie" userId="70dbbc6a-f92c-4292-89f8-71e89edd4876" providerId="ADAL" clId="{7491600E-5A21-4596-8BB4-49669FB583B2}" dt="2026-05-17T10:33:37.561" v="1048" actId="6549"/>
        <pc:sldMkLst>
          <pc:docMk/>
          <pc:sldMk cId="3608820489" sldId="301"/>
        </pc:sldMkLst>
        <pc:spChg chg="mod">
          <ac:chgData name="Railton, Cathie" userId="70dbbc6a-f92c-4292-89f8-71e89edd4876" providerId="ADAL" clId="{7491600E-5A21-4596-8BB4-49669FB583B2}" dt="2026-05-17T10:33:30.838" v="1045" actId="2711"/>
          <ac:spMkLst>
            <pc:docMk/>
            <pc:sldMk cId="3608820489" sldId="301"/>
            <ac:spMk id="2" creationId="{BC37C681-8B31-A999-FD95-42788EAA7911}"/>
          </ac:spMkLst>
        </pc:spChg>
        <pc:spChg chg="mod">
          <ac:chgData name="Railton, Cathie" userId="70dbbc6a-f92c-4292-89f8-71e89edd4876" providerId="ADAL" clId="{7491600E-5A21-4596-8BB4-49669FB583B2}" dt="2026-05-17T10:33:37.561" v="1048" actId="6549"/>
          <ac:spMkLst>
            <pc:docMk/>
            <pc:sldMk cId="3608820489" sldId="301"/>
            <ac:spMk id="6" creationId="{C4BD3652-DC34-3031-718F-FB657FFC6051}"/>
          </ac:spMkLst>
        </pc:spChg>
      </pc:sldChg>
      <pc:sldChg chg="modSp mod">
        <pc:chgData name="Railton, Cathie" userId="70dbbc6a-f92c-4292-89f8-71e89edd4876" providerId="ADAL" clId="{7491600E-5A21-4596-8BB4-49669FB583B2}" dt="2026-05-15T14:36:05.221" v="954" actId="20577"/>
        <pc:sldMkLst>
          <pc:docMk/>
          <pc:sldMk cId="2567265464" sldId="2147471046"/>
        </pc:sldMkLst>
        <pc:spChg chg="mod">
          <ac:chgData name="Railton, Cathie" userId="70dbbc6a-f92c-4292-89f8-71e89edd4876" providerId="ADAL" clId="{7491600E-5A21-4596-8BB4-49669FB583B2}" dt="2026-05-15T14:36:05.221" v="954" actId="20577"/>
          <ac:spMkLst>
            <pc:docMk/>
            <pc:sldMk cId="2567265464" sldId="2147471046"/>
            <ac:spMk id="5" creationId="{9110DE8D-F534-6822-E43E-F69E77533779}"/>
          </ac:spMkLst>
        </pc:spChg>
      </pc:sldChg>
      <pc:sldChg chg="modSp mod">
        <pc:chgData name="Railton, Cathie" userId="70dbbc6a-f92c-4292-89f8-71e89edd4876" providerId="ADAL" clId="{7491600E-5A21-4596-8BB4-49669FB583B2}" dt="2026-05-15T14:37:10.214" v="986" actId="20577"/>
        <pc:sldMkLst>
          <pc:docMk/>
          <pc:sldMk cId="583116837" sldId="2147471047"/>
        </pc:sldMkLst>
        <pc:spChg chg="mod">
          <ac:chgData name="Railton, Cathie" userId="70dbbc6a-f92c-4292-89f8-71e89edd4876" providerId="ADAL" clId="{7491600E-5A21-4596-8BB4-49669FB583B2}" dt="2026-05-15T14:37:10.214" v="986" actId="20577"/>
          <ac:spMkLst>
            <pc:docMk/>
            <pc:sldMk cId="583116837" sldId="2147471047"/>
            <ac:spMk id="5" creationId="{A9CC1C3E-5C6A-D1AC-7378-32DA33966E21}"/>
          </ac:spMkLst>
        </pc:spChg>
      </pc:sldChg>
      <pc:sldChg chg="modSp mod">
        <pc:chgData name="Railton, Cathie" userId="70dbbc6a-f92c-4292-89f8-71e89edd4876" providerId="ADAL" clId="{7491600E-5A21-4596-8BB4-49669FB583B2}" dt="2026-05-15T14:36:17.350" v="959" actId="6549"/>
        <pc:sldMkLst>
          <pc:docMk/>
          <pc:sldMk cId="923749283" sldId="2147471048"/>
        </pc:sldMkLst>
        <pc:spChg chg="mod">
          <ac:chgData name="Railton, Cathie" userId="70dbbc6a-f92c-4292-89f8-71e89edd4876" providerId="ADAL" clId="{7491600E-5A21-4596-8BB4-49669FB583B2}" dt="2026-05-15T14:36:17.350" v="959" actId="6549"/>
          <ac:spMkLst>
            <pc:docMk/>
            <pc:sldMk cId="923749283" sldId="2147471048"/>
            <ac:spMk id="5" creationId="{9110DE8D-F534-6822-E43E-F69E77533779}"/>
          </ac:spMkLst>
        </pc:spChg>
      </pc:sldChg>
      <pc:sldChg chg="modSp mod">
        <pc:chgData name="Railton, Cathie" userId="70dbbc6a-f92c-4292-89f8-71e89edd4876" providerId="ADAL" clId="{7491600E-5A21-4596-8BB4-49669FB583B2}" dt="2026-05-17T10:32:51.135" v="1042" actId="113"/>
        <pc:sldMkLst>
          <pc:docMk/>
          <pc:sldMk cId="1045935498" sldId="2147471050"/>
        </pc:sldMkLst>
        <pc:spChg chg="mod">
          <ac:chgData name="Railton, Cathie" userId="70dbbc6a-f92c-4292-89f8-71e89edd4876" providerId="ADAL" clId="{7491600E-5A21-4596-8BB4-49669FB583B2}" dt="2026-05-17T10:32:51.135" v="1042" actId="113"/>
          <ac:spMkLst>
            <pc:docMk/>
            <pc:sldMk cId="1045935498" sldId="2147471050"/>
            <ac:spMk id="3" creationId="{8EB12DAE-ACD3-4D19-894F-5EC2EA2F53B8}"/>
          </ac:spMkLst>
        </pc:spChg>
      </pc:sldChg>
      <pc:sldChg chg="modSp mod">
        <pc:chgData name="Railton, Cathie" userId="70dbbc6a-f92c-4292-89f8-71e89edd4876" providerId="ADAL" clId="{7491600E-5A21-4596-8BB4-49669FB583B2}" dt="2026-05-15T14:36:31.728" v="965" actId="113"/>
        <pc:sldMkLst>
          <pc:docMk/>
          <pc:sldMk cId="3257898371" sldId="2147471065"/>
        </pc:sldMkLst>
        <pc:spChg chg="mod">
          <ac:chgData name="Railton, Cathie" userId="70dbbc6a-f92c-4292-89f8-71e89edd4876" providerId="ADAL" clId="{7491600E-5A21-4596-8BB4-49669FB583B2}" dt="2026-05-15T14:36:31.728" v="965" actId="113"/>
          <ac:spMkLst>
            <pc:docMk/>
            <pc:sldMk cId="3257898371" sldId="2147471065"/>
            <ac:spMk id="5" creationId="{9110DE8D-F534-6822-E43E-F69E77533779}"/>
          </ac:spMkLst>
        </pc:spChg>
      </pc:sldChg>
      <pc:sldChg chg="modSp mod">
        <pc:chgData name="Railton, Cathie" userId="70dbbc6a-f92c-4292-89f8-71e89edd4876" providerId="ADAL" clId="{7491600E-5A21-4596-8BB4-49669FB583B2}" dt="2026-05-17T10:32:40.909" v="1041" actId="14100"/>
        <pc:sldMkLst>
          <pc:docMk/>
          <pc:sldMk cId="1064681354" sldId="2147471071"/>
        </pc:sldMkLst>
        <pc:spChg chg="mod">
          <ac:chgData name="Railton, Cathie" userId="70dbbc6a-f92c-4292-89f8-71e89edd4876" providerId="ADAL" clId="{7491600E-5A21-4596-8BB4-49669FB583B2}" dt="2026-05-17T10:32:40.909" v="1041" actId="14100"/>
          <ac:spMkLst>
            <pc:docMk/>
            <pc:sldMk cId="1064681354" sldId="2147471071"/>
            <ac:spMk id="3" creationId="{69AF08A8-1865-E3B8-F99C-09B94F65D28A}"/>
          </ac:spMkLst>
        </pc:spChg>
      </pc:sldChg>
      <pc:sldChg chg="modSp mod">
        <pc:chgData name="Railton, Cathie" userId="70dbbc6a-f92c-4292-89f8-71e89edd4876" providerId="ADAL" clId="{7491600E-5A21-4596-8BB4-49669FB583B2}" dt="2026-05-15T14:36:42.123" v="978" actId="6549"/>
        <pc:sldMkLst>
          <pc:docMk/>
          <pc:sldMk cId="788890053" sldId="2147471073"/>
        </pc:sldMkLst>
        <pc:spChg chg="mod">
          <ac:chgData name="Railton, Cathie" userId="70dbbc6a-f92c-4292-89f8-71e89edd4876" providerId="ADAL" clId="{7491600E-5A21-4596-8BB4-49669FB583B2}" dt="2026-05-15T14:36:42.123" v="978" actId="6549"/>
          <ac:spMkLst>
            <pc:docMk/>
            <pc:sldMk cId="788890053" sldId="2147471073"/>
            <ac:spMk id="5" creationId="{9110DE8D-F534-6822-E43E-F69E77533779}"/>
          </ac:spMkLst>
        </pc:spChg>
      </pc:sldChg>
      <pc:sldChg chg="modSp mod">
        <pc:chgData name="Railton, Cathie" userId="70dbbc6a-f92c-4292-89f8-71e89edd4876" providerId="ADAL" clId="{7491600E-5A21-4596-8BB4-49669FB583B2}" dt="2026-05-17T10:34:10.031" v="1057" actId="20577"/>
        <pc:sldMkLst>
          <pc:docMk/>
          <pc:sldMk cId="3924627218" sldId="2147471086"/>
        </pc:sldMkLst>
        <pc:spChg chg="mod">
          <ac:chgData name="Railton, Cathie" userId="70dbbc6a-f92c-4292-89f8-71e89edd4876" providerId="ADAL" clId="{7491600E-5A21-4596-8BB4-49669FB583B2}" dt="2026-05-17T10:34:00.989" v="1053" actId="6549"/>
          <ac:spMkLst>
            <pc:docMk/>
            <pc:sldMk cId="3924627218" sldId="2147471086"/>
            <ac:spMk id="3" creationId="{C514870F-1C2B-A358-7080-2C4298B3508A}"/>
          </ac:spMkLst>
        </pc:spChg>
        <pc:spChg chg="mod">
          <ac:chgData name="Railton, Cathie" userId="70dbbc6a-f92c-4292-89f8-71e89edd4876" providerId="ADAL" clId="{7491600E-5A21-4596-8BB4-49669FB583B2}" dt="2026-05-17T10:34:05.836" v="1055" actId="20577"/>
          <ac:spMkLst>
            <pc:docMk/>
            <pc:sldMk cId="3924627218" sldId="2147471086"/>
            <ac:spMk id="14" creationId="{CBB061DE-04D7-4166-72FC-E53547690FA0}"/>
          </ac:spMkLst>
        </pc:spChg>
        <pc:spChg chg="mod">
          <ac:chgData name="Railton, Cathie" userId="70dbbc6a-f92c-4292-89f8-71e89edd4876" providerId="ADAL" clId="{7491600E-5A21-4596-8BB4-49669FB583B2}" dt="2026-05-17T10:34:10.031" v="1057" actId="20577"/>
          <ac:spMkLst>
            <pc:docMk/>
            <pc:sldMk cId="3924627218" sldId="2147471086"/>
            <ac:spMk id="15" creationId="{5E7E0431-75C5-314D-2373-38441374899F}"/>
          </ac:spMkLst>
        </pc:spChg>
      </pc:sldChg>
      <pc:sldChg chg="modSp mod">
        <pc:chgData name="Railton, Cathie" userId="70dbbc6a-f92c-4292-89f8-71e89edd4876" providerId="ADAL" clId="{7491600E-5A21-4596-8BB4-49669FB583B2}" dt="2026-05-15T14:35:54.760" v="938" actId="20577"/>
        <pc:sldMkLst>
          <pc:docMk/>
          <pc:sldMk cId="434195019" sldId="2147471087"/>
        </pc:sldMkLst>
        <pc:spChg chg="mod">
          <ac:chgData name="Railton, Cathie" userId="70dbbc6a-f92c-4292-89f8-71e89edd4876" providerId="ADAL" clId="{7491600E-5A21-4596-8BB4-49669FB583B2}" dt="2026-05-15T14:35:54.760" v="938" actId="20577"/>
          <ac:spMkLst>
            <pc:docMk/>
            <pc:sldMk cId="434195019" sldId="2147471087"/>
            <ac:spMk id="3" creationId="{EFED4ECC-A2B2-0A19-7A16-A03B749F591E}"/>
          </ac:spMkLst>
        </pc:spChg>
        <pc:spChg chg="mod">
          <ac:chgData name="Railton, Cathie" userId="70dbbc6a-f92c-4292-89f8-71e89edd4876" providerId="ADAL" clId="{7491600E-5A21-4596-8BB4-49669FB583B2}" dt="2026-05-15T14:35:48.246" v="921" actId="20577"/>
          <ac:spMkLst>
            <pc:docMk/>
            <pc:sldMk cId="434195019" sldId="2147471087"/>
            <ac:spMk id="16" creationId="{3373A8E5-DC93-AAF6-B6B9-4E339A3A4357}"/>
          </ac:spMkLst>
        </pc:spChg>
      </pc:sldChg>
      <pc:sldChg chg="modSp mod">
        <pc:chgData name="Railton, Cathie" userId="70dbbc6a-f92c-4292-89f8-71e89edd4876" providerId="ADAL" clId="{7491600E-5A21-4596-8BB4-49669FB583B2}" dt="2026-05-15T14:36:53.759" v="982" actId="20577"/>
        <pc:sldMkLst>
          <pc:docMk/>
          <pc:sldMk cId="2317708338" sldId="2147471093"/>
        </pc:sldMkLst>
        <pc:spChg chg="mod">
          <ac:chgData name="Railton, Cathie" userId="70dbbc6a-f92c-4292-89f8-71e89edd4876" providerId="ADAL" clId="{7491600E-5A21-4596-8BB4-49669FB583B2}" dt="2026-05-15T14:36:53.759" v="982" actId="20577"/>
          <ac:spMkLst>
            <pc:docMk/>
            <pc:sldMk cId="2317708338" sldId="2147471093"/>
            <ac:spMk id="5" creationId="{9110DE8D-F534-6822-E43E-F69E77533779}"/>
          </ac:spMkLst>
        </pc:spChg>
      </pc:sldChg>
      <pc:sldChg chg="modSp mod">
        <pc:chgData name="Railton, Cathie" userId="70dbbc6a-f92c-4292-89f8-71e89edd4876" providerId="ADAL" clId="{7491600E-5A21-4596-8BB4-49669FB583B2}" dt="2026-05-15T14:28:11.778" v="904" actId="6549"/>
        <pc:sldMkLst>
          <pc:docMk/>
          <pc:sldMk cId="391189172" sldId="2147471094"/>
        </pc:sldMkLst>
        <pc:spChg chg="mod">
          <ac:chgData name="Railton, Cathie" userId="70dbbc6a-f92c-4292-89f8-71e89edd4876" providerId="ADAL" clId="{7491600E-5A21-4596-8BB4-49669FB583B2}" dt="2026-05-15T14:28:11.778" v="904" actId="6549"/>
          <ac:spMkLst>
            <pc:docMk/>
            <pc:sldMk cId="391189172" sldId="2147471094"/>
            <ac:spMk id="5" creationId="{F3D40A90-009A-EFAB-2FFE-DE8DBB0B216E}"/>
          </ac:spMkLst>
        </pc:spChg>
        <pc:spChg chg="mod">
          <ac:chgData name="Railton, Cathie" userId="70dbbc6a-f92c-4292-89f8-71e89edd4876" providerId="ADAL" clId="{7491600E-5A21-4596-8BB4-49669FB583B2}" dt="2026-05-15T13:37:42.024" v="809" actId="20577"/>
          <ac:spMkLst>
            <pc:docMk/>
            <pc:sldMk cId="391189172" sldId="2147471094"/>
            <ac:spMk id="7" creationId="{5C7390A1-3F5C-2447-15D5-E4609B3D517D}"/>
          </ac:spMkLst>
        </pc:spChg>
      </pc:sldChg>
      <pc:sldChg chg="modSp mod">
        <pc:chgData name="Railton, Cathie" userId="70dbbc6a-f92c-4292-89f8-71e89edd4876" providerId="ADAL" clId="{7491600E-5A21-4596-8BB4-49669FB583B2}" dt="2026-05-29T13:58:15.838" v="1315" actId="20577"/>
        <pc:sldMkLst>
          <pc:docMk/>
          <pc:sldMk cId="2343757421" sldId="2147471095"/>
        </pc:sldMkLst>
        <pc:spChg chg="mod">
          <ac:chgData name="Railton, Cathie" userId="70dbbc6a-f92c-4292-89f8-71e89edd4876" providerId="ADAL" clId="{7491600E-5A21-4596-8BB4-49669FB583B2}" dt="2026-05-29T13:58:15.838" v="1315" actId="20577"/>
          <ac:spMkLst>
            <pc:docMk/>
            <pc:sldMk cId="2343757421" sldId="2147471095"/>
            <ac:spMk id="5" creationId="{C25035AC-2881-EB77-E677-8F4413A72E3C}"/>
          </ac:spMkLst>
        </pc:spChg>
      </pc:sldChg>
      <pc:sldChg chg="modSp mod">
        <pc:chgData name="Railton, Cathie" userId="70dbbc6a-f92c-4292-89f8-71e89edd4876" providerId="ADAL" clId="{7491600E-5A21-4596-8BB4-49669FB583B2}" dt="2026-05-17T10:35:48.196" v="1076" actId="2711"/>
        <pc:sldMkLst>
          <pc:docMk/>
          <pc:sldMk cId="2343583763" sldId="2147471097"/>
        </pc:sldMkLst>
        <pc:spChg chg="mod">
          <ac:chgData name="Railton, Cathie" userId="70dbbc6a-f92c-4292-89f8-71e89edd4876" providerId="ADAL" clId="{7491600E-5A21-4596-8BB4-49669FB583B2}" dt="2026-05-17T10:34:17.350" v="1058" actId="2711"/>
          <ac:spMkLst>
            <pc:docMk/>
            <pc:sldMk cId="2343583763" sldId="2147471097"/>
            <ac:spMk id="2" creationId="{9216BEB4-0C4C-272F-4000-76F329872957}"/>
          </ac:spMkLst>
        </pc:spChg>
        <pc:spChg chg="mod">
          <ac:chgData name="Railton, Cathie" userId="70dbbc6a-f92c-4292-89f8-71e89edd4876" providerId="ADAL" clId="{7491600E-5A21-4596-8BB4-49669FB583B2}" dt="2026-05-17T10:34:32.518" v="1061" actId="2711"/>
          <ac:spMkLst>
            <pc:docMk/>
            <pc:sldMk cId="2343583763" sldId="2147471097"/>
            <ac:spMk id="5" creationId="{32794FFE-23A8-11FF-9F3C-044BAFB0CC8F}"/>
          </ac:spMkLst>
        </pc:spChg>
        <pc:spChg chg="mod">
          <ac:chgData name="Railton, Cathie" userId="70dbbc6a-f92c-4292-89f8-71e89edd4876" providerId="ADAL" clId="{7491600E-5A21-4596-8BB4-49669FB583B2}" dt="2026-05-17T10:35:18.117" v="1071" actId="2711"/>
          <ac:spMkLst>
            <pc:docMk/>
            <pc:sldMk cId="2343583763" sldId="2147471097"/>
            <ac:spMk id="6" creationId="{1B37F4C6-473D-54A3-9C8E-F2B84F76A3C7}"/>
          </ac:spMkLst>
        </pc:spChg>
        <pc:spChg chg="mod">
          <ac:chgData name="Railton, Cathie" userId="70dbbc6a-f92c-4292-89f8-71e89edd4876" providerId="ADAL" clId="{7491600E-5A21-4596-8BB4-49669FB583B2}" dt="2026-05-17T10:34:28.838" v="1060" actId="2711"/>
          <ac:spMkLst>
            <pc:docMk/>
            <pc:sldMk cId="2343583763" sldId="2147471097"/>
            <ac:spMk id="7" creationId="{876881CD-C52D-48C6-B059-47EB7B42AA99}"/>
          </ac:spMkLst>
        </pc:spChg>
        <pc:spChg chg="mod">
          <ac:chgData name="Railton, Cathie" userId="70dbbc6a-f92c-4292-89f8-71e89edd4876" providerId="ADAL" clId="{7491600E-5A21-4596-8BB4-49669FB583B2}" dt="2026-05-17T10:34:24.306" v="1059" actId="2711"/>
          <ac:spMkLst>
            <pc:docMk/>
            <pc:sldMk cId="2343583763" sldId="2147471097"/>
            <ac:spMk id="8" creationId="{A804EB5D-23E1-9747-034D-C3DC1BF76963}"/>
          </ac:spMkLst>
        </pc:spChg>
        <pc:spChg chg="mod">
          <ac:chgData name="Railton, Cathie" userId="70dbbc6a-f92c-4292-89f8-71e89edd4876" providerId="ADAL" clId="{7491600E-5A21-4596-8BB4-49669FB583B2}" dt="2026-05-17T10:35:13.273" v="1070" actId="2711"/>
          <ac:spMkLst>
            <pc:docMk/>
            <pc:sldMk cId="2343583763" sldId="2147471097"/>
            <ac:spMk id="9" creationId="{87698423-D349-8460-CEF6-48C132F4C1E1}"/>
          </ac:spMkLst>
        </pc:spChg>
        <pc:spChg chg="mod">
          <ac:chgData name="Railton, Cathie" userId="70dbbc6a-f92c-4292-89f8-71e89edd4876" providerId="ADAL" clId="{7491600E-5A21-4596-8BB4-49669FB583B2}" dt="2026-05-17T10:35:08.575" v="1069" actId="2711"/>
          <ac:spMkLst>
            <pc:docMk/>
            <pc:sldMk cId="2343583763" sldId="2147471097"/>
            <ac:spMk id="10" creationId="{60DA2382-7773-01F0-1F11-4673CF77FD0E}"/>
          </ac:spMkLst>
        </pc:spChg>
        <pc:spChg chg="mod">
          <ac:chgData name="Railton, Cathie" userId="70dbbc6a-f92c-4292-89f8-71e89edd4876" providerId="ADAL" clId="{7491600E-5A21-4596-8BB4-49669FB583B2}" dt="2026-05-17T10:35:04.099" v="1068" actId="2711"/>
          <ac:spMkLst>
            <pc:docMk/>
            <pc:sldMk cId="2343583763" sldId="2147471097"/>
            <ac:spMk id="11" creationId="{F27CE5BD-328A-BF21-2293-E3F0379BD7D7}"/>
          </ac:spMkLst>
        </pc:spChg>
        <pc:spChg chg="mod">
          <ac:chgData name="Railton, Cathie" userId="70dbbc6a-f92c-4292-89f8-71e89edd4876" providerId="ADAL" clId="{7491600E-5A21-4596-8BB4-49669FB583B2}" dt="2026-05-17T10:35:27.752" v="1073" actId="14100"/>
          <ac:spMkLst>
            <pc:docMk/>
            <pc:sldMk cId="2343583763" sldId="2147471097"/>
            <ac:spMk id="12" creationId="{551725D3-563E-6C61-1892-8F028BB30D30}"/>
          </ac:spMkLst>
        </pc:spChg>
        <pc:spChg chg="mod">
          <ac:chgData name="Railton, Cathie" userId="70dbbc6a-f92c-4292-89f8-71e89edd4876" providerId="ADAL" clId="{7491600E-5A21-4596-8BB4-49669FB583B2}" dt="2026-05-17T10:35:44.139" v="1075" actId="2711"/>
          <ac:spMkLst>
            <pc:docMk/>
            <pc:sldMk cId="2343583763" sldId="2147471097"/>
            <ac:spMk id="13" creationId="{696BA669-1B40-2754-4F3D-BFBC5D8C627E}"/>
          </ac:spMkLst>
        </pc:spChg>
        <pc:spChg chg="mod">
          <ac:chgData name="Railton, Cathie" userId="70dbbc6a-f92c-4292-89f8-71e89edd4876" providerId="ADAL" clId="{7491600E-5A21-4596-8BB4-49669FB583B2}" dt="2026-05-17T10:34:36.263" v="1062" actId="2711"/>
          <ac:spMkLst>
            <pc:docMk/>
            <pc:sldMk cId="2343583763" sldId="2147471097"/>
            <ac:spMk id="14" creationId="{5979034B-FB6E-7A2D-4729-6A08AB69E9FD}"/>
          </ac:spMkLst>
        </pc:spChg>
        <pc:spChg chg="mod">
          <ac:chgData name="Railton, Cathie" userId="70dbbc6a-f92c-4292-89f8-71e89edd4876" providerId="ADAL" clId="{7491600E-5A21-4596-8BB4-49669FB583B2}" dt="2026-05-17T10:35:40.432" v="1074" actId="2711"/>
          <ac:spMkLst>
            <pc:docMk/>
            <pc:sldMk cId="2343583763" sldId="2147471097"/>
            <ac:spMk id="15" creationId="{DEA327A6-86B0-BDFF-EEB1-F06682C492F1}"/>
          </ac:spMkLst>
        </pc:spChg>
        <pc:spChg chg="mod">
          <ac:chgData name="Railton, Cathie" userId="70dbbc6a-f92c-4292-89f8-71e89edd4876" providerId="ADAL" clId="{7491600E-5A21-4596-8BB4-49669FB583B2}" dt="2026-05-17T10:34:40.528" v="1063" actId="2711"/>
          <ac:spMkLst>
            <pc:docMk/>
            <pc:sldMk cId="2343583763" sldId="2147471097"/>
            <ac:spMk id="18" creationId="{3B29C532-C7E4-AE40-8302-397C1616539A}"/>
          </ac:spMkLst>
        </pc:spChg>
        <pc:spChg chg="mod">
          <ac:chgData name="Railton, Cathie" userId="70dbbc6a-f92c-4292-89f8-71e89edd4876" providerId="ADAL" clId="{7491600E-5A21-4596-8BB4-49669FB583B2}" dt="2026-05-17T10:34:44.693" v="1064" actId="2711"/>
          <ac:spMkLst>
            <pc:docMk/>
            <pc:sldMk cId="2343583763" sldId="2147471097"/>
            <ac:spMk id="19" creationId="{5CF95A48-A5F9-402F-FB9C-26359CCC9F09}"/>
          </ac:spMkLst>
        </pc:spChg>
        <pc:spChg chg="mod">
          <ac:chgData name="Railton, Cathie" userId="70dbbc6a-f92c-4292-89f8-71e89edd4876" providerId="ADAL" clId="{7491600E-5A21-4596-8BB4-49669FB583B2}" dt="2026-05-17T10:35:48.196" v="1076" actId="2711"/>
          <ac:spMkLst>
            <pc:docMk/>
            <pc:sldMk cId="2343583763" sldId="2147471097"/>
            <ac:spMk id="20" creationId="{326604A5-14F8-1441-143F-D4612848D441}"/>
          </ac:spMkLst>
        </pc:spChg>
        <pc:spChg chg="mod">
          <ac:chgData name="Railton, Cathie" userId="70dbbc6a-f92c-4292-89f8-71e89edd4876" providerId="ADAL" clId="{7491600E-5A21-4596-8BB4-49669FB583B2}" dt="2026-05-17T10:34:48.284" v="1065" actId="2711"/>
          <ac:spMkLst>
            <pc:docMk/>
            <pc:sldMk cId="2343583763" sldId="2147471097"/>
            <ac:spMk id="21" creationId="{878FDE16-7C93-53FF-0F76-BDCDD94CDAFB}"/>
          </ac:spMkLst>
        </pc:spChg>
        <pc:spChg chg="mod">
          <ac:chgData name="Railton, Cathie" userId="70dbbc6a-f92c-4292-89f8-71e89edd4876" providerId="ADAL" clId="{7491600E-5A21-4596-8BB4-49669FB583B2}" dt="2026-05-17T10:34:59.634" v="1067" actId="2711"/>
          <ac:spMkLst>
            <pc:docMk/>
            <pc:sldMk cId="2343583763" sldId="2147471097"/>
            <ac:spMk id="23" creationId="{A177F9A5-B400-D663-EBE5-501EBCDA8042}"/>
          </ac:spMkLst>
        </pc:spChg>
        <pc:spChg chg="mod">
          <ac:chgData name="Railton, Cathie" userId="70dbbc6a-f92c-4292-89f8-71e89edd4876" providerId="ADAL" clId="{7491600E-5A21-4596-8BB4-49669FB583B2}" dt="2026-05-17T10:34:55.058" v="1066" actId="2711"/>
          <ac:spMkLst>
            <pc:docMk/>
            <pc:sldMk cId="2343583763" sldId="2147471097"/>
            <ac:spMk id="26" creationId="{AA984B6B-F5BB-794A-2D1F-A642D29EFBE6}"/>
          </ac:spMkLst>
        </pc:spChg>
        <pc:cxnChg chg="mod">
          <ac:chgData name="Railton, Cathie" userId="70dbbc6a-f92c-4292-89f8-71e89edd4876" providerId="ADAL" clId="{7491600E-5A21-4596-8BB4-49669FB583B2}" dt="2026-05-17T10:35:27.752" v="1073" actId="14100"/>
          <ac:cxnSpMkLst>
            <pc:docMk/>
            <pc:sldMk cId="2343583763" sldId="2147471097"/>
            <ac:cxnSpMk id="41" creationId="{10FB3991-B6A9-04D9-8C0A-9F66949387C1}"/>
          </ac:cxnSpMkLst>
        </pc:cxnChg>
      </pc:sldChg>
      <pc:sldChg chg="modSp mod">
        <pc:chgData name="Railton, Cathie" userId="70dbbc6a-f92c-4292-89f8-71e89edd4876" providerId="ADAL" clId="{7491600E-5A21-4596-8BB4-49669FB583B2}" dt="2026-05-17T10:36:48.332" v="1089" actId="2711"/>
        <pc:sldMkLst>
          <pc:docMk/>
          <pc:sldMk cId="3603112464" sldId="2147471098"/>
        </pc:sldMkLst>
        <pc:spChg chg="mod">
          <ac:chgData name="Railton, Cathie" userId="70dbbc6a-f92c-4292-89f8-71e89edd4876" providerId="ADAL" clId="{7491600E-5A21-4596-8BB4-49669FB583B2}" dt="2026-05-17T10:35:55.353" v="1077" actId="2711"/>
          <ac:spMkLst>
            <pc:docMk/>
            <pc:sldMk cId="3603112464" sldId="2147471098"/>
            <ac:spMk id="2" creationId="{F3076F50-C9BE-C1E1-15F9-0384C5707AF1}"/>
          </ac:spMkLst>
        </pc:spChg>
        <pc:spChg chg="mod">
          <ac:chgData name="Railton, Cathie" userId="70dbbc6a-f92c-4292-89f8-71e89edd4876" providerId="ADAL" clId="{7491600E-5A21-4596-8BB4-49669FB583B2}" dt="2026-05-17T10:36:04.279" v="1079" actId="2711"/>
          <ac:spMkLst>
            <pc:docMk/>
            <pc:sldMk cId="3603112464" sldId="2147471098"/>
            <ac:spMk id="3" creationId="{DC1A9990-1E42-D183-5061-97755B31AC58}"/>
          </ac:spMkLst>
        </pc:spChg>
        <pc:spChg chg="mod">
          <ac:chgData name="Railton, Cathie" userId="70dbbc6a-f92c-4292-89f8-71e89edd4876" providerId="ADAL" clId="{7491600E-5A21-4596-8BB4-49669FB583B2}" dt="2026-05-17T10:36:32.707" v="1086" actId="2711"/>
          <ac:spMkLst>
            <pc:docMk/>
            <pc:sldMk cId="3603112464" sldId="2147471098"/>
            <ac:spMk id="4" creationId="{57EBA611-D737-CD9D-B23B-EA3ACD510A31}"/>
          </ac:spMkLst>
        </pc:spChg>
        <pc:spChg chg="mod">
          <ac:chgData name="Railton, Cathie" userId="70dbbc6a-f92c-4292-89f8-71e89edd4876" providerId="ADAL" clId="{7491600E-5A21-4596-8BB4-49669FB583B2}" dt="2026-05-17T10:36:29.218" v="1085" actId="2711"/>
          <ac:spMkLst>
            <pc:docMk/>
            <pc:sldMk cId="3603112464" sldId="2147471098"/>
            <ac:spMk id="6" creationId="{F136CA99-C6E8-2401-FF9E-26F37017FE04}"/>
          </ac:spMkLst>
        </pc:spChg>
        <pc:spChg chg="mod">
          <ac:chgData name="Railton, Cathie" userId="70dbbc6a-f92c-4292-89f8-71e89edd4876" providerId="ADAL" clId="{7491600E-5A21-4596-8BB4-49669FB583B2}" dt="2026-05-17T10:36:11.906" v="1081" actId="2711"/>
          <ac:spMkLst>
            <pc:docMk/>
            <pc:sldMk cId="3603112464" sldId="2147471098"/>
            <ac:spMk id="15" creationId="{2FAB2350-FF00-7A95-AA7A-3A0CFF6F60AA}"/>
          </ac:spMkLst>
        </pc:spChg>
        <pc:spChg chg="mod">
          <ac:chgData name="Railton, Cathie" userId="70dbbc6a-f92c-4292-89f8-71e89edd4876" providerId="ADAL" clId="{7491600E-5A21-4596-8BB4-49669FB583B2}" dt="2026-05-17T10:36:00.175" v="1078" actId="2711"/>
          <ac:spMkLst>
            <pc:docMk/>
            <pc:sldMk cId="3603112464" sldId="2147471098"/>
            <ac:spMk id="16" creationId="{17D66AC2-CFEB-4074-6FDF-41B0D1D14424}"/>
          </ac:spMkLst>
        </pc:spChg>
        <pc:spChg chg="mod">
          <ac:chgData name="Railton, Cathie" userId="70dbbc6a-f92c-4292-89f8-71e89edd4876" providerId="ADAL" clId="{7491600E-5A21-4596-8BB4-49669FB583B2}" dt="2026-05-17T10:36:07.996" v="1080" actId="2711"/>
          <ac:spMkLst>
            <pc:docMk/>
            <pc:sldMk cId="3603112464" sldId="2147471098"/>
            <ac:spMk id="17" creationId="{92D2A619-9D6F-8304-FBCB-D7556BEE9D28}"/>
          </ac:spMkLst>
        </pc:spChg>
        <pc:spChg chg="mod">
          <ac:chgData name="Railton, Cathie" userId="70dbbc6a-f92c-4292-89f8-71e89edd4876" providerId="ADAL" clId="{7491600E-5A21-4596-8BB4-49669FB583B2}" dt="2026-05-17T10:36:17.041" v="1082" actId="2711"/>
          <ac:spMkLst>
            <pc:docMk/>
            <pc:sldMk cId="3603112464" sldId="2147471098"/>
            <ac:spMk id="18" creationId="{5A50B055-4541-0118-DB52-D18E8E72BF94}"/>
          </ac:spMkLst>
        </pc:spChg>
        <pc:spChg chg="mod">
          <ac:chgData name="Railton, Cathie" userId="70dbbc6a-f92c-4292-89f8-71e89edd4876" providerId="ADAL" clId="{7491600E-5A21-4596-8BB4-49669FB583B2}" dt="2026-05-17T10:36:22.064" v="1083" actId="2711"/>
          <ac:spMkLst>
            <pc:docMk/>
            <pc:sldMk cId="3603112464" sldId="2147471098"/>
            <ac:spMk id="19" creationId="{A8736866-E909-E951-6BAA-D815D1CB86FA}"/>
          </ac:spMkLst>
        </pc:spChg>
        <pc:spChg chg="mod">
          <ac:chgData name="Railton, Cathie" userId="70dbbc6a-f92c-4292-89f8-71e89edd4876" providerId="ADAL" clId="{7491600E-5A21-4596-8BB4-49669FB583B2}" dt="2026-05-17T10:36:25.968" v="1084" actId="2711"/>
          <ac:spMkLst>
            <pc:docMk/>
            <pc:sldMk cId="3603112464" sldId="2147471098"/>
            <ac:spMk id="20" creationId="{93C95D1D-3757-ABBF-37F2-A7D864E41801}"/>
          </ac:spMkLst>
        </pc:spChg>
        <pc:spChg chg="mod">
          <ac:chgData name="Railton, Cathie" userId="70dbbc6a-f92c-4292-89f8-71e89edd4876" providerId="ADAL" clId="{7491600E-5A21-4596-8BB4-49669FB583B2}" dt="2026-05-17T10:36:48.332" v="1089" actId="2711"/>
          <ac:spMkLst>
            <pc:docMk/>
            <pc:sldMk cId="3603112464" sldId="2147471098"/>
            <ac:spMk id="41" creationId="{3FD9B18B-B241-4B36-3579-F15BAA4B3934}"/>
          </ac:spMkLst>
        </pc:spChg>
        <pc:spChg chg="mod">
          <ac:chgData name="Railton, Cathie" userId="70dbbc6a-f92c-4292-89f8-71e89edd4876" providerId="ADAL" clId="{7491600E-5A21-4596-8BB4-49669FB583B2}" dt="2026-05-17T10:36:36.937" v="1087" actId="2711"/>
          <ac:spMkLst>
            <pc:docMk/>
            <pc:sldMk cId="3603112464" sldId="2147471098"/>
            <ac:spMk id="46" creationId="{C46EBEE0-0CE7-AEC0-31EE-53287E5034F1}"/>
          </ac:spMkLst>
        </pc:spChg>
        <pc:spChg chg="mod">
          <ac:chgData name="Railton, Cathie" userId="70dbbc6a-f92c-4292-89f8-71e89edd4876" providerId="ADAL" clId="{7491600E-5A21-4596-8BB4-49669FB583B2}" dt="2026-05-17T10:36:41.014" v="1088" actId="2711"/>
          <ac:spMkLst>
            <pc:docMk/>
            <pc:sldMk cId="3603112464" sldId="2147471098"/>
            <ac:spMk id="52" creationId="{626DCF61-A19E-D5AB-EA8C-D01A62A6C7FC}"/>
          </ac:spMkLst>
        </pc:spChg>
      </pc:sldChg>
      <pc:sldChg chg="modSp mod">
        <pc:chgData name="Railton, Cathie" userId="70dbbc6a-f92c-4292-89f8-71e89edd4876" providerId="ADAL" clId="{7491600E-5A21-4596-8BB4-49669FB583B2}" dt="2026-05-17T10:37:38.419" v="1098" actId="2711"/>
        <pc:sldMkLst>
          <pc:docMk/>
          <pc:sldMk cId="188822646" sldId="2147471099"/>
        </pc:sldMkLst>
        <pc:spChg chg="mod">
          <ac:chgData name="Railton, Cathie" userId="70dbbc6a-f92c-4292-89f8-71e89edd4876" providerId="ADAL" clId="{7491600E-5A21-4596-8BB4-49669FB583B2}" dt="2026-05-17T10:37:26.363" v="1096" actId="2711"/>
          <ac:spMkLst>
            <pc:docMk/>
            <pc:sldMk cId="188822646" sldId="2147471099"/>
            <ac:spMk id="2" creationId="{350F586D-9551-8DB2-649C-9DFF814442DC}"/>
          </ac:spMkLst>
        </pc:spChg>
        <pc:spChg chg="mod">
          <ac:chgData name="Railton, Cathie" userId="70dbbc6a-f92c-4292-89f8-71e89edd4876" providerId="ADAL" clId="{7491600E-5A21-4596-8BB4-49669FB583B2}" dt="2026-05-17T10:37:18.623" v="1095" actId="2711"/>
          <ac:spMkLst>
            <pc:docMk/>
            <pc:sldMk cId="188822646" sldId="2147471099"/>
            <ac:spMk id="3" creationId="{E2111676-B204-58F4-EFB0-F7AA84D9EAA4}"/>
          </ac:spMkLst>
        </pc:spChg>
        <pc:spChg chg="mod">
          <ac:chgData name="Railton, Cathie" userId="70dbbc6a-f92c-4292-89f8-71e89edd4876" providerId="ADAL" clId="{7491600E-5A21-4596-8BB4-49669FB583B2}" dt="2026-05-17T10:37:38.419" v="1098" actId="2711"/>
          <ac:spMkLst>
            <pc:docMk/>
            <pc:sldMk cId="188822646" sldId="2147471099"/>
            <ac:spMk id="9" creationId="{BA29D359-C0AA-0D9E-E8A4-A8EC7677D950}"/>
          </ac:spMkLst>
        </pc:spChg>
        <pc:spChg chg="mod">
          <ac:chgData name="Railton, Cathie" userId="70dbbc6a-f92c-4292-89f8-71e89edd4876" providerId="ADAL" clId="{7491600E-5A21-4596-8BB4-49669FB583B2}" dt="2026-05-17T10:37:35.935" v="1097" actId="2711"/>
          <ac:spMkLst>
            <pc:docMk/>
            <pc:sldMk cId="188822646" sldId="2147471099"/>
            <ac:spMk id="11" creationId="{AFE71A60-732F-A7CB-CEE4-945F7CE72759}"/>
          </ac:spMkLst>
        </pc:spChg>
        <pc:spChg chg="mod">
          <ac:chgData name="Railton, Cathie" userId="70dbbc6a-f92c-4292-89f8-71e89edd4876" providerId="ADAL" clId="{7491600E-5A21-4596-8BB4-49669FB583B2}" dt="2026-05-17T10:36:55.920" v="1090" actId="2711"/>
          <ac:spMkLst>
            <pc:docMk/>
            <pc:sldMk cId="188822646" sldId="2147471099"/>
            <ac:spMk id="25" creationId="{F91672E7-A742-A3F1-E85A-0FBA636D2D6A}"/>
          </ac:spMkLst>
        </pc:spChg>
        <pc:spChg chg="mod">
          <ac:chgData name="Railton, Cathie" userId="70dbbc6a-f92c-4292-89f8-71e89edd4876" providerId="ADAL" clId="{7491600E-5A21-4596-8BB4-49669FB583B2}" dt="2026-05-17T10:37:11.505" v="1093" actId="2711"/>
          <ac:spMkLst>
            <pc:docMk/>
            <pc:sldMk cId="188822646" sldId="2147471099"/>
            <ac:spMk id="39" creationId="{C6974C5D-3708-EF0A-15AE-89FDA2FFEE4D}"/>
          </ac:spMkLst>
        </pc:spChg>
        <pc:spChg chg="mod">
          <ac:chgData name="Railton, Cathie" userId="70dbbc6a-f92c-4292-89f8-71e89edd4876" providerId="ADAL" clId="{7491600E-5A21-4596-8BB4-49669FB583B2}" dt="2026-05-17T10:37:01.822" v="1091" actId="2711"/>
          <ac:spMkLst>
            <pc:docMk/>
            <pc:sldMk cId="188822646" sldId="2147471099"/>
            <ac:spMk id="42" creationId="{E8BF81C0-7620-71ED-817C-C5EA3776F834}"/>
          </ac:spMkLst>
        </pc:spChg>
        <pc:spChg chg="mod">
          <ac:chgData name="Railton, Cathie" userId="70dbbc6a-f92c-4292-89f8-71e89edd4876" providerId="ADAL" clId="{7491600E-5A21-4596-8BB4-49669FB583B2}" dt="2026-05-17T10:37:06.324" v="1092" actId="2711"/>
          <ac:spMkLst>
            <pc:docMk/>
            <pc:sldMk cId="188822646" sldId="2147471099"/>
            <ac:spMk id="45" creationId="{4CA468ED-CDBF-DC61-CF6C-A4A8B172438E}"/>
          </ac:spMkLst>
        </pc:spChg>
        <pc:spChg chg="mod">
          <ac:chgData name="Railton, Cathie" userId="70dbbc6a-f92c-4292-89f8-71e89edd4876" providerId="ADAL" clId="{7491600E-5A21-4596-8BB4-49669FB583B2}" dt="2026-05-17T10:37:15.213" v="1094" actId="2711"/>
          <ac:spMkLst>
            <pc:docMk/>
            <pc:sldMk cId="188822646" sldId="2147471099"/>
            <ac:spMk id="50" creationId="{776F8E4E-FA8C-10B6-845B-5A758E330F1F}"/>
          </ac:spMkLst>
        </pc:spChg>
      </pc:sldChg>
      <pc:sldChg chg="modSp mod">
        <pc:chgData name="Railton, Cathie" userId="70dbbc6a-f92c-4292-89f8-71e89edd4876" providerId="ADAL" clId="{7491600E-5A21-4596-8BB4-49669FB583B2}" dt="2026-05-17T10:38:08.402" v="1104" actId="2711"/>
        <pc:sldMkLst>
          <pc:docMk/>
          <pc:sldMk cId="3868241138" sldId="2147471100"/>
        </pc:sldMkLst>
        <pc:spChg chg="mod">
          <ac:chgData name="Railton, Cathie" userId="70dbbc6a-f92c-4292-89f8-71e89edd4876" providerId="ADAL" clId="{7491600E-5A21-4596-8BB4-49669FB583B2}" dt="2026-05-17T10:37:48.111" v="1099" actId="2711"/>
          <ac:spMkLst>
            <pc:docMk/>
            <pc:sldMk cId="3868241138" sldId="2147471100"/>
            <ac:spMk id="2" creationId="{9D42E9C5-0B22-8DF3-9AF6-CB66EBE7FFBE}"/>
          </ac:spMkLst>
        </pc:spChg>
        <pc:spChg chg="mod">
          <ac:chgData name="Railton, Cathie" userId="70dbbc6a-f92c-4292-89f8-71e89edd4876" providerId="ADAL" clId="{7491600E-5A21-4596-8BB4-49669FB583B2}" dt="2026-05-17T10:38:03.622" v="1103" actId="2711"/>
          <ac:spMkLst>
            <pc:docMk/>
            <pc:sldMk cId="3868241138" sldId="2147471100"/>
            <ac:spMk id="4" creationId="{20964DFE-A26D-9233-6B56-9FC3C8C449C4}"/>
          </ac:spMkLst>
        </pc:spChg>
        <pc:spChg chg="mod">
          <ac:chgData name="Railton, Cathie" userId="70dbbc6a-f92c-4292-89f8-71e89edd4876" providerId="ADAL" clId="{7491600E-5A21-4596-8BB4-49669FB583B2}" dt="2026-05-17T10:38:08.402" v="1104" actId="2711"/>
          <ac:spMkLst>
            <pc:docMk/>
            <pc:sldMk cId="3868241138" sldId="2147471100"/>
            <ac:spMk id="6" creationId="{F3639ABD-48B3-6197-D576-FAAC5BC8037D}"/>
          </ac:spMkLst>
        </pc:spChg>
        <pc:spChg chg="mod">
          <ac:chgData name="Railton, Cathie" userId="70dbbc6a-f92c-4292-89f8-71e89edd4876" providerId="ADAL" clId="{7491600E-5A21-4596-8BB4-49669FB583B2}" dt="2026-05-17T10:37:58.996" v="1102" actId="2711"/>
          <ac:spMkLst>
            <pc:docMk/>
            <pc:sldMk cId="3868241138" sldId="2147471100"/>
            <ac:spMk id="7" creationId="{9DF8907E-6F39-F3DF-8850-8AAA74734AFF}"/>
          </ac:spMkLst>
        </pc:spChg>
      </pc:sldChg>
      <pc:sldChg chg="modSp mod">
        <pc:chgData name="Railton, Cathie" userId="70dbbc6a-f92c-4292-89f8-71e89edd4876" providerId="ADAL" clId="{7491600E-5A21-4596-8BB4-49669FB583B2}" dt="2026-05-17T10:38:25.802" v="1106" actId="2711"/>
        <pc:sldMkLst>
          <pc:docMk/>
          <pc:sldMk cId="3215307919" sldId="2147471101"/>
        </pc:sldMkLst>
        <pc:spChg chg="mod">
          <ac:chgData name="Railton, Cathie" userId="70dbbc6a-f92c-4292-89f8-71e89edd4876" providerId="ADAL" clId="{7491600E-5A21-4596-8BB4-49669FB583B2}" dt="2026-05-17T10:38:25.802" v="1106" actId="2711"/>
          <ac:spMkLst>
            <pc:docMk/>
            <pc:sldMk cId="3215307919" sldId="2147471101"/>
            <ac:spMk id="2" creationId="{8C8F52E4-35F4-415A-E2F0-BEAB6EDA7499}"/>
          </ac:spMkLst>
        </pc:spChg>
        <pc:spChg chg="mod">
          <ac:chgData name="Railton, Cathie" userId="70dbbc6a-f92c-4292-89f8-71e89edd4876" providerId="ADAL" clId="{7491600E-5A21-4596-8BB4-49669FB583B2}" dt="2026-05-17T10:38:21.951" v="1105" actId="2711"/>
          <ac:spMkLst>
            <pc:docMk/>
            <pc:sldMk cId="3215307919" sldId="2147471101"/>
            <ac:spMk id="7" creationId="{3989F318-3AA5-D786-D646-DFC501779728}"/>
          </ac:spMkLst>
        </pc:spChg>
      </pc:sldChg>
      <pc:sldChg chg="modSp mod">
        <pc:chgData name="Railton, Cathie" userId="70dbbc6a-f92c-4292-89f8-71e89edd4876" providerId="ADAL" clId="{7491600E-5A21-4596-8BB4-49669FB583B2}" dt="2026-05-17T10:38:47.477" v="1107" actId="20577"/>
        <pc:sldMkLst>
          <pc:docMk/>
          <pc:sldMk cId="2558941180" sldId="2147471102"/>
        </pc:sldMkLst>
        <pc:spChg chg="mod">
          <ac:chgData name="Railton, Cathie" userId="70dbbc6a-f92c-4292-89f8-71e89edd4876" providerId="ADAL" clId="{7491600E-5A21-4596-8BB4-49669FB583B2}" dt="2026-05-15T14:37:18.525" v="999" actId="6549"/>
          <ac:spMkLst>
            <pc:docMk/>
            <pc:sldMk cId="2558941180" sldId="2147471102"/>
            <ac:spMk id="5" creationId="{9110DE8D-F534-6822-E43E-F69E77533779}"/>
          </ac:spMkLst>
        </pc:spChg>
        <pc:spChg chg="mod">
          <ac:chgData name="Railton, Cathie" userId="70dbbc6a-f92c-4292-89f8-71e89edd4876" providerId="ADAL" clId="{7491600E-5A21-4596-8BB4-49669FB583B2}" dt="2026-05-17T10:38:47.477" v="1107" actId="20577"/>
          <ac:spMkLst>
            <pc:docMk/>
            <pc:sldMk cId="2558941180" sldId="2147471102"/>
            <ac:spMk id="22" creationId="{84446A99-BEAA-93F7-23DD-CA73A010D277}"/>
          </ac:spMkLst>
        </pc:spChg>
      </pc:sldChg>
      <pc:sldChg chg="addSp delSp modSp mod">
        <pc:chgData name="Railton, Cathie" userId="70dbbc6a-f92c-4292-89f8-71e89edd4876" providerId="ADAL" clId="{7491600E-5A21-4596-8BB4-49669FB583B2}" dt="2026-05-05T14:11:49.586" v="753" actId="5793"/>
        <pc:sldMkLst>
          <pc:docMk/>
          <pc:sldMk cId="485778529" sldId="2147471103"/>
        </pc:sldMkLst>
        <pc:spChg chg="mod">
          <ac:chgData name="Railton, Cathie" userId="70dbbc6a-f92c-4292-89f8-71e89edd4876" providerId="ADAL" clId="{7491600E-5A21-4596-8BB4-49669FB583B2}" dt="2026-05-05T14:07:22.069" v="689" actId="1076"/>
          <ac:spMkLst>
            <pc:docMk/>
            <pc:sldMk cId="485778529" sldId="2147471103"/>
            <ac:spMk id="2" creationId="{2D65DC78-19E9-B62B-1EFD-DC4F99014284}"/>
          </ac:spMkLst>
        </pc:spChg>
        <pc:spChg chg="mod">
          <ac:chgData name="Railton, Cathie" userId="70dbbc6a-f92c-4292-89f8-71e89edd4876" providerId="ADAL" clId="{7491600E-5A21-4596-8BB4-49669FB583B2}" dt="2026-05-05T14:11:49.586" v="753" actId="5793"/>
          <ac:spMkLst>
            <pc:docMk/>
            <pc:sldMk cId="485778529" sldId="2147471103"/>
            <ac:spMk id="3" creationId="{694395C0-8958-41B8-1378-2C99297484F3}"/>
          </ac:spMkLst>
        </pc:spChg>
      </pc:sldChg>
      <pc:sldChg chg="modSp mod">
        <pc:chgData name="Railton, Cathie" userId="70dbbc6a-f92c-4292-89f8-71e89edd4876" providerId="ADAL" clId="{7491600E-5A21-4596-8BB4-49669FB583B2}" dt="2026-05-17T10:33:22.614" v="1044" actId="2711"/>
        <pc:sldMkLst>
          <pc:docMk/>
          <pc:sldMk cId="1121436557" sldId="2147483252"/>
        </pc:sldMkLst>
        <pc:spChg chg="mod">
          <ac:chgData name="Railton, Cathie" userId="70dbbc6a-f92c-4292-89f8-71e89edd4876" providerId="ADAL" clId="{7491600E-5A21-4596-8BB4-49669FB583B2}" dt="2026-05-17T10:33:18.175" v="1043" actId="2711"/>
          <ac:spMkLst>
            <pc:docMk/>
            <pc:sldMk cId="1121436557" sldId="2147483252"/>
            <ac:spMk id="2" creationId="{EFA5EE1A-8CB5-137F-86EB-B33FA9A05789}"/>
          </ac:spMkLst>
        </pc:spChg>
        <pc:spChg chg="mod">
          <ac:chgData name="Railton, Cathie" userId="70dbbc6a-f92c-4292-89f8-71e89edd4876" providerId="ADAL" clId="{7491600E-5A21-4596-8BB4-49669FB583B2}" dt="2026-05-17T10:33:22.614" v="1044" actId="2711"/>
          <ac:spMkLst>
            <pc:docMk/>
            <pc:sldMk cId="1121436557" sldId="2147483252"/>
            <ac:spMk id="4" creationId="{DFF2C476-DBF0-A10C-54BB-05F4088DC6FC}"/>
          </ac:spMkLst>
        </pc:spChg>
      </pc:sldChg>
      <pc:sldChg chg="addSp delSp modSp new mod setBg">
        <pc:chgData name="Railton, Cathie" userId="70dbbc6a-f92c-4292-89f8-71e89edd4876" providerId="ADAL" clId="{7491600E-5A21-4596-8BB4-49669FB583B2}" dt="2026-05-05T14:12:04.525" v="756" actId="20577"/>
        <pc:sldMkLst>
          <pc:docMk/>
          <pc:sldMk cId="2118588623" sldId="2147483253"/>
        </pc:sldMkLst>
        <pc:spChg chg="add mod">
          <ac:chgData name="Railton, Cathie" userId="70dbbc6a-f92c-4292-89f8-71e89edd4876" providerId="ADAL" clId="{7491600E-5A21-4596-8BB4-49669FB583B2}" dt="2026-05-05T14:12:04.525" v="756" actId="20577"/>
          <ac:spMkLst>
            <pc:docMk/>
            <pc:sldMk cId="2118588623" sldId="2147483253"/>
            <ac:spMk id="5" creationId="{7775E7A0-90FC-E9B3-AED6-E66DBF8D24A5}"/>
          </ac:spMkLst>
        </pc:spChg>
        <pc:spChg chg="add">
          <ac:chgData name="Railton, Cathie" userId="70dbbc6a-f92c-4292-89f8-71e89edd4876" providerId="ADAL" clId="{7491600E-5A21-4596-8BB4-49669FB583B2}" dt="2026-05-05T14:10:06.844" v="714" actId="26606"/>
          <ac:spMkLst>
            <pc:docMk/>
            <pc:sldMk cId="2118588623" sldId="2147483253"/>
            <ac:spMk id="7" creationId="{A8908DB7-C3A6-4FCB-9820-CEE02B398C4A}"/>
          </ac:spMkLst>
        </pc:spChg>
        <pc:spChg chg="add">
          <ac:chgData name="Railton, Cathie" userId="70dbbc6a-f92c-4292-89f8-71e89edd4876" providerId="ADAL" clId="{7491600E-5A21-4596-8BB4-49669FB583B2}" dt="2026-05-05T14:10:06.844" v="714" actId="26606"/>
          <ac:spMkLst>
            <pc:docMk/>
            <pc:sldMk cId="2118588623" sldId="2147483253"/>
            <ac:spMk id="8" creationId="{535742DD-1B16-4E9D-B715-0D74B4574A68}"/>
          </ac:spMkLst>
        </pc:spChg>
        <pc:picChg chg="add mod">
          <ac:chgData name="Railton, Cathie" userId="70dbbc6a-f92c-4292-89f8-71e89edd4876" providerId="ADAL" clId="{7491600E-5A21-4596-8BB4-49669FB583B2}" dt="2026-05-05T14:10:58.860" v="736" actId="692"/>
          <ac:picMkLst>
            <pc:docMk/>
            <pc:sldMk cId="2118588623" sldId="2147483253"/>
            <ac:picMk id="3" creationId="{A8B212EE-7C83-C79F-90B9-78C73D7E14AB}"/>
          </ac:picMkLst>
        </pc:picChg>
      </pc:sldChg>
    </pc:docChg>
  </pc:docChgLst>
  <pc:docChgLst>
    <pc:chgData name="McCartan Brian DWP UC Transformation and Delivery" userId="S::brian.mccartan_dwp.gov.uk#ext#@healthsharedservice.onmicrosoft.com::bf72aa6a-cb22-46fb-ad27-6f604d749fc0" providerId="AD" clId="Web-{CEB5FCF2-DCD9-4B7D-AF49-DE2F204A6879}"/>
    <pc:docChg chg="addSld delSld modSld">
      <pc:chgData name="McCartan Brian DWP UC Transformation and Delivery" userId="S::brian.mccartan_dwp.gov.uk#ext#@healthsharedservice.onmicrosoft.com::bf72aa6a-cb22-46fb-ad27-6f604d749fc0" providerId="AD" clId="Web-{CEB5FCF2-DCD9-4B7D-AF49-DE2F204A6879}" dt="2026-05-14T09:04:06.272" v="13" actId="1076"/>
      <pc:docMkLst>
        <pc:docMk/>
      </pc:docMkLst>
      <pc:sldChg chg="addSp delSp modSp new mod setBg">
        <pc:chgData name="McCartan Brian DWP UC Transformation and Delivery" userId="S::brian.mccartan_dwp.gov.uk#ext#@healthsharedservice.onmicrosoft.com::bf72aa6a-cb22-46fb-ad27-6f604d749fc0" providerId="AD" clId="Web-{CEB5FCF2-DCD9-4B7D-AF49-DE2F204A6879}" dt="2026-05-14T09:04:06.272" v="13" actId="1076"/>
        <pc:sldMkLst>
          <pc:docMk/>
          <pc:sldMk cId="2455554689" sldId="2147483254"/>
        </pc:sldMkLst>
        <pc:spChg chg="add">
          <ac:chgData name="McCartan Brian DWP UC Transformation and Delivery" userId="S::brian.mccartan_dwp.gov.uk#ext#@healthsharedservice.onmicrosoft.com::bf72aa6a-cb22-46fb-ad27-6f604d749fc0" providerId="AD" clId="Web-{CEB5FCF2-DCD9-4B7D-AF49-DE2F204A6879}" dt="2026-05-14T09:03:33.021" v="10"/>
          <ac:spMkLst>
            <pc:docMk/>
            <pc:sldMk cId="2455554689" sldId="2147483254"/>
            <ac:spMk id="9" creationId="{42A4FC2C-047E-45A5-965D-8E1E3BF09BC6}"/>
          </ac:spMkLst>
        </pc:spChg>
        <pc:picChg chg="add mod">
          <ac:chgData name="McCartan Brian DWP UC Transformation and Delivery" userId="S::brian.mccartan_dwp.gov.uk#ext#@healthsharedservice.onmicrosoft.com::bf72aa6a-cb22-46fb-ad27-6f604d749fc0" providerId="AD" clId="Web-{CEB5FCF2-DCD9-4B7D-AF49-DE2F204A6879}" dt="2026-05-14T09:04:06.272" v="13" actId="1076"/>
          <ac:picMkLst>
            <pc:docMk/>
            <pc:sldMk cId="2455554689" sldId="2147483254"/>
            <ac:picMk id="5" creationId="{C4522630-1E5B-D977-3956-3BAB41186C77}"/>
          </ac:picMkLst>
        </pc:picChg>
      </pc:sldChg>
    </pc:docChg>
  </pc:docChgLst>
  <pc:docChgLst>
    <pc:chgData name="Corrigan, Nicola" userId="S::nicola.corrigan@dhsc.gov.uk::cd85e210-37dd-4787-ba04-e0abb5e52065" providerId="AD" clId="Web-{163C8C6C-93EF-7345-29DC-93F1B5270BDD}"/>
    <pc:docChg chg="delSld modSld">
      <pc:chgData name="Corrigan, Nicola" userId="S::nicola.corrigan@dhsc.gov.uk::cd85e210-37dd-4787-ba04-e0abb5e52065" providerId="AD" clId="Web-{163C8C6C-93EF-7345-29DC-93F1B5270BDD}" dt="2026-05-12T15:14:49.676" v="10" actId="20577"/>
      <pc:docMkLst>
        <pc:docMk/>
      </pc:docMkLst>
      <pc:sldChg chg="modSp">
        <pc:chgData name="Corrigan, Nicola" userId="S::nicola.corrigan@dhsc.gov.uk::cd85e210-37dd-4787-ba04-e0abb5e52065" providerId="AD" clId="Web-{163C8C6C-93EF-7345-29DC-93F1B5270BDD}" dt="2026-05-12T15:07:58.722" v="3" actId="1076"/>
        <pc:sldMkLst>
          <pc:docMk/>
          <pc:sldMk cId="1045935498" sldId="2147471050"/>
        </pc:sldMkLst>
        <pc:spChg chg="mod">
          <ac:chgData name="Corrigan, Nicola" userId="S::nicola.corrigan@dhsc.gov.uk::cd85e210-37dd-4787-ba04-e0abb5e52065" providerId="AD" clId="Web-{163C8C6C-93EF-7345-29DC-93F1B5270BDD}" dt="2026-05-12T15:07:58.722" v="3" actId="1076"/>
          <ac:spMkLst>
            <pc:docMk/>
            <pc:sldMk cId="1045935498" sldId="2147471050"/>
            <ac:spMk id="3" creationId="{8EB12DAE-ACD3-4D19-894F-5EC2EA2F53B8}"/>
          </ac:spMkLst>
        </pc:spChg>
      </pc:sldChg>
      <pc:sldChg chg="modSp">
        <pc:chgData name="Corrigan, Nicola" userId="S::nicola.corrigan@dhsc.gov.uk::cd85e210-37dd-4787-ba04-e0abb5e52065" providerId="AD" clId="Web-{163C8C6C-93EF-7345-29DC-93F1B5270BDD}" dt="2026-05-12T15:14:49.676" v="10" actId="20577"/>
        <pc:sldMkLst>
          <pc:docMk/>
          <pc:sldMk cId="3967265152" sldId="2147471085"/>
        </pc:sldMkLst>
        <pc:spChg chg="mod">
          <ac:chgData name="Corrigan, Nicola" userId="S::nicola.corrigan@dhsc.gov.uk::cd85e210-37dd-4787-ba04-e0abb5e52065" providerId="AD" clId="Web-{163C8C6C-93EF-7345-29DC-93F1B5270BDD}" dt="2026-05-12T15:14:49.676" v="10" actId="20577"/>
          <ac:spMkLst>
            <pc:docMk/>
            <pc:sldMk cId="3967265152" sldId="2147471085"/>
            <ac:spMk id="3" creationId="{5ABC1B8F-907E-7CEE-7DBE-DEF7D4FC7CB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hyperlink" Target="https://www.gov.uk/government/publications/10-year-health-plan-for-england-fit-for-the-future/fit-for-the-future-10-year-health-plan-for-england-executive-summary" TargetMode="External"/><Relationship Id="rId2" Type="http://schemas.openxmlformats.org/officeDocument/2006/relationships/hyperlink" Target="https://www.aomrc.org.uk/publication/2025-healthcare-professionals-consensus-statement-for-action-on-health-and-work/" TargetMode="External"/><Relationship Id="rId1" Type="http://schemas.openxmlformats.org/officeDocument/2006/relationships/hyperlink" Target="https://www.e-lfh.org.uk/programmes/work-and-health/" TargetMode="External"/><Relationship Id="rId4" Type="http://schemas.openxmlformats.org/officeDocument/2006/relationships/hyperlink" Target="https://www.gov.uk/government/publications/promoting-work-as-a-health-outcome-guidance-for-ahp-leaders?utm_medium=email&amp;utm_campaign=govuk-notifications-topic&amp;utm_source=f9714359-af85-4aa4-9e03-4d1a3b01e117&amp;utm_content=weekly"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_rels/data4.xml.rels><?xml version="1.0" encoding="UTF-8" standalone="yes"?>
<Relationships xmlns="http://schemas.openxmlformats.org/package/2006/relationships"><Relationship Id="rId3" Type="http://schemas.openxmlformats.org/officeDocument/2006/relationships/hyperlink" Target="https://bmjopen.bmj.com/content/bmjopen/9/4/e025192.full.pdf" TargetMode="External"/><Relationship Id="rId7" Type="http://schemas.openxmlformats.org/officeDocument/2006/relationships/image" Target="../media/image21.svg"/><Relationship Id="rId2" Type="http://schemas.openxmlformats.org/officeDocument/2006/relationships/hyperlink" Target="https://www.ons.gov.uk/peoplepopulationandcommunity/birthsdeathsandmarriages/deaths/bulletins/deathsofhomelesspeopleinenglandandwales/2021registrations" TargetMode="External"/><Relationship Id="rId1" Type="http://schemas.openxmlformats.org/officeDocument/2006/relationships/hyperlink" Target="https://pubmed.ncbi.nlm.nih.gov/29137869/" TargetMode="Externa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hyperlink" Target="https://analytics.phe.gov.uk/apps/spotlight/"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hyperlink" Target="https://www.gov.uk/government/publications/10-year-health-plan-for-england-fit-for-the-future/fit-for-the-future-10-year-health-plan-for-england-executive-summary" TargetMode="External"/><Relationship Id="rId2" Type="http://schemas.openxmlformats.org/officeDocument/2006/relationships/hyperlink" Target="https://www.aomrc.org.uk/publication/2025-healthcare-professionals-consensus-statement-for-action-on-health-and-work/" TargetMode="External"/><Relationship Id="rId1" Type="http://schemas.openxmlformats.org/officeDocument/2006/relationships/hyperlink" Target="https://www.e-lfh.org.uk/programmes/work-and-health/" TargetMode="External"/><Relationship Id="rId4" Type="http://schemas.openxmlformats.org/officeDocument/2006/relationships/hyperlink" Target="https://www.gov.uk/government/publications/promoting-work-as-a-health-outcome-guidance-for-ahp-leaders?utm_medium=email&amp;utm_campaign=govuk-notifications-topic&amp;utm_source=f9714359-af85-4aa4-9e03-4d1a3b01e117&amp;utm_content=weekly"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3" Type="http://schemas.openxmlformats.org/officeDocument/2006/relationships/hyperlink" Target="https://www.ons.gov.uk/peoplepopulationandcommunity/birthsdeathsandmarriages/deaths/bulletins/deathsofhomelesspeopleinenglandandwales/2021registrations" TargetMode="External"/><Relationship Id="rId7" Type="http://schemas.openxmlformats.org/officeDocument/2006/relationships/image" Target="../media/image21.svg"/><Relationship Id="rId2" Type="http://schemas.openxmlformats.org/officeDocument/2006/relationships/hyperlink" Target="https://pubmed.ncbi.nlm.nih.gov/29137869/" TargetMode="External"/><Relationship Id="rId1" Type="http://schemas.openxmlformats.org/officeDocument/2006/relationships/image" Target="../media/image19.svg"/><Relationship Id="rId6" Type="http://schemas.openxmlformats.org/officeDocument/2006/relationships/image" Target="../media/image20.svg"/><Relationship Id="rId5" Type="http://schemas.openxmlformats.org/officeDocument/2006/relationships/hyperlink" Target="https://analytics.phe.gov.uk/apps/spotlight/" TargetMode="External"/><Relationship Id="rId4" Type="http://schemas.openxmlformats.org/officeDocument/2006/relationships/hyperlink" Target="https://bmjopen.bmj.com/content/bmjopen/9/4/e025192.full.pdf" TargetMode="Externa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D82D19-865F-47E5-BB2F-C78E725B97E0}"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65CD983E-D169-4DAC-BE1B-55689D27F901}">
      <dgm:prSet/>
      <dgm:spPr/>
      <dgm:t>
        <a:bodyPr/>
        <a:lstStyle/>
        <a:p>
          <a:pPr>
            <a:lnSpc>
              <a:spcPct val="100000"/>
            </a:lnSpc>
          </a:pPr>
          <a:r>
            <a:rPr lang="en-GB"/>
            <a:t>Being in good work is better for your health than being out of work.</a:t>
          </a:r>
          <a:endParaRPr lang="en-US"/>
        </a:p>
      </dgm:t>
    </dgm:pt>
    <dgm:pt modelId="{2B8FC11B-BB28-4D02-AF39-8088C596AF23}" type="parTrans" cxnId="{843D5670-C4CE-4125-8BE7-670ABCF52B99}">
      <dgm:prSet/>
      <dgm:spPr/>
      <dgm:t>
        <a:bodyPr/>
        <a:lstStyle/>
        <a:p>
          <a:endParaRPr lang="en-US"/>
        </a:p>
      </dgm:t>
    </dgm:pt>
    <dgm:pt modelId="{F316ACAC-7AD4-476A-9DC9-18FE9F0F4064}" type="sibTrans" cxnId="{843D5670-C4CE-4125-8BE7-670ABCF52B99}">
      <dgm:prSet/>
      <dgm:spPr/>
      <dgm:t>
        <a:bodyPr/>
        <a:lstStyle/>
        <a:p>
          <a:endParaRPr lang="en-US"/>
        </a:p>
      </dgm:t>
    </dgm:pt>
    <dgm:pt modelId="{5FB050FA-AF2C-49C6-AFC6-9EA6890B6F6F}">
      <dgm:prSet/>
      <dgm:spPr/>
      <dgm:t>
        <a:bodyPr/>
        <a:lstStyle/>
        <a:p>
          <a:pPr>
            <a:lnSpc>
              <a:spcPct val="100000"/>
            </a:lnSpc>
          </a:pPr>
          <a:r>
            <a:rPr lang="en-GB"/>
            <a:t>‘Good work’ is defined as having a safe and secure job with good working hours and conditions, supportive management and opportunities for training and development.</a:t>
          </a:r>
          <a:endParaRPr lang="en-US"/>
        </a:p>
      </dgm:t>
    </dgm:pt>
    <dgm:pt modelId="{73DF894A-5325-4DAB-B47D-6D860471BD0E}" type="parTrans" cxnId="{E6A6365D-9382-4303-A8CF-457BB0468089}">
      <dgm:prSet/>
      <dgm:spPr/>
      <dgm:t>
        <a:bodyPr/>
        <a:lstStyle/>
        <a:p>
          <a:endParaRPr lang="en-US"/>
        </a:p>
      </dgm:t>
    </dgm:pt>
    <dgm:pt modelId="{B8D85B21-58C5-49BE-AD1A-771921B46FD9}" type="sibTrans" cxnId="{E6A6365D-9382-4303-A8CF-457BB0468089}">
      <dgm:prSet/>
      <dgm:spPr/>
      <dgm:t>
        <a:bodyPr/>
        <a:lstStyle/>
        <a:p>
          <a:endParaRPr lang="en-US"/>
        </a:p>
      </dgm:t>
    </dgm:pt>
    <dgm:pt modelId="{B5161FA5-91B1-4236-914D-F3F45D4C844D}">
      <dgm:prSet/>
      <dgm:spPr/>
      <dgm:t>
        <a:bodyPr/>
        <a:lstStyle/>
        <a:p>
          <a:pPr>
            <a:lnSpc>
              <a:spcPct val="100000"/>
            </a:lnSpc>
          </a:pPr>
          <a:r>
            <a:rPr lang="en-GB"/>
            <a:t>There is clear evidence that good work improves health and wellbeing across people’s lives, not only from an economic standpoint but also in terms of quality of life. </a:t>
          </a:r>
          <a:endParaRPr lang="en-US"/>
        </a:p>
      </dgm:t>
    </dgm:pt>
    <dgm:pt modelId="{49968655-2DF9-4821-927F-A559D2E85278}" type="parTrans" cxnId="{708D2C46-2387-4690-8D49-0C6C368A6F2E}">
      <dgm:prSet/>
      <dgm:spPr/>
      <dgm:t>
        <a:bodyPr/>
        <a:lstStyle/>
        <a:p>
          <a:endParaRPr lang="en-US"/>
        </a:p>
      </dgm:t>
    </dgm:pt>
    <dgm:pt modelId="{E6A540B7-3B3F-41F7-82F2-562E25356604}" type="sibTrans" cxnId="{708D2C46-2387-4690-8D49-0C6C368A6F2E}">
      <dgm:prSet/>
      <dgm:spPr/>
      <dgm:t>
        <a:bodyPr/>
        <a:lstStyle/>
        <a:p>
          <a:endParaRPr lang="en-US"/>
        </a:p>
      </dgm:t>
    </dgm:pt>
    <dgm:pt modelId="{61A61474-1680-432F-B3EF-6AA8985A05A4}">
      <dgm:prSet/>
      <dgm:spPr/>
      <dgm:t>
        <a:bodyPr/>
        <a:lstStyle/>
        <a:p>
          <a:pPr>
            <a:lnSpc>
              <a:spcPct val="100000"/>
            </a:lnSpc>
          </a:pPr>
          <a:r>
            <a:rPr lang="en-GB"/>
            <a:t>There is also evidence that shows that good quality work protects against social exclusion through the provision of:</a:t>
          </a:r>
          <a:endParaRPr lang="en-US"/>
        </a:p>
      </dgm:t>
    </dgm:pt>
    <dgm:pt modelId="{B35DF509-1F64-4376-82FE-71280BD30EB1}" type="parTrans" cxnId="{2020A511-8050-493E-B8DA-1766A0E28BF2}">
      <dgm:prSet/>
      <dgm:spPr/>
      <dgm:t>
        <a:bodyPr/>
        <a:lstStyle/>
        <a:p>
          <a:endParaRPr lang="en-US"/>
        </a:p>
      </dgm:t>
    </dgm:pt>
    <dgm:pt modelId="{9904095F-8D6B-4125-90C3-6689C00C0908}" type="sibTrans" cxnId="{2020A511-8050-493E-B8DA-1766A0E28BF2}">
      <dgm:prSet/>
      <dgm:spPr/>
      <dgm:t>
        <a:bodyPr/>
        <a:lstStyle/>
        <a:p>
          <a:endParaRPr lang="en-US"/>
        </a:p>
      </dgm:t>
    </dgm:pt>
    <dgm:pt modelId="{7F9829C3-2568-4170-8E0F-41BA46F05AFE}">
      <dgm:prSet custT="1"/>
      <dgm:spPr/>
      <dgm:t>
        <a:bodyPr/>
        <a:lstStyle/>
        <a:p>
          <a:pPr>
            <a:lnSpc>
              <a:spcPct val="100000"/>
            </a:lnSpc>
            <a:spcAft>
              <a:spcPts val="0"/>
            </a:spcAft>
          </a:pPr>
          <a:r>
            <a:rPr lang="en-GB" sz="1400"/>
            <a:t>income</a:t>
          </a:r>
          <a:endParaRPr lang="en-US" sz="1400"/>
        </a:p>
      </dgm:t>
    </dgm:pt>
    <dgm:pt modelId="{8F37DDF3-2105-4809-BB4F-59CF014843EB}" type="parTrans" cxnId="{3560ED80-00A9-4F91-9EFE-2DDCF67D841F}">
      <dgm:prSet/>
      <dgm:spPr/>
      <dgm:t>
        <a:bodyPr/>
        <a:lstStyle/>
        <a:p>
          <a:endParaRPr lang="en-US"/>
        </a:p>
      </dgm:t>
    </dgm:pt>
    <dgm:pt modelId="{C9D74AD9-5C52-4CE3-A9B8-3B3F79B39A3F}" type="sibTrans" cxnId="{3560ED80-00A9-4F91-9EFE-2DDCF67D841F}">
      <dgm:prSet/>
      <dgm:spPr/>
      <dgm:t>
        <a:bodyPr/>
        <a:lstStyle/>
        <a:p>
          <a:endParaRPr lang="en-US"/>
        </a:p>
      </dgm:t>
    </dgm:pt>
    <dgm:pt modelId="{E1AE5E3A-C841-42A7-883C-631B56ED11AD}">
      <dgm:prSet custT="1"/>
      <dgm:spPr/>
      <dgm:t>
        <a:bodyPr/>
        <a:lstStyle/>
        <a:p>
          <a:pPr>
            <a:lnSpc>
              <a:spcPct val="100000"/>
            </a:lnSpc>
            <a:spcAft>
              <a:spcPts val="0"/>
            </a:spcAft>
          </a:pPr>
          <a:r>
            <a:rPr lang="en-GB" sz="1400"/>
            <a:t>social interaction</a:t>
          </a:r>
          <a:endParaRPr lang="en-US" sz="1400"/>
        </a:p>
      </dgm:t>
    </dgm:pt>
    <dgm:pt modelId="{1A8F53CB-8471-48C9-B25D-EC3A75B3BF63}" type="parTrans" cxnId="{C03B6F1D-3A58-4F24-8A37-5C47A2B9D775}">
      <dgm:prSet/>
      <dgm:spPr/>
      <dgm:t>
        <a:bodyPr/>
        <a:lstStyle/>
        <a:p>
          <a:endParaRPr lang="en-US"/>
        </a:p>
      </dgm:t>
    </dgm:pt>
    <dgm:pt modelId="{89557118-74A4-466C-BE14-9983D9BEE05A}" type="sibTrans" cxnId="{C03B6F1D-3A58-4F24-8A37-5C47A2B9D775}">
      <dgm:prSet/>
      <dgm:spPr/>
      <dgm:t>
        <a:bodyPr/>
        <a:lstStyle/>
        <a:p>
          <a:endParaRPr lang="en-US"/>
        </a:p>
      </dgm:t>
    </dgm:pt>
    <dgm:pt modelId="{E023F0BC-9939-4F4A-ACFB-C7F8B1D363B9}">
      <dgm:prSet custT="1"/>
      <dgm:spPr/>
      <dgm:t>
        <a:bodyPr/>
        <a:lstStyle/>
        <a:p>
          <a:pPr>
            <a:lnSpc>
              <a:spcPct val="100000"/>
            </a:lnSpc>
            <a:spcAft>
              <a:spcPts val="0"/>
            </a:spcAft>
          </a:pPr>
          <a:r>
            <a:rPr lang="en-GB" sz="1400"/>
            <a:t>a core role</a:t>
          </a:r>
          <a:endParaRPr lang="en-US" sz="1400"/>
        </a:p>
      </dgm:t>
    </dgm:pt>
    <dgm:pt modelId="{B59C1F90-7265-41EB-BA8B-06B495D455D2}" type="parTrans" cxnId="{1ADE5161-EB4C-4D4C-A239-5342EAA40DDE}">
      <dgm:prSet/>
      <dgm:spPr/>
      <dgm:t>
        <a:bodyPr/>
        <a:lstStyle/>
        <a:p>
          <a:endParaRPr lang="en-US"/>
        </a:p>
      </dgm:t>
    </dgm:pt>
    <dgm:pt modelId="{EF41FA7B-14C3-4746-AC4E-D1C0EE60EFF2}" type="sibTrans" cxnId="{1ADE5161-EB4C-4D4C-A239-5342EAA40DDE}">
      <dgm:prSet/>
      <dgm:spPr/>
      <dgm:t>
        <a:bodyPr/>
        <a:lstStyle/>
        <a:p>
          <a:endParaRPr lang="en-US"/>
        </a:p>
      </dgm:t>
    </dgm:pt>
    <dgm:pt modelId="{C06CCDA5-4B31-478D-950D-F673BC059584}">
      <dgm:prSet custT="1"/>
      <dgm:spPr/>
      <dgm:t>
        <a:bodyPr/>
        <a:lstStyle/>
        <a:p>
          <a:pPr>
            <a:lnSpc>
              <a:spcPct val="100000"/>
            </a:lnSpc>
            <a:spcAft>
              <a:spcPts val="0"/>
            </a:spcAft>
          </a:pPr>
          <a:r>
            <a:rPr lang="en-GB" sz="1400"/>
            <a:t>identity and purpose</a:t>
          </a:r>
          <a:endParaRPr lang="en-US" sz="1400"/>
        </a:p>
      </dgm:t>
    </dgm:pt>
    <dgm:pt modelId="{D364F665-B738-47D2-8E7B-E5D90493308D}" type="parTrans" cxnId="{EA1A7305-F845-4BAB-B9E3-8EBC33294E0D}">
      <dgm:prSet/>
      <dgm:spPr/>
      <dgm:t>
        <a:bodyPr/>
        <a:lstStyle/>
        <a:p>
          <a:endParaRPr lang="en-US"/>
        </a:p>
      </dgm:t>
    </dgm:pt>
    <dgm:pt modelId="{D2265255-D5EC-4834-9F1E-353A34E36266}" type="sibTrans" cxnId="{EA1A7305-F845-4BAB-B9E3-8EBC33294E0D}">
      <dgm:prSet/>
      <dgm:spPr/>
      <dgm:t>
        <a:bodyPr/>
        <a:lstStyle/>
        <a:p>
          <a:endParaRPr lang="en-US"/>
        </a:p>
      </dgm:t>
    </dgm:pt>
    <dgm:pt modelId="{221E5B0E-AE1B-4E92-9749-0C5F1A382DBC}" type="pres">
      <dgm:prSet presAssocID="{74D82D19-865F-47E5-BB2F-C78E725B97E0}" presName="root" presStyleCnt="0">
        <dgm:presLayoutVars>
          <dgm:dir/>
          <dgm:resizeHandles val="exact"/>
        </dgm:presLayoutVars>
      </dgm:prSet>
      <dgm:spPr/>
    </dgm:pt>
    <dgm:pt modelId="{BE39F2D0-61B6-48F9-8B53-AD5C0FE0B54A}" type="pres">
      <dgm:prSet presAssocID="{65CD983E-D169-4DAC-BE1B-55689D27F901}" presName="compNode" presStyleCnt="0"/>
      <dgm:spPr/>
    </dgm:pt>
    <dgm:pt modelId="{722FA0AD-8CAB-4431-973C-644C9CDF2974}" type="pres">
      <dgm:prSet presAssocID="{65CD983E-D169-4DAC-BE1B-55689D27F901}" presName="bgRect" presStyleLbl="bgShp" presStyleIdx="0" presStyleCnt="4"/>
      <dgm:spPr/>
    </dgm:pt>
    <dgm:pt modelId="{9A5BB1CD-D4BC-44C5-BB02-8E4FB2C03819}" type="pres">
      <dgm:prSet presAssocID="{65CD983E-D169-4DAC-BE1B-55689D27F901}"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ethoscope"/>
        </a:ext>
      </dgm:extLst>
    </dgm:pt>
    <dgm:pt modelId="{331B07E3-56C1-4048-93EB-9617F38D1FE5}" type="pres">
      <dgm:prSet presAssocID="{65CD983E-D169-4DAC-BE1B-55689D27F901}" presName="spaceRect" presStyleCnt="0"/>
      <dgm:spPr/>
    </dgm:pt>
    <dgm:pt modelId="{F76B3F4C-A923-4908-BD88-3E4EEAD73CAF}" type="pres">
      <dgm:prSet presAssocID="{65CD983E-D169-4DAC-BE1B-55689D27F901}" presName="parTx" presStyleLbl="revTx" presStyleIdx="0" presStyleCnt="5">
        <dgm:presLayoutVars>
          <dgm:chMax val="0"/>
          <dgm:chPref val="0"/>
        </dgm:presLayoutVars>
      </dgm:prSet>
      <dgm:spPr/>
    </dgm:pt>
    <dgm:pt modelId="{B9AE790D-5CE7-45DA-ADA7-FB0807B1C349}" type="pres">
      <dgm:prSet presAssocID="{F316ACAC-7AD4-476A-9DC9-18FE9F0F4064}" presName="sibTrans" presStyleCnt="0"/>
      <dgm:spPr/>
    </dgm:pt>
    <dgm:pt modelId="{406BEA52-10B1-4CCD-B6CF-E743A13762F8}" type="pres">
      <dgm:prSet presAssocID="{5FB050FA-AF2C-49C6-AFC6-9EA6890B6F6F}" presName="compNode" presStyleCnt="0"/>
      <dgm:spPr/>
    </dgm:pt>
    <dgm:pt modelId="{48D860B6-8634-47B2-B557-7CBD8C80E485}" type="pres">
      <dgm:prSet presAssocID="{5FB050FA-AF2C-49C6-AFC6-9EA6890B6F6F}" presName="bgRect" presStyleLbl="bgShp" presStyleIdx="1" presStyleCnt="4"/>
      <dgm:spPr/>
    </dgm:pt>
    <dgm:pt modelId="{DAF2C474-A1F4-4F65-8C86-163D765DA55A}" type="pres">
      <dgm:prSet presAssocID="{5FB050FA-AF2C-49C6-AFC6-9EA6890B6F6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87CCB1AB-7746-4C7D-8BB5-410F2C4B2E7E}" type="pres">
      <dgm:prSet presAssocID="{5FB050FA-AF2C-49C6-AFC6-9EA6890B6F6F}" presName="spaceRect" presStyleCnt="0"/>
      <dgm:spPr/>
    </dgm:pt>
    <dgm:pt modelId="{EC272850-EC25-41DC-BD1B-F28564CB035D}" type="pres">
      <dgm:prSet presAssocID="{5FB050FA-AF2C-49C6-AFC6-9EA6890B6F6F}" presName="parTx" presStyleLbl="revTx" presStyleIdx="1" presStyleCnt="5">
        <dgm:presLayoutVars>
          <dgm:chMax val="0"/>
          <dgm:chPref val="0"/>
        </dgm:presLayoutVars>
      </dgm:prSet>
      <dgm:spPr/>
    </dgm:pt>
    <dgm:pt modelId="{03626B94-BE11-4255-A8EA-D182B9A9E24F}" type="pres">
      <dgm:prSet presAssocID="{B8D85B21-58C5-49BE-AD1A-771921B46FD9}" presName="sibTrans" presStyleCnt="0"/>
      <dgm:spPr/>
    </dgm:pt>
    <dgm:pt modelId="{B71FFDBD-B08A-4788-9611-00E6B00C9E00}" type="pres">
      <dgm:prSet presAssocID="{B5161FA5-91B1-4236-914D-F3F45D4C844D}" presName="compNode" presStyleCnt="0"/>
      <dgm:spPr/>
    </dgm:pt>
    <dgm:pt modelId="{9B13A9A3-814A-467F-AAE0-357F9B9A69C9}" type="pres">
      <dgm:prSet presAssocID="{B5161FA5-91B1-4236-914D-F3F45D4C844D}" presName="bgRect" presStyleLbl="bgShp" presStyleIdx="2" presStyleCnt="4"/>
      <dgm:spPr/>
    </dgm:pt>
    <dgm:pt modelId="{34B11A6A-BA22-4B4D-83A2-7192A8E2923A}" type="pres">
      <dgm:prSet presAssocID="{B5161FA5-91B1-4236-914D-F3F45D4C844D}"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roup"/>
        </a:ext>
      </dgm:extLst>
    </dgm:pt>
    <dgm:pt modelId="{7483C624-76C9-4F37-A7D4-DAD6F498A663}" type="pres">
      <dgm:prSet presAssocID="{B5161FA5-91B1-4236-914D-F3F45D4C844D}" presName="spaceRect" presStyleCnt="0"/>
      <dgm:spPr/>
    </dgm:pt>
    <dgm:pt modelId="{6CB47897-E5D3-4042-BCDA-2EB78CA0A9EF}" type="pres">
      <dgm:prSet presAssocID="{B5161FA5-91B1-4236-914D-F3F45D4C844D}" presName="parTx" presStyleLbl="revTx" presStyleIdx="2" presStyleCnt="5">
        <dgm:presLayoutVars>
          <dgm:chMax val="0"/>
          <dgm:chPref val="0"/>
        </dgm:presLayoutVars>
      </dgm:prSet>
      <dgm:spPr/>
    </dgm:pt>
    <dgm:pt modelId="{E8813E78-EBCA-43CA-902C-4239C8334ADA}" type="pres">
      <dgm:prSet presAssocID="{E6A540B7-3B3F-41F7-82F2-562E25356604}" presName="sibTrans" presStyleCnt="0"/>
      <dgm:spPr/>
    </dgm:pt>
    <dgm:pt modelId="{677C32B5-2E58-4B48-85C0-83330A6C0499}" type="pres">
      <dgm:prSet presAssocID="{61A61474-1680-432F-B3EF-6AA8985A05A4}" presName="compNode" presStyleCnt="0"/>
      <dgm:spPr/>
    </dgm:pt>
    <dgm:pt modelId="{E31BAF6D-A5A8-4C90-BB8B-2A21CCCDBD51}" type="pres">
      <dgm:prSet presAssocID="{61A61474-1680-432F-B3EF-6AA8985A05A4}" presName="bgRect" presStyleLbl="bgShp" presStyleIdx="3" presStyleCnt="4"/>
      <dgm:spPr/>
    </dgm:pt>
    <dgm:pt modelId="{BD3F7C51-D476-4AED-B9C1-548A43FD0E8A}" type="pres">
      <dgm:prSet presAssocID="{61A61474-1680-432F-B3EF-6AA8985A05A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ctions"/>
        </a:ext>
      </dgm:extLst>
    </dgm:pt>
    <dgm:pt modelId="{BBB703C9-C016-4554-B1AA-5916D4756935}" type="pres">
      <dgm:prSet presAssocID="{61A61474-1680-432F-B3EF-6AA8985A05A4}" presName="spaceRect" presStyleCnt="0"/>
      <dgm:spPr/>
    </dgm:pt>
    <dgm:pt modelId="{2FF07DDE-A5D9-4AD5-854B-4AD92E14A05D}" type="pres">
      <dgm:prSet presAssocID="{61A61474-1680-432F-B3EF-6AA8985A05A4}" presName="parTx" presStyleLbl="revTx" presStyleIdx="3" presStyleCnt="5">
        <dgm:presLayoutVars>
          <dgm:chMax val="0"/>
          <dgm:chPref val="0"/>
        </dgm:presLayoutVars>
      </dgm:prSet>
      <dgm:spPr/>
    </dgm:pt>
    <dgm:pt modelId="{B687AA3F-B9C7-4982-8F5D-078D3C19A3F2}" type="pres">
      <dgm:prSet presAssocID="{61A61474-1680-432F-B3EF-6AA8985A05A4}" presName="desTx" presStyleLbl="revTx" presStyleIdx="4" presStyleCnt="5">
        <dgm:presLayoutVars/>
      </dgm:prSet>
      <dgm:spPr/>
    </dgm:pt>
  </dgm:ptLst>
  <dgm:cxnLst>
    <dgm:cxn modelId="{EA1A7305-F845-4BAB-B9E3-8EBC33294E0D}" srcId="{61A61474-1680-432F-B3EF-6AA8985A05A4}" destId="{C06CCDA5-4B31-478D-950D-F673BC059584}" srcOrd="3" destOrd="0" parTransId="{D364F665-B738-47D2-8E7B-E5D90493308D}" sibTransId="{D2265255-D5EC-4834-9F1E-353A34E36266}"/>
    <dgm:cxn modelId="{2020A511-8050-493E-B8DA-1766A0E28BF2}" srcId="{74D82D19-865F-47E5-BB2F-C78E725B97E0}" destId="{61A61474-1680-432F-B3EF-6AA8985A05A4}" srcOrd="3" destOrd="0" parTransId="{B35DF509-1F64-4376-82FE-71280BD30EB1}" sibTransId="{9904095F-8D6B-4125-90C3-6689C00C0908}"/>
    <dgm:cxn modelId="{C03B6F1D-3A58-4F24-8A37-5C47A2B9D775}" srcId="{61A61474-1680-432F-B3EF-6AA8985A05A4}" destId="{E1AE5E3A-C841-42A7-883C-631B56ED11AD}" srcOrd="1" destOrd="0" parTransId="{1A8F53CB-8471-48C9-B25D-EC3A75B3BF63}" sibTransId="{89557118-74A4-466C-BE14-9983D9BEE05A}"/>
    <dgm:cxn modelId="{2FBC7C2C-950F-496D-AE17-A6F775E82F6E}" type="presOf" srcId="{E1AE5E3A-C841-42A7-883C-631B56ED11AD}" destId="{B687AA3F-B9C7-4982-8F5D-078D3C19A3F2}" srcOrd="0" destOrd="1" presId="urn:microsoft.com/office/officeart/2018/2/layout/IconVerticalSolidList"/>
    <dgm:cxn modelId="{EF5CA22C-4D76-4162-8323-250F1F25207B}" type="presOf" srcId="{E023F0BC-9939-4F4A-ACFB-C7F8B1D363B9}" destId="{B687AA3F-B9C7-4982-8F5D-078D3C19A3F2}" srcOrd="0" destOrd="2" presId="urn:microsoft.com/office/officeart/2018/2/layout/IconVerticalSolidList"/>
    <dgm:cxn modelId="{E6A6365D-9382-4303-A8CF-457BB0468089}" srcId="{74D82D19-865F-47E5-BB2F-C78E725B97E0}" destId="{5FB050FA-AF2C-49C6-AFC6-9EA6890B6F6F}" srcOrd="1" destOrd="0" parTransId="{73DF894A-5325-4DAB-B47D-6D860471BD0E}" sibTransId="{B8D85B21-58C5-49BE-AD1A-771921B46FD9}"/>
    <dgm:cxn modelId="{1ADE5161-EB4C-4D4C-A239-5342EAA40DDE}" srcId="{61A61474-1680-432F-B3EF-6AA8985A05A4}" destId="{E023F0BC-9939-4F4A-ACFB-C7F8B1D363B9}" srcOrd="2" destOrd="0" parTransId="{B59C1F90-7265-41EB-BA8B-06B495D455D2}" sibTransId="{EF41FA7B-14C3-4746-AC4E-D1C0EE60EFF2}"/>
    <dgm:cxn modelId="{708D2C46-2387-4690-8D49-0C6C368A6F2E}" srcId="{74D82D19-865F-47E5-BB2F-C78E725B97E0}" destId="{B5161FA5-91B1-4236-914D-F3F45D4C844D}" srcOrd="2" destOrd="0" parTransId="{49968655-2DF9-4821-927F-A559D2E85278}" sibTransId="{E6A540B7-3B3F-41F7-82F2-562E25356604}"/>
    <dgm:cxn modelId="{843D5670-C4CE-4125-8BE7-670ABCF52B99}" srcId="{74D82D19-865F-47E5-BB2F-C78E725B97E0}" destId="{65CD983E-D169-4DAC-BE1B-55689D27F901}" srcOrd="0" destOrd="0" parTransId="{2B8FC11B-BB28-4D02-AF39-8088C596AF23}" sibTransId="{F316ACAC-7AD4-476A-9DC9-18FE9F0F4064}"/>
    <dgm:cxn modelId="{33D1BB71-A6A0-49F0-80F1-9BDCF9B4F79B}" type="presOf" srcId="{65CD983E-D169-4DAC-BE1B-55689D27F901}" destId="{F76B3F4C-A923-4908-BD88-3E4EEAD73CAF}" srcOrd="0" destOrd="0" presId="urn:microsoft.com/office/officeart/2018/2/layout/IconVerticalSolidList"/>
    <dgm:cxn modelId="{5A6AC77C-C219-461A-9AE4-FB1886CC60F6}" type="presOf" srcId="{61A61474-1680-432F-B3EF-6AA8985A05A4}" destId="{2FF07DDE-A5D9-4AD5-854B-4AD92E14A05D}" srcOrd="0" destOrd="0" presId="urn:microsoft.com/office/officeart/2018/2/layout/IconVerticalSolidList"/>
    <dgm:cxn modelId="{3560ED80-00A9-4F91-9EFE-2DDCF67D841F}" srcId="{61A61474-1680-432F-B3EF-6AA8985A05A4}" destId="{7F9829C3-2568-4170-8E0F-41BA46F05AFE}" srcOrd="0" destOrd="0" parTransId="{8F37DDF3-2105-4809-BB4F-59CF014843EB}" sibTransId="{C9D74AD9-5C52-4CE3-A9B8-3B3F79B39A3F}"/>
    <dgm:cxn modelId="{B3DD1586-336F-4F63-9D9F-B0489A6A1516}" type="presOf" srcId="{B5161FA5-91B1-4236-914D-F3F45D4C844D}" destId="{6CB47897-E5D3-4042-BCDA-2EB78CA0A9EF}" srcOrd="0" destOrd="0" presId="urn:microsoft.com/office/officeart/2018/2/layout/IconVerticalSolidList"/>
    <dgm:cxn modelId="{5F446598-32CD-4C88-A30C-D864DA009FDC}" type="presOf" srcId="{74D82D19-865F-47E5-BB2F-C78E725B97E0}" destId="{221E5B0E-AE1B-4E92-9749-0C5F1A382DBC}" srcOrd="0" destOrd="0" presId="urn:microsoft.com/office/officeart/2018/2/layout/IconVerticalSolidList"/>
    <dgm:cxn modelId="{D8CA1ED4-CFE8-4310-950A-0002BEC99937}" type="presOf" srcId="{5FB050FA-AF2C-49C6-AFC6-9EA6890B6F6F}" destId="{EC272850-EC25-41DC-BD1B-F28564CB035D}" srcOrd="0" destOrd="0" presId="urn:microsoft.com/office/officeart/2018/2/layout/IconVerticalSolidList"/>
    <dgm:cxn modelId="{D2D341E8-FAE3-408B-9C38-4EBBCF55ED86}" type="presOf" srcId="{7F9829C3-2568-4170-8E0F-41BA46F05AFE}" destId="{B687AA3F-B9C7-4982-8F5D-078D3C19A3F2}" srcOrd="0" destOrd="0" presId="urn:microsoft.com/office/officeart/2018/2/layout/IconVerticalSolidList"/>
    <dgm:cxn modelId="{2206E4F6-D56F-47CB-A83C-37A81B66C4CC}" type="presOf" srcId="{C06CCDA5-4B31-478D-950D-F673BC059584}" destId="{B687AA3F-B9C7-4982-8F5D-078D3C19A3F2}" srcOrd="0" destOrd="3" presId="urn:microsoft.com/office/officeart/2018/2/layout/IconVerticalSolidList"/>
    <dgm:cxn modelId="{9BC1CD71-37C0-44E9-B6B6-FFB99CE5CC64}" type="presParOf" srcId="{221E5B0E-AE1B-4E92-9749-0C5F1A382DBC}" destId="{BE39F2D0-61B6-48F9-8B53-AD5C0FE0B54A}" srcOrd="0" destOrd="0" presId="urn:microsoft.com/office/officeart/2018/2/layout/IconVerticalSolidList"/>
    <dgm:cxn modelId="{F72D09FF-2A7B-490A-A99B-93D9AF2DD617}" type="presParOf" srcId="{BE39F2D0-61B6-48F9-8B53-AD5C0FE0B54A}" destId="{722FA0AD-8CAB-4431-973C-644C9CDF2974}" srcOrd="0" destOrd="0" presId="urn:microsoft.com/office/officeart/2018/2/layout/IconVerticalSolidList"/>
    <dgm:cxn modelId="{0E2B9C33-D456-4CFF-ADCC-5CEE1D11463E}" type="presParOf" srcId="{BE39F2D0-61B6-48F9-8B53-AD5C0FE0B54A}" destId="{9A5BB1CD-D4BC-44C5-BB02-8E4FB2C03819}" srcOrd="1" destOrd="0" presId="urn:microsoft.com/office/officeart/2018/2/layout/IconVerticalSolidList"/>
    <dgm:cxn modelId="{9279296C-00A0-4594-A201-846FC5C595F2}" type="presParOf" srcId="{BE39F2D0-61B6-48F9-8B53-AD5C0FE0B54A}" destId="{331B07E3-56C1-4048-93EB-9617F38D1FE5}" srcOrd="2" destOrd="0" presId="urn:microsoft.com/office/officeart/2018/2/layout/IconVerticalSolidList"/>
    <dgm:cxn modelId="{528191E0-508D-47CB-8DE5-0994AF41F6B3}" type="presParOf" srcId="{BE39F2D0-61B6-48F9-8B53-AD5C0FE0B54A}" destId="{F76B3F4C-A923-4908-BD88-3E4EEAD73CAF}" srcOrd="3" destOrd="0" presId="urn:microsoft.com/office/officeart/2018/2/layout/IconVerticalSolidList"/>
    <dgm:cxn modelId="{461E24E3-934F-4604-94FA-6397C09D2315}" type="presParOf" srcId="{221E5B0E-AE1B-4E92-9749-0C5F1A382DBC}" destId="{B9AE790D-5CE7-45DA-ADA7-FB0807B1C349}" srcOrd="1" destOrd="0" presId="urn:microsoft.com/office/officeart/2018/2/layout/IconVerticalSolidList"/>
    <dgm:cxn modelId="{6C08C078-CC8B-4D43-93AF-FA430F2A7FBF}" type="presParOf" srcId="{221E5B0E-AE1B-4E92-9749-0C5F1A382DBC}" destId="{406BEA52-10B1-4CCD-B6CF-E743A13762F8}" srcOrd="2" destOrd="0" presId="urn:microsoft.com/office/officeart/2018/2/layout/IconVerticalSolidList"/>
    <dgm:cxn modelId="{8CFC6AB0-D721-40B9-9B79-B38394E96D46}" type="presParOf" srcId="{406BEA52-10B1-4CCD-B6CF-E743A13762F8}" destId="{48D860B6-8634-47B2-B557-7CBD8C80E485}" srcOrd="0" destOrd="0" presId="urn:microsoft.com/office/officeart/2018/2/layout/IconVerticalSolidList"/>
    <dgm:cxn modelId="{1C4E705B-F58F-46DD-8A52-F1618F62CA7A}" type="presParOf" srcId="{406BEA52-10B1-4CCD-B6CF-E743A13762F8}" destId="{DAF2C474-A1F4-4F65-8C86-163D765DA55A}" srcOrd="1" destOrd="0" presId="urn:microsoft.com/office/officeart/2018/2/layout/IconVerticalSolidList"/>
    <dgm:cxn modelId="{A2DBD182-B956-492E-91CB-151E0678E0DD}" type="presParOf" srcId="{406BEA52-10B1-4CCD-B6CF-E743A13762F8}" destId="{87CCB1AB-7746-4C7D-8BB5-410F2C4B2E7E}" srcOrd="2" destOrd="0" presId="urn:microsoft.com/office/officeart/2018/2/layout/IconVerticalSolidList"/>
    <dgm:cxn modelId="{E57829A9-D53E-464C-BC6F-50D9BCB09809}" type="presParOf" srcId="{406BEA52-10B1-4CCD-B6CF-E743A13762F8}" destId="{EC272850-EC25-41DC-BD1B-F28564CB035D}" srcOrd="3" destOrd="0" presId="urn:microsoft.com/office/officeart/2018/2/layout/IconVerticalSolidList"/>
    <dgm:cxn modelId="{A9E46620-C401-4CEF-92AE-600C24E70F10}" type="presParOf" srcId="{221E5B0E-AE1B-4E92-9749-0C5F1A382DBC}" destId="{03626B94-BE11-4255-A8EA-D182B9A9E24F}" srcOrd="3" destOrd="0" presId="urn:microsoft.com/office/officeart/2018/2/layout/IconVerticalSolidList"/>
    <dgm:cxn modelId="{7B784DC3-FF47-4522-88C3-7F553523340F}" type="presParOf" srcId="{221E5B0E-AE1B-4E92-9749-0C5F1A382DBC}" destId="{B71FFDBD-B08A-4788-9611-00E6B00C9E00}" srcOrd="4" destOrd="0" presId="urn:microsoft.com/office/officeart/2018/2/layout/IconVerticalSolidList"/>
    <dgm:cxn modelId="{9689E9BE-708D-46BD-812D-ED593F4484CE}" type="presParOf" srcId="{B71FFDBD-B08A-4788-9611-00E6B00C9E00}" destId="{9B13A9A3-814A-467F-AAE0-357F9B9A69C9}" srcOrd="0" destOrd="0" presId="urn:microsoft.com/office/officeart/2018/2/layout/IconVerticalSolidList"/>
    <dgm:cxn modelId="{0903BDC8-199C-42B7-A3C3-C40FCA44BEF1}" type="presParOf" srcId="{B71FFDBD-B08A-4788-9611-00E6B00C9E00}" destId="{34B11A6A-BA22-4B4D-83A2-7192A8E2923A}" srcOrd="1" destOrd="0" presId="urn:microsoft.com/office/officeart/2018/2/layout/IconVerticalSolidList"/>
    <dgm:cxn modelId="{7F3E61FC-614E-4A9F-932F-25B147D2ED5F}" type="presParOf" srcId="{B71FFDBD-B08A-4788-9611-00E6B00C9E00}" destId="{7483C624-76C9-4F37-A7D4-DAD6F498A663}" srcOrd="2" destOrd="0" presId="urn:microsoft.com/office/officeart/2018/2/layout/IconVerticalSolidList"/>
    <dgm:cxn modelId="{70A42F4E-2744-49AB-B6E8-D5BC4D123001}" type="presParOf" srcId="{B71FFDBD-B08A-4788-9611-00E6B00C9E00}" destId="{6CB47897-E5D3-4042-BCDA-2EB78CA0A9EF}" srcOrd="3" destOrd="0" presId="urn:microsoft.com/office/officeart/2018/2/layout/IconVerticalSolidList"/>
    <dgm:cxn modelId="{27F2BBCD-E985-432A-A94C-A4E9521C4991}" type="presParOf" srcId="{221E5B0E-AE1B-4E92-9749-0C5F1A382DBC}" destId="{E8813E78-EBCA-43CA-902C-4239C8334ADA}" srcOrd="5" destOrd="0" presId="urn:microsoft.com/office/officeart/2018/2/layout/IconVerticalSolidList"/>
    <dgm:cxn modelId="{BD32125F-B365-430A-B3E0-597841275817}" type="presParOf" srcId="{221E5B0E-AE1B-4E92-9749-0C5F1A382DBC}" destId="{677C32B5-2E58-4B48-85C0-83330A6C0499}" srcOrd="6" destOrd="0" presId="urn:microsoft.com/office/officeart/2018/2/layout/IconVerticalSolidList"/>
    <dgm:cxn modelId="{E6EC5321-F7FF-4A55-AA5F-602B7B21561B}" type="presParOf" srcId="{677C32B5-2E58-4B48-85C0-83330A6C0499}" destId="{E31BAF6D-A5A8-4C90-BB8B-2A21CCCDBD51}" srcOrd="0" destOrd="0" presId="urn:microsoft.com/office/officeart/2018/2/layout/IconVerticalSolidList"/>
    <dgm:cxn modelId="{AA08981A-DBD6-4A1B-AAB8-8B4256A2EC95}" type="presParOf" srcId="{677C32B5-2E58-4B48-85C0-83330A6C0499}" destId="{BD3F7C51-D476-4AED-B9C1-548A43FD0E8A}" srcOrd="1" destOrd="0" presId="urn:microsoft.com/office/officeart/2018/2/layout/IconVerticalSolidList"/>
    <dgm:cxn modelId="{3B158C7F-7FAF-4C3D-A5FC-BC1CCEE9234C}" type="presParOf" srcId="{677C32B5-2E58-4B48-85C0-83330A6C0499}" destId="{BBB703C9-C016-4554-B1AA-5916D4756935}" srcOrd="2" destOrd="0" presId="urn:microsoft.com/office/officeart/2018/2/layout/IconVerticalSolidList"/>
    <dgm:cxn modelId="{CEBC8680-DF55-4487-AD48-A0D8B49210AB}" type="presParOf" srcId="{677C32B5-2E58-4B48-85C0-83330A6C0499}" destId="{2FF07DDE-A5D9-4AD5-854B-4AD92E14A05D}" srcOrd="3" destOrd="0" presId="urn:microsoft.com/office/officeart/2018/2/layout/IconVerticalSolidList"/>
    <dgm:cxn modelId="{C5EDD4AC-554C-400B-AA72-F7B739214CED}" type="presParOf" srcId="{677C32B5-2E58-4B48-85C0-83330A6C0499}" destId="{B687AA3F-B9C7-4982-8F5D-078D3C19A3F2}"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F4F905-0D71-4B4D-9EEF-674607F33B70}"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5FA1F12F-0025-455A-B169-24A55FE9F12B}">
      <dgm:prSet/>
      <dgm:spPr/>
      <dgm:t>
        <a:bodyPr/>
        <a:lstStyle/>
        <a:p>
          <a:pPr algn="l">
            <a:lnSpc>
              <a:spcPct val="90000"/>
            </a:lnSpc>
          </a:pPr>
          <a:r>
            <a:rPr lang="en-GB" sz="3400">
              <a:solidFill>
                <a:srgbClr val="FFFFFF"/>
              </a:solidFill>
              <a:latin typeface="Aptos"/>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Work and Health - eLearning for healthcare</a:t>
          </a:r>
          <a:endParaRPr lang="en-US" sz="3400">
            <a:solidFill>
              <a:srgbClr val="FFFFFF"/>
            </a:solidFill>
            <a:latin typeface="Aptos"/>
            <a:ea typeface="+mn-ea"/>
            <a:cs typeface="+mn-cs"/>
            <a:hlinkClick xmlns:r="http://schemas.openxmlformats.org/officeDocument/2006/relationships" r:id="rId1">
              <a:extLst>
                <a:ext uri="{A12FA001-AC4F-418D-AE19-62706E023703}">
                  <ahyp:hlinkClr xmlns:ahyp="http://schemas.microsoft.com/office/drawing/2018/hyperlinkcolor" val="tx"/>
                </a:ext>
              </a:extLst>
            </a:hlinkClick>
          </a:endParaRPr>
        </a:p>
      </dgm:t>
    </dgm:pt>
    <dgm:pt modelId="{F31BF092-714D-4073-AFF9-E547F5E475EF}" type="parTrans" cxnId="{C9546988-4135-481F-9AC8-E866289A42B3}">
      <dgm:prSet/>
      <dgm:spPr/>
      <dgm:t>
        <a:bodyPr/>
        <a:lstStyle/>
        <a:p>
          <a:endParaRPr lang="en-US"/>
        </a:p>
      </dgm:t>
    </dgm:pt>
    <dgm:pt modelId="{6611973D-DA84-4223-A1A5-0018A8A00E9B}" type="sibTrans" cxnId="{C9546988-4135-481F-9AC8-E866289A42B3}">
      <dgm:prSet/>
      <dgm:spPr/>
      <dgm:t>
        <a:bodyPr/>
        <a:lstStyle/>
        <a:p>
          <a:endParaRPr lang="en-US"/>
        </a:p>
      </dgm:t>
    </dgm:pt>
    <dgm:pt modelId="{7533910C-47F1-487B-BEF9-3A88A878D3BA}">
      <dgm:prSet/>
      <dgm:spPr/>
      <dgm:t>
        <a:bodyPr/>
        <a:lstStyle/>
        <a:p>
          <a:pPr algn="l">
            <a:lnSpc>
              <a:spcPct val="90000"/>
            </a:lnSpc>
          </a:pPr>
          <a:r>
            <a:rPr lang="en-GB" sz="3400">
              <a:solidFill>
                <a:srgbClr val="FFFFFF"/>
              </a:solidFill>
              <a:latin typeface="Aptos"/>
              <a:ea typeface="+mn-ea"/>
              <a:cs typeface="+mn-cs"/>
              <a:hlinkClick xmlns:r="http://schemas.openxmlformats.org/officeDocument/2006/relationships" r:id="rId2">
                <a:extLst>
                  <a:ext uri="{A12FA001-AC4F-418D-AE19-62706E023703}">
                    <ahyp:hlinkClr xmlns:ahyp="http://schemas.microsoft.com/office/drawing/2018/hyperlinkcolor" val="tx"/>
                  </a:ext>
                </a:extLst>
              </a:hlinkClick>
            </a:rPr>
            <a:t>2025 Healthcare Professionals' Consensus Statement for action on health and work - AOMRC</a:t>
          </a:r>
          <a:endParaRPr lang="en-US" sz="3400">
            <a:solidFill>
              <a:srgbClr val="FFFFFF"/>
            </a:solidFill>
            <a:latin typeface="Aptos"/>
            <a:ea typeface="+mn-ea"/>
            <a:cs typeface="+mn-cs"/>
            <a:hlinkClick xmlns:r="http://schemas.openxmlformats.org/officeDocument/2006/relationships" r:id="rId2">
              <a:extLst>
                <a:ext uri="{A12FA001-AC4F-418D-AE19-62706E023703}">
                  <ahyp:hlinkClr xmlns:ahyp="http://schemas.microsoft.com/office/drawing/2018/hyperlinkcolor" val="tx"/>
                </a:ext>
              </a:extLst>
            </a:hlinkClick>
          </a:endParaRPr>
        </a:p>
      </dgm:t>
    </dgm:pt>
    <dgm:pt modelId="{8FBE4965-DC50-43A1-98D6-73AD21EC491B}" type="parTrans" cxnId="{F1212571-15B8-4515-B26E-12C3EA1C1CDD}">
      <dgm:prSet/>
      <dgm:spPr/>
      <dgm:t>
        <a:bodyPr/>
        <a:lstStyle/>
        <a:p>
          <a:endParaRPr lang="en-US"/>
        </a:p>
      </dgm:t>
    </dgm:pt>
    <dgm:pt modelId="{824F0842-9177-4D36-9DBF-62DB372C2757}" type="sibTrans" cxnId="{F1212571-15B8-4515-B26E-12C3EA1C1CDD}">
      <dgm:prSet/>
      <dgm:spPr/>
      <dgm:t>
        <a:bodyPr/>
        <a:lstStyle/>
        <a:p>
          <a:endParaRPr lang="en-US"/>
        </a:p>
      </dgm:t>
    </dgm:pt>
    <dgm:pt modelId="{A0ADAB85-5E6E-4774-94B5-1B29ACFB2147}">
      <dgm:prSet/>
      <dgm:spPr/>
      <dgm:t>
        <a:bodyPr/>
        <a:lstStyle/>
        <a:p>
          <a:pPr algn="l">
            <a:lnSpc>
              <a:spcPct val="90000"/>
            </a:lnSpc>
          </a:pPr>
          <a:r>
            <a:rPr lang="en-GB" sz="3400">
              <a:solidFill>
                <a:srgbClr val="FFFFFF"/>
              </a:solidFill>
              <a:latin typeface="Aptos"/>
              <a:ea typeface="+mn-ea"/>
              <a:cs typeface="+mn-cs"/>
              <a:hlinkClick xmlns:r="http://schemas.openxmlformats.org/officeDocument/2006/relationships" r:id="rId3">
                <a:extLst>
                  <a:ext uri="{A12FA001-AC4F-418D-AE19-62706E023703}">
                    <ahyp:hlinkClr xmlns:ahyp="http://schemas.microsoft.com/office/drawing/2018/hyperlinkcolor" val="tx"/>
                  </a:ext>
                </a:extLst>
              </a:hlinkClick>
            </a:rPr>
            <a:t>An NHS workforce, fit for the future</a:t>
          </a:r>
          <a:endParaRPr lang="en-US" sz="3400">
            <a:solidFill>
              <a:srgbClr val="FFFFFF"/>
            </a:solidFill>
            <a:latin typeface="Aptos"/>
            <a:ea typeface="+mn-ea"/>
            <a:cs typeface="+mn-cs"/>
            <a:hlinkClick xmlns:r="http://schemas.openxmlformats.org/officeDocument/2006/relationships" r:id="rId3">
              <a:extLst>
                <a:ext uri="{A12FA001-AC4F-418D-AE19-62706E023703}">
                  <ahyp:hlinkClr xmlns:ahyp="http://schemas.microsoft.com/office/drawing/2018/hyperlinkcolor" val="tx"/>
                </a:ext>
              </a:extLst>
            </a:hlinkClick>
          </a:endParaRPr>
        </a:p>
      </dgm:t>
    </dgm:pt>
    <dgm:pt modelId="{EE012605-362A-461A-B157-80FCCD8AA5FD}" type="parTrans" cxnId="{463C80FE-D9C2-435C-BD06-CC5361515882}">
      <dgm:prSet/>
      <dgm:spPr/>
      <dgm:t>
        <a:bodyPr/>
        <a:lstStyle/>
        <a:p>
          <a:endParaRPr lang="en-US"/>
        </a:p>
      </dgm:t>
    </dgm:pt>
    <dgm:pt modelId="{8ED8CCF4-C9E3-4B4B-964A-E7187228C7FC}" type="sibTrans" cxnId="{463C80FE-D9C2-435C-BD06-CC5361515882}">
      <dgm:prSet/>
      <dgm:spPr/>
      <dgm:t>
        <a:bodyPr/>
        <a:lstStyle/>
        <a:p>
          <a:endParaRPr lang="en-US"/>
        </a:p>
      </dgm:t>
    </dgm:pt>
    <dgm:pt modelId="{DD72CD7A-C021-4FFF-BF5E-C1CE28752FD4}">
      <dgm:prSet/>
      <dgm:spPr/>
      <dgm:t>
        <a:bodyPr/>
        <a:lstStyle/>
        <a:p>
          <a:pPr>
            <a:buNone/>
          </a:pPr>
          <a:r>
            <a:rPr lang="en-GB">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Promoting work as a health outcome: guidance for AHP leaders - GOV.UK</a:t>
          </a:r>
          <a:endParaRPr lang="en-GB">
            <a:solidFill>
              <a:schemeClr val="bg1"/>
            </a:solidFill>
          </a:endParaRPr>
        </a:p>
      </dgm:t>
    </dgm:pt>
    <dgm:pt modelId="{543ABDB3-789B-41A5-B176-15349B202C46}" type="parTrans" cxnId="{B4FB45DB-D2F2-45A3-B01B-BB23D48DEF9C}">
      <dgm:prSet/>
      <dgm:spPr/>
      <dgm:t>
        <a:bodyPr/>
        <a:lstStyle/>
        <a:p>
          <a:endParaRPr lang="en-GB"/>
        </a:p>
      </dgm:t>
    </dgm:pt>
    <dgm:pt modelId="{61A5B5F6-FFF8-45C2-91E4-1B263512AEB7}" type="sibTrans" cxnId="{B4FB45DB-D2F2-45A3-B01B-BB23D48DEF9C}">
      <dgm:prSet/>
      <dgm:spPr/>
      <dgm:t>
        <a:bodyPr/>
        <a:lstStyle/>
        <a:p>
          <a:endParaRPr lang="en-GB"/>
        </a:p>
      </dgm:t>
    </dgm:pt>
    <dgm:pt modelId="{EA5DFDD2-B957-42ED-A12F-31916F06C5F9}" type="pres">
      <dgm:prSet presAssocID="{A0F4F905-0D71-4B4D-9EEF-674607F33B70}" presName="linear" presStyleCnt="0">
        <dgm:presLayoutVars>
          <dgm:animLvl val="lvl"/>
          <dgm:resizeHandles val="exact"/>
        </dgm:presLayoutVars>
      </dgm:prSet>
      <dgm:spPr/>
    </dgm:pt>
    <dgm:pt modelId="{8AC130FB-889D-42D9-A351-5D1A26CD3CF3}" type="pres">
      <dgm:prSet presAssocID="{5FA1F12F-0025-455A-B169-24A55FE9F12B}" presName="parentText" presStyleLbl="node1" presStyleIdx="0" presStyleCnt="4">
        <dgm:presLayoutVars>
          <dgm:chMax val="0"/>
          <dgm:bulletEnabled val="1"/>
        </dgm:presLayoutVars>
      </dgm:prSet>
      <dgm:spPr/>
    </dgm:pt>
    <dgm:pt modelId="{036CC6CC-52B0-4707-9947-5BD7DEE18A26}" type="pres">
      <dgm:prSet presAssocID="{6611973D-DA84-4223-A1A5-0018A8A00E9B}" presName="spacer" presStyleCnt="0"/>
      <dgm:spPr/>
    </dgm:pt>
    <dgm:pt modelId="{B440558B-41EB-4EDB-8456-4AFC6989B2E6}" type="pres">
      <dgm:prSet presAssocID="{7533910C-47F1-487B-BEF9-3A88A878D3BA}" presName="parentText" presStyleLbl="node1" presStyleIdx="1" presStyleCnt="4">
        <dgm:presLayoutVars>
          <dgm:chMax val="0"/>
          <dgm:bulletEnabled val="1"/>
        </dgm:presLayoutVars>
      </dgm:prSet>
      <dgm:spPr/>
    </dgm:pt>
    <dgm:pt modelId="{02992BE9-7074-4B61-A18E-E791A060CE32}" type="pres">
      <dgm:prSet presAssocID="{824F0842-9177-4D36-9DBF-62DB372C2757}" presName="spacer" presStyleCnt="0"/>
      <dgm:spPr/>
    </dgm:pt>
    <dgm:pt modelId="{6C1CB4D0-BC81-49ED-9524-7552C319CDD3}" type="pres">
      <dgm:prSet presAssocID="{A0ADAB85-5E6E-4774-94B5-1B29ACFB2147}" presName="parentText" presStyleLbl="node1" presStyleIdx="2" presStyleCnt="4">
        <dgm:presLayoutVars>
          <dgm:chMax val="0"/>
          <dgm:bulletEnabled val="1"/>
        </dgm:presLayoutVars>
      </dgm:prSet>
      <dgm:spPr/>
    </dgm:pt>
    <dgm:pt modelId="{5EE28F04-838F-41A8-AB8E-B2403FC3735A}" type="pres">
      <dgm:prSet presAssocID="{8ED8CCF4-C9E3-4B4B-964A-E7187228C7FC}" presName="spacer" presStyleCnt="0"/>
      <dgm:spPr/>
    </dgm:pt>
    <dgm:pt modelId="{555A1C55-E378-4EE1-91D5-D810A2B2E1A8}" type="pres">
      <dgm:prSet presAssocID="{DD72CD7A-C021-4FFF-BF5E-C1CE28752FD4}" presName="parentText" presStyleLbl="node1" presStyleIdx="3" presStyleCnt="4">
        <dgm:presLayoutVars>
          <dgm:chMax val="0"/>
          <dgm:bulletEnabled val="1"/>
        </dgm:presLayoutVars>
      </dgm:prSet>
      <dgm:spPr/>
    </dgm:pt>
  </dgm:ptLst>
  <dgm:cxnLst>
    <dgm:cxn modelId="{57FB8211-88F6-41E8-A8A4-2C16459F5C3C}" type="presOf" srcId="{DD72CD7A-C021-4FFF-BF5E-C1CE28752FD4}" destId="{555A1C55-E378-4EE1-91D5-D810A2B2E1A8}" srcOrd="0" destOrd="0" presId="urn:microsoft.com/office/officeart/2005/8/layout/vList2"/>
    <dgm:cxn modelId="{CEB6781B-7B99-4A13-97BA-931BFEF07ECD}" type="presOf" srcId="{7533910C-47F1-487B-BEF9-3A88A878D3BA}" destId="{B440558B-41EB-4EDB-8456-4AFC6989B2E6}" srcOrd="0" destOrd="0" presId="urn:microsoft.com/office/officeart/2005/8/layout/vList2"/>
    <dgm:cxn modelId="{F1212571-15B8-4515-B26E-12C3EA1C1CDD}" srcId="{A0F4F905-0D71-4B4D-9EEF-674607F33B70}" destId="{7533910C-47F1-487B-BEF9-3A88A878D3BA}" srcOrd="1" destOrd="0" parTransId="{8FBE4965-DC50-43A1-98D6-73AD21EC491B}" sibTransId="{824F0842-9177-4D36-9DBF-62DB372C2757}"/>
    <dgm:cxn modelId="{351EBC7F-AFFC-44FA-97B2-7953E116288C}" type="presOf" srcId="{A0F4F905-0D71-4B4D-9EEF-674607F33B70}" destId="{EA5DFDD2-B957-42ED-A12F-31916F06C5F9}" srcOrd="0" destOrd="0" presId="urn:microsoft.com/office/officeart/2005/8/layout/vList2"/>
    <dgm:cxn modelId="{C9546988-4135-481F-9AC8-E866289A42B3}" srcId="{A0F4F905-0D71-4B4D-9EEF-674607F33B70}" destId="{5FA1F12F-0025-455A-B169-24A55FE9F12B}" srcOrd="0" destOrd="0" parTransId="{F31BF092-714D-4073-AFF9-E547F5E475EF}" sibTransId="{6611973D-DA84-4223-A1A5-0018A8A00E9B}"/>
    <dgm:cxn modelId="{DD937D8C-204E-4610-9780-FAAE8E49E7D3}" type="presOf" srcId="{A0ADAB85-5E6E-4774-94B5-1B29ACFB2147}" destId="{6C1CB4D0-BC81-49ED-9524-7552C319CDD3}" srcOrd="0" destOrd="0" presId="urn:microsoft.com/office/officeart/2005/8/layout/vList2"/>
    <dgm:cxn modelId="{B4FB45DB-D2F2-45A3-B01B-BB23D48DEF9C}" srcId="{A0F4F905-0D71-4B4D-9EEF-674607F33B70}" destId="{DD72CD7A-C021-4FFF-BF5E-C1CE28752FD4}" srcOrd="3" destOrd="0" parTransId="{543ABDB3-789B-41A5-B176-15349B202C46}" sibTransId="{61A5B5F6-FFF8-45C2-91E4-1B263512AEB7}"/>
    <dgm:cxn modelId="{7EE7FBF8-B3E3-495D-8E31-D3087B3A3E5F}" type="presOf" srcId="{5FA1F12F-0025-455A-B169-24A55FE9F12B}" destId="{8AC130FB-889D-42D9-A351-5D1A26CD3CF3}" srcOrd="0" destOrd="0" presId="urn:microsoft.com/office/officeart/2005/8/layout/vList2"/>
    <dgm:cxn modelId="{463C80FE-D9C2-435C-BD06-CC5361515882}" srcId="{A0F4F905-0D71-4B4D-9EEF-674607F33B70}" destId="{A0ADAB85-5E6E-4774-94B5-1B29ACFB2147}" srcOrd="2" destOrd="0" parTransId="{EE012605-362A-461A-B157-80FCCD8AA5FD}" sibTransId="{8ED8CCF4-C9E3-4B4B-964A-E7187228C7FC}"/>
    <dgm:cxn modelId="{A42F031B-A78B-4FAE-9522-0852830DC79B}" type="presParOf" srcId="{EA5DFDD2-B957-42ED-A12F-31916F06C5F9}" destId="{8AC130FB-889D-42D9-A351-5D1A26CD3CF3}" srcOrd="0" destOrd="0" presId="urn:microsoft.com/office/officeart/2005/8/layout/vList2"/>
    <dgm:cxn modelId="{43F06E49-427A-464E-82C3-4A1E3E97D513}" type="presParOf" srcId="{EA5DFDD2-B957-42ED-A12F-31916F06C5F9}" destId="{036CC6CC-52B0-4707-9947-5BD7DEE18A26}" srcOrd="1" destOrd="0" presId="urn:microsoft.com/office/officeart/2005/8/layout/vList2"/>
    <dgm:cxn modelId="{23118F56-47E1-43C8-90BC-86E6C80408D4}" type="presParOf" srcId="{EA5DFDD2-B957-42ED-A12F-31916F06C5F9}" destId="{B440558B-41EB-4EDB-8456-4AFC6989B2E6}" srcOrd="2" destOrd="0" presId="urn:microsoft.com/office/officeart/2005/8/layout/vList2"/>
    <dgm:cxn modelId="{5292ED4A-0779-450C-93A5-C7C420D3938B}" type="presParOf" srcId="{EA5DFDD2-B957-42ED-A12F-31916F06C5F9}" destId="{02992BE9-7074-4B61-A18E-E791A060CE32}" srcOrd="3" destOrd="0" presId="urn:microsoft.com/office/officeart/2005/8/layout/vList2"/>
    <dgm:cxn modelId="{D70A757D-945F-437B-AB35-91F5C8831472}" type="presParOf" srcId="{EA5DFDD2-B957-42ED-A12F-31916F06C5F9}" destId="{6C1CB4D0-BC81-49ED-9524-7552C319CDD3}" srcOrd="4" destOrd="0" presId="urn:microsoft.com/office/officeart/2005/8/layout/vList2"/>
    <dgm:cxn modelId="{3304A32E-7EB0-4AB3-9A1C-5FDC04286693}" type="presParOf" srcId="{EA5DFDD2-B957-42ED-A12F-31916F06C5F9}" destId="{5EE28F04-838F-41A8-AB8E-B2403FC3735A}" srcOrd="5" destOrd="0" presId="urn:microsoft.com/office/officeart/2005/8/layout/vList2"/>
    <dgm:cxn modelId="{33A11FA1-7EF5-4C7C-AF58-D2FBAC7E6453}" type="presParOf" srcId="{EA5DFDD2-B957-42ED-A12F-31916F06C5F9}" destId="{555A1C55-E378-4EE1-91D5-D810A2B2E1A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6E3B63-9F3E-4343-95CF-40D2553B7607}"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0B2FF74-44F1-4C9B-B08C-9CFBC6C9C934}">
      <dgm:prSet custT="1"/>
      <dgm:spPr/>
      <dgm:t>
        <a:bodyPr/>
        <a:lstStyle/>
        <a:p>
          <a:r>
            <a:rPr lang="en-GB" sz="1400">
              <a:latin typeface="Arial" panose="020B0604020202020204" pitchFamily="34" charset="0"/>
              <a:cs typeface="Arial" panose="020B0604020202020204" pitchFamily="34" charset="0"/>
            </a:rPr>
            <a:t>Work is an evidenced </a:t>
          </a:r>
          <a:r>
            <a:rPr lang="en-GB" sz="1400" b="1">
              <a:latin typeface="Arial" panose="020B0604020202020204" pitchFamily="34" charset="0"/>
              <a:cs typeface="Arial" panose="020B0604020202020204" pitchFamily="34" charset="0"/>
            </a:rPr>
            <a:t>wider determinant of health</a:t>
          </a:r>
          <a:endParaRPr lang="en-US" sz="1400">
            <a:latin typeface="Arial" panose="020B0604020202020204" pitchFamily="34" charset="0"/>
            <a:cs typeface="Arial" panose="020B0604020202020204" pitchFamily="34" charset="0"/>
          </a:endParaRPr>
        </a:p>
      </dgm:t>
    </dgm:pt>
    <dgm:pt modelId="{AC030768-DB81-43FC-A7ED-22EF0EF8487F}" type="parTrans" cxnId="{B2FA1079-025D-4D45-9D42-E37CDC496039}">
      <dgm:prSet/>
      <dgm:spPr/>
      <dgm:t>
        <a:bodyPr/>
        <a:lstStyle/>
        <a:p>
          <a:endParaRPr lang="en-US"/>
        </a:p>
      </dgm:t>
    </dgm:pt>
    <dgm:pt modelId="{85D692F2-97D9-49F4-917F-C56EA674751E}" type="sibTrans" cxnId="{B2FA1079-025D-4D45-9D42-E37CDC496039}">
      <dgm:prSet/>
      <dgm:spPr/>
      <dgm:t>
        <a:bodyPr/>
        <a:lstStyle/>
        <a:p>
          <a:endParaRPr lang="en-US"/>
        </a:p>
      </dgm:t>
    </dgm:pt>
    <dgm:pt modelId="{CE5DC691-4FFC-4B10-870A-914A288281AF}">
      <dgm:prSet custT="1"/>
      <dgm:spPr/>
      <dgm:t>
        <a:bodyPr/>
        <a:lstStyle/>
        <a:p>
          <a:r>
            <a:rPr lang="en-GB" sz="1400" b="1">
              <a:latin typeface="Arial" panose="020B0604020202020204" pitchFamily="34" charset="0"/>
              <a:cs typeface="Arial" panose="020B0604020202020204" pitchFamily="34" charset="0"/>
            </a:rPr>
            <a:t>Opportunities - Government growth agenda </a:t>
          </a:r>
          <a:r>
            <a:rPr lang="en-GB" sz="1400">
              <a:latin typeface="Arial" panose="020B0604020202020204" pitchFamily="34" charset="0"/>
              <a:cs typeface="Arial" panose="020B0604020202020204" pitchFamily="34" charset="0"/>
            </a:rPr>
            <a:t>focus on </a:t>
          </a:r>
          <a:r>
            <a:rPr lang="en-GB" sz="1400" b="1">
              <a:latin typeface="Arial" panose="020B0604020202020204" pitchFamily="34" charset="0"/>
              <a:cs typeface="Arial" panose="020B0604020202020204" pitchFamily="34" charset="0"/>
            </a:rPr>
            <a:t>reducing economic inactivity</a:t>
          </a:r>
          <a:endParaRPr lang="en-US" sz="1400">
            <a:latin typeface="Arial" panose="020B0604020202020204" pitchFamily="34" charset="0"/>
            <a:cs typeface="Arial" panose="020B0604020202020204" pitchFamily="34" charset="0"/>
          </a:endParaRPr>
        </a:p>
      </dgm:t>
    </dgm:pt>
    <dgm:pt modelId="{4A3B1969-696E-45AE-B7D5-933E96320DBB}" type="parTrans" cxnId="{6C9EE5AF-3368-401C-9DA4-D7D8B40D714F}">
      <dgm:prSet/>
      <dgm:spPr/>
      <dgm:t>
        <a:bodyPr/>
        <a:lstStyle/>
        <a:p>
          <a:endParaRPr lang="en-US"/>
        </a:p>
      </dgm:t>
    </dgm:pt>
    <dgm:pt modelId="{4BED7CE3-18FA-4D1C-942E-3F82E2A55E20}" type="sibTrans" cxnId="{6C9EE5AF-3368-401C-9DA4-D7D8B40D714F}">
      <dgm:prSet/>
      <dgm:spPr/>
      <dgm:t>
        <a:bodyPr/>
        <a:lstStyle/>
        <a:p>
          <a:endParaRPr lang="en-US"/>
        </a:p>
      </dgm:t>
    </dgm:pt>
    <dgm:pt modelId="{646783F5-0827-4EE5-9A09-47BA46369350}">
      <dgm:prSet custT="1"/>
      <dgm:spPr/>
      <dgm:t>
        <a:bodyPr/>
        <a:lstStyle/>
        <a:p>
          <a:r>
            <a:rPr lang="en-GB" sz="1400" b="1">
              <a:latin typeface="Arial" panose="020B0604020202020204" pitchFamily="34" charset="0"/>
              <a:cs typeface="Arial" panose="020B0604020202020204" pitchFamily="34" charset="0"/>
            </a:rPr>
            <a:t>Increased cross sector working </a:t>
          </a:r>
          <a:r>
            <a:rPr lang="en-GB" sz="1400">
              <a:latin typeface="Arial" panose="020B0604020202020204" pitchFamily="34" charset="0"/>
              <a:cs typeface="Arial" panose="020B0604020202020204" pitchFamily="34" charset="0"/>
            </a:rPr>
            <a:t>at scale on this agenda leads us to build better relationships and understand each other's role</a:t>
          </a:r>
          <a:endParaRPr lang="en-US" sz="1400">
            <a:latin typeface="Arial" panose="020B0604020202020204" pitchFamily="34" charset="0"/>
            <a:cs typeface="Arial" panose="020B0604020202020204" pitchFamily="34" charset="0"/>
          </a:endParaRPr>
        </a:p>
      </dgm:t>
    </dgm:pt>
    <dgm:pt modelId="{68140733-15F9-4D5D-BADA-F4D4C5D12F26}" type="parTrans" cxnId="{16CB5379-D39F-4CEB-B749-95D066183509}">
      <dgm:prSet/>
      <dgm:spPr/>
      <dgm:t>
        <a:bodyPr/>
        <a:lstStyle/>
        <a:p>
          <a:endParaRPr lang="en-US"/>
        </a:p>
      </dgm:t>
    </dgm:pt>
    <dgm:pt modelId="{751A3B97-E674-4A81-9E0C-00EC188F3BAB}" type="sibTrans" cxnId="{16CB5379-D39F-4CEB-B749-95D066183509}">
      <dgm:prSet/>
      <dgm:spPr/>
      <dgm:t>
        <a:bodyPr/>
        <a:lstStyle/>
        <a:p>
          <a:endParaRPr lang="en-US"/>
        </a:p>
      </dgm:t>
    </dgm:pt>
    <dgm:pt modelId="{EC11DA03-2EFC-4A10-B14F-CE44520A1442}">
      <dgm:prSet custT="1"/>
      <dgm:spPr/>
      <dgm:t>
        <a:bodyPr/>
        <a:lstStyle/>
        <a:p>
          <a:r>
            <a:rPr lang="en-GB" sz="1400">
              <a:latin typeface="Arial" panose="020B0604020202020204" pitchFamily="34" charset="0"/>
              <a:cs typeface="Arial" panose="020B0604020202020204" pitchFamily="34" charset="0"/>
            </a:rPr>
            <a:t>Across NEY, we wanted to </a:t>
          </a:r>
          <a:r>
            <a:rPr lang="en-GB" sz="1400" b="1">
              <a:latin typeface="Arial" panose="020B0604020202020204" pitchFamily="34" charset="0"/>
              <a:cs typeface="Arial" panose="020B0604020202020204" pitchFamily="34" charset="0"/>
            </a:rPr>
            <a:t>focus attention on supporting those who can be furthest away from the labour market and therefore reducing inequalities and preventing the widening of the inequality gap</a:t>
          </a:r>
          <a:endParaRPr lang="en-US" sz="1400">
            <a:latin typeface="Arial" panose="020B0604020202020204" pitchFamily="34" charset="0"/>
            <a:cs typeface="Arial" panose="020B0604020202020204" pitchFamily="34" charset="0"/>
          </a:endParaRPr>
        </a:p>
      </dgm:t>
    </dgm:pt>
    <dgm:pt modelId="{D91CB85C-3EE0-4CA0-82C7-1A56FFF6C9AC}" type="parTrans" cxnId="{457AA703-E94E-42A2-ADD2-DD8642BAD0AE}">
      <dgm:prSet/>
      <dgm:spPr/>
      <dgm:t>
        <a:bodyPr/>
        <a:lstStyle/>
        <a:p>
          <a:endParaRPr lang="en-US"/>
        </a:p>
      </dgm:t>
    </dgm:pt>
    <dgm:pt modelId="{A9A27355-8210-499C-A1C2-ECE8D15B7533}" type="sibTrans" cxnId="{457AA703-E94E-42A2-ADD2-DD8642BAD0AE}">
      <dgm:prSet/>
      <dgm:spPr/>
      <dgm:t>
        <a:bodyPr/>
        <a:lstStyle/>
        <a:p>
          <a:endParaRPr lang="en-US"/>
        </a:p>
      </dgm:t>
    </dgm:pt>
    <dgm:pt modelId="{9804E43F-B78D-499E-9111-E6C8EF089418}">
      <dgm:prSet custT="1"/>
      <dgm:spPr/>
      <dgm:t>
        <a:bodyPr/>
        <a:lstStyle/>
        <a:p>
          <a:r>
            <a:rPr lang="en-GB" sz="1400" b="1">
              <a:latin typeface="Arial" panose="020B0604020202020204" pitchFamily="34" charset="0"/>
              <a:cs typeface="Arial" panose="020B0604020202020204" pitchFamily="34" charset="0"/>
            </a:rPr>
            <a:t>Work underway </a:t>
          </a:r>
          <a:r>
            <a:rPr lang="en-GB" sz="1400">
              <a:latin typeface="Arial" panose="020B0604020202020204" pitchFamily="34" charset="0"/>
              <a:cs typeface="Arial" panose="020B0604020202020204" pitchFamily="34" charset="0"/>
            </a:rPr>
            <a:t>between JWHD, DWP, NHSE and NEY OHID (DHSC) at a regional level to address this</a:t>
          </a:r>
          <a:endParaRPr lang="en-US" sz="1400">
            <a:latin typeface="Arial" panose="020B0604020202020204" pitchFamily="34" charset="0"/>
            <a:cs typeface="Arial" panose="020B0604020202020204" pitchFamily="34" charset="0"/>
          </a:endParaRPr>
        </a:p>
      </dgm:t>
    </dgm:pt>
    <dgm:pt modelId="{EC74C59F-B92F-4B34-8F95-4281FE55B55A}" type="parTrans" cxnId="{E772EBF5-8168-4DA1-A456-BE7166DC0006}">
      <dgm:prSet/>
      <dgm:spPr/>
      <dgm:t>
        <a:bodyPr/>
        <a:lstStyle/>
        <a:p>
          <a:endParaRPr lang="en-US"/>
        </a:p>
      </dgm:t>
    </dgm:pt>
    <dgm:pt modelId="{7AE395D6-33EE-4642-AE3E-C335CD8AA355}" type="sibTrans" cxnId="{E772EBF5-8168-4DA1-A456-BE7166DC0006}">
      <dgm:prSet/>
      <dgm:spPr/>
      <dgm:t>
        <a:bodyPr/>
        <a:lstStyle/>
        <a:p>
          <a:endParaRPr lang="en-US"/>
        </a:p>
      </dgm:t>
    </dgm:pt>
    <dgm:pt modelId="{0594A68D-AFB8-41AC-9563-C2094A99BC39}" type="pres">
      <dgm:prSet presAssocID="{7B6E3B63-9F3E-4343-95CF-40D2553B7607}" presName="root" presStyleCnt="0">
        <dgm:presLayoutVars>
          <dgm:dir/>
          <dgm:resizeHandles val="exact"/>
        </dgm:presLayoutVars>
      </dgm:prSet>
      <dgm:spPr/>
    </dgm:pt>
    <dgm:pt modelId="{52BE9B9B-DF13-4D97-8C8F-CF506F67D29B}" type="pres">
      <dgm:prSet presAssocID="{7B6E3B63-9F3E-4343-95CF-40D2553B7607}" presName="container" presStyleCnt="0">
        <dgm:presLayoutVars>
          <dgm:dir/>
          <dgm:resizeHandles val="exact"/>
        </dgm:presLayoutVars>
      </dgm:prSet>
      <dgm:spPr/>
    </dgm:pt>
    <dgm:pt modelId="{92E2C738-D3B2-49E0-84A4-FD339BE32709}" type="pres">
      <dgm:prSet presAssocID="{50B2FF74-44F1-4C9B-B08C-9CFBC6C9C934}" presName="compNode" presStyleCnt="0"/>
      <dgm:spPr/>
    </dgm:pt>
    <dgm:pt modelId="{54C6EC9E-8FF6-4322-A1AB-B32A81C01432}" type="pres">
      <dgm:prSet presAssocID="{50B2FF74-44F1-4C9B-B08C-9CFBC6C9C934}" presName="iconBgRect" presStyleLbl="bgShp" presStyleIdx="0" presStyleCnt="5"/>
      <dgm:spPr/>
    </dgm:pt>
    <dgm:pt modelId="{323A7AB1-1B78-4D39-8D29-78EB62B85F05}" type="pres">
      <dgm:prSet presAssocID="{50B2FF74-44F1-4C9B-B08C-9CFBC6C9C934}"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ethoscope"/>
        </a:ext>
      </dgm:extLst>
    </dgm:pt>
    <dgm:pt modelId="{CF99ECC7-3752-42C8-9F60-A34F8A0C70EB}" type="pres">
      <dgm:prSet presAssocID="{50B2FF74-44F1-4C9B-B08C-9CFBC6C9C934}" presName="spaceRect" presStyleCnt="0"/>
      <dgm:spPr/>
    </dgm:pt>
    <dgm:pt modelId="{A8221C0F-4BEF-483D-A4AC-FAA686CD39B3}" type="pres">
      <dgm:prSet presAssocID="{50B2FF74-44F1-4C9B-B08C-9CFBC6C9C934}" presName="textRect" presStyleLbl="revTx" presStyleIdx="0" presStyleCnt="5">
        <dgm:presLayoutVars>
          <dgm:chMax val="1"/>
          <dgm:chPref val="1"/>
        </dgm:presLayoutVars>
      </dgm:prSet>
      <dgm:spPr/>
    </dgm:pt>
    <dgm:pt modelId="{880501F4-2E08-4C7E-AD30-C3757E258E7C}" type="pres">
      <dgm:prSet presAssocID="{85D692F2-97D9-49F4-917F-C56EA674751E}" presName="sibTrans" presStyleLbl="sibTrans2D1" presStyleIdx="0" presStyleCnt="0"/>
      <dgm:spPr/>
    </dgm:pt>
    <dgm:pt modelId="{3E8B461D-9C87-4383-BC71-1FCB66086F45}" type="pres">
      <dgm:prSet presAssocID="{CE5DC691-4FFC-4B10-870A-914A288281AF}" presName="compNode" presStyleCnt="0"/>
      <dgm:spPr/>
    </dgm:pt>
    <dgm:pt modelId="{5DE4FAB5-7C43-42C0-A6CC-B8D42CD8F035}" type="pres">
      <dgm:prSet presAssocID="{CE5DC691-4FFC-4B10-870A-914A288281AF}" presName="iconBgRect" presStyleLbl="bgShp" presStyleIdx="1" presStyleCnt="5"/>
      <dgm:spPr/>
    </dgm:pt>
    <dgm:pt modelId="{581E4CFA-5B0B-4C0D-9537-E87DA6E52568}" type="pres">
      <dgm:prSet presAssocID="{CE5DC691-4FFC-4B10-870A-914A288281A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1CCC8307-E8DB-4332-9B3C-22A2F216448A}" type="pres">
      <dgm:prSet presAssocID="{CE5DC691-4FFC-4B10-870A-914A288281AF}" presName="spaceRect" presStyleCnt="0"/>
      <dgm:spPr/>
    </dgm:pt>
    <dgm:pt modelId="{B7C99432-4370-44D5-A85F-9727C87F57E6}" type="pres">
      <dgm:prSet presAssocID="{CE5DC691-4FFC-4B10-870A-914A288281AF}" presName="textRect" presStyleLbl="revTx" presStyleIdx="1" presStyleCnt="5">
        <dgm:presLayoutVars>
          <dgm:chMax val="1"/>
          <dgm:chPref val="1"/>
        </dgm:presLayoutVars>
      </dgm:prSet>
      <dgm:spPr/>
    </dgm:pt>
    <dgm:pt modelId="{4C0FD7C2-CBF8-4843-A19D-FE0375A428AC}" type="pres">
      <dgm:prSet presAssocID="{4BED7CE3-18FA-4D1C-942E-3F82E2A55E20}" presName="sibTrans" presStyleLbl="sibTrans2D1" presStyleIdx="0" presStyleCnt="0"/>
      <dgm:spPr/>
    </dgm:pt>
    <dgm:pt modelId="{91F3FE5F-A1CE-416D-9E68-077068041149}" type="pres">
      <dgm:prSet presAssocID="{646783F5-0827-4EE5-9A09-47BA46369350}" presName="compNode" presStyleCnt="0"/>
      <dgm:spPr/>
    </dgm:pt>
    <dgm:pt modelId="{4DDECE95-0E61-4034-852A-E985F19B627C}" type="pres">
      <dgm:prSet presAssocID="{646783F5-0827-4EE5-9A09-47BA46369350}" presName="iconBgRect" presStyleLbl="bgShp" presStyleIdx="2" presStyleCnt="5"/>
      <dgm:spPr/>
    </dgm:pt>
    <dgm:pt modelId="{27648E98-5839-4440-8050-B13F3CC08550}" type="pres">
      <dgm:prSet presAssocID="{646783F5-0827-4EE5-9A09-47BA4636935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67854194-6BF9-4E25-A3DB-F1C8456F2227}" type="pres">
      <dgm:prSet presAssocID="{646783F5-0827-4EE5-9A09-47BA46369350}" presName="spaceRect" presStyleCnt="0"/>
      <dgm:spPr/>
    </dgm:pt>
    <dgm:pt modelId="{7BF945E1-B7CB-40C2-99FF-BFADBFE5B173}" type="pres">
      <dgm:prSet presAssocID="{646783F5-0827-4EE5-9A09-47BA46369350}" presName="textRect" presStyleLbl="revTx" presStyleIdx="2" presStyleCnt="5">
        <dgm:presLayoutVars>
          <dgm:chMax val="1"/>
          <dgm:chPref val="1"/>
        </dgm:presLayoutVars>
      </dgm:prSet>
      <dgm:spPr/>
    </dgm:pt>
    <dgm:pt modelId="{64C3361E-92F1-4D67-8E39-5AE5054E393E}" type="pres">
      <dgm:prSet presAssocID="{751A3B97-E674-4A81-9E0C-00EC188F3BAB}" presName="sibTrans" presStyleLbl="sibTrans2D1" presStyleIdx="0" presStyleCnt="0"/>
      <dgm:spPr/>
    </dgm:pt>
    <dgm:pt modelId="{A1E3AB45-95B5-470A-B027-3CF9C4324DAC}" type="pres">
      <dgm:prSet presAssocID="{EC11DA03-2EFC-4A10-B14F-CE44520A1442}" presName="compNode" presStyleCnt="0"/>
      <dgm:spPr/>
    </dgm:pt>
    <dgm:pt modelId="{E51DD61F-7515-4C65-9BE7-ABF8E362FDD2}" type="pres">
      <dgm:prSet presAssocID="{EC11DA03-2EFC-4A10-B14F-CE44520A1442}" presName="iconBgRect" presStyleLbl="bgShp" presStyleIdx="3" presStyleCnt="5"/>
      <dgm:spPr/>
    </dgm:pt>
    <dgm:pt modelId="{D91F3A58-861C-4EAA-9212-1CEFB0264940}" type="pres">
      <dgm:prSet presAssocID="{EC11DA03-2EFC-4A10-B14F-CE44520A1442}"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apanese Dolls"/>
        </a:ext>
      </dgm:extLst>
    </dgm:pt>
    <dgm:pt modelId="{C25E5CA6-5470-4786-B23A-B5E3858DFA46}" type="pres">
      <dgm:prSet presAssocID="{EC11DA03-2EFC-4A10-B14F-CE44520A1442}" presName="spaceRect" presStyleCnt="0"/>
      <dgm:spPr/>
    </dgm:pt>
    <dgm:pt modelId="{F3399382-3780-4B1A-B6AC-AE28AF8F634F}" type="pres">
      <dgm:prSet presAssocID="{EC11DA03-2EFC-4A10-B14F-CE44520A1442}" presName="textRect" presStyleLbl="revTx" presStyleIdx="3" presStyleCnt="5" custScaleY="225806">
        <dgm:presLayoutVars>
          <dgm:chMax val="1"/>
          <dgm:chPref val="1"/>
        </dgm:presLayoutVars>
      </dgm:prSet>
      <dgm:spPr/>
    </dgm:pt>
    <dgm:pt modelId="{AA4A3982-4F18-4522-9598-3A54F056A00B}" type="pres">
      <dgm:prSet presAssocID="{A9A27355-8210-499C-A1C2-ECE8D15B7533}" presName="sibTrans" presStyleLbl="sibTrans2D1" presStyleIdx="0" presStyleCnt="0"/>
      <dgm:spPr/>
    </dgm:pt>
    <dgm:pt modelId="{7642C2C8-8B2B-4E20-A67B-DC1C2BA0A1FF}" type="pres">
      <dgm:prSet presAssocID="{9804E43F-B78D-499E-9111-E6C8EF089418}" presName="compNode" presStyleCnt="0"/>
      <dgm:spPr/>
    </dgm:pt>
    <dgm:pt modelId="{47002CBB-514A-47AC-8DA7-A87F2F1D63C6}" type="pres">
      <dgm:prSet presAssocID="{9804E43F-B78D-499E-9111-E6C8EF089418}" presName="iconBgRect" presStyleLbl="bgShp" presStyleIdx="4" presStyleCnt="5"/>
      <dgm:spPr/>
    </dgm:pt>
    <dgm:pt modelId="{C5CB0B60-A153-4365-B355-24BC4F45FCDB}" type="pres">
      <dgm:prSet presAssocID="{9804E43F-B78D-499E-9111-E6C8EF089418}"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198C106C-B380-491A-8CE6-D8BD39A762B6}" type="pres">
      <dgm:prSet presAssocID="{9804E43F-B78D-499E-9111-E6C8EF089418}" presName="spaceRect" presStyleCnt="0"/>
      <dgm:spPr/>
    </dgm:pt>
    <dgm:pt modelId="{8D3AF16E-0619-4822-8075-E58E9881BA7C}" type="pres">
      <dgm:prSet presAssocID="{9804E43F-B78D-499E-9111-E6C8EF089418}" presName="textRect" presStyleLbl="revTx" presStyleIdx="4" presStyleCnt="5" custScaleX="198625" custLinFactNeighborX="43635" custLinFactNeighborY="-2157">
        <dgm:presLayoutVars>
          <dgm:chMax val="1"/>
          <dgm:chPref val="1"/>
        </dgm:presLayoutVars>
      </dgm:prSet>
      <dgm:spPr/>
    </dgm:pt>
  </dgm:ptLst>
  <dgm:cxnLst>
    <dgm:cxn modelId="{457AA703-E94E-42A2-ADD2-DD8642BAD0AE}" srcId="{7B6E3B63-9F3E-4343-95CF-40D2553B7607}" destId="{EC11DA03-2EFC-4A10-B14F-CE44520A1442}" srcOrd="3" destOrd="0" parTransId="{D91CB85C-3EE0-4CA0-82C7-1A56FFF6C9AC}" sibTransId="{A9A27355-8210-499C-A1C2-ECE8D15B7533}"/>
    <dgm:cxn modelId="{6F50631E-4C31-47DC-94A8-CBD8E60CAAAD}" type="presOf" srcId="{9804E43F-B78D-499E-9111-E6C8EF089418}" destId="{8D3AF16E-0619-4822-8075-E58E9881BA7C}" srcOrd="0" destOrd="0" presId="urn:microsoft.com/office/officeart/2018/2/layout/IconCircleList"/>
    <dgm:cxn modelId="{ACF43328-151F-4089-BE3A-36F19484FB95}" type="presOf" srcId="{85D692F2-97D9-49F4-917F-C56EA674751E}" destId="{880501F4-2E08-4C7E-AD30-C3757E258E7C}" srcOrd="0" destOrd="0" presId="urn:microsoft.com/office/officeart/2018/2/layout/IconCircleList"/>
    <dgm:cxn modelId="{DC09C938-815E-4013-94F0-9BF08E871571}" type="presOf" srcId="{7B6E3B63-9F3E-4343-95CF-40D2553B7607}" destId="{0594A68D-AFB8-41AC-9563-C2094A99BC39}" srcOrd="0" destOrd="0" presId="urn:microsoft.com/office/officeart/2018/2/layout/IconCircleList"/>
    <dgm:cxn modelId="{B2FA1079-025D-4D45-9D42-E37CDC496039}" srcId="{7B6E3B63-9F3E-4343-95CF-40D2553B7607}" destId="{50B2FF74-44F1-4C9B-B08C-9CFBC6C9C934}" srcOrd="0" destOrd="0" parTransId="{AC030768-DB81-43FC-A7ED-22EF0EF8487F}" sibTransId="{85D692F2-97D9-49F4-917F-C56EA674751E}"/>
    <dgm:cxn modelId="{16CB5379-D39F-4CEB-B749-95D066183509}" srcId="{7B6E3B63-9F3E-4343-95CF-40D2553B7607}" destId="{646783F5-0827-4EE5-9A09-47BA46369350}" srcOrd="2" destOrd="0" parTransId="{68140733-15F9-4D5D-BADA-F4D4C5D12F26}" sibTransId="{751A3B97-E674-4A81-9E0C-00EC188F3BAB}"/>
    <dgm:cxn modelId="{2CB8D07C-58F8-433A-B340-76AA04F4E625}" type="presOf" srcId="{646783F5-0827-4EE5-9A09-47BA46369350}" destId="{7BF945E1-B7CB-40C2-99FF-BFADBFE5B173}" srcOrd="0" destOrd="0" presId="urn:microsoft.com/office/officeart/2018/2/layout/IconCircleList"/>
    <dgm:cxn modelId="{2CEF608C-3F1C-418F-A2F0-D13CFC965FF8}" type="presOf" srcId="{50B2FF74-44F1-4C9B-B08C-9CFBC6C9C934}" destId="{A8221C0F-4BEF-483D-A4AC-FAA686CD39B3}" srcOrd="0" destOrd="0" presId="urn:microsoft.com/office/officeart/2018/2/layout/IconCircleList"/>
    <dgm:cxn modelId="{CBD80893-71DA-49AD-AAD6-F1E3E60BE940}" type="presOf" srcId="{751A3B97-E674-4A81-9E0C-00EC188F3BAB}" destId="{64C3361E-92F1-4D67-8E39-5AE5054E393E}" srcOrd="0" destOrd="0" presId="urn:microsoft.com/office/officeart/2018/2/layout/IconCircleList"/>
    <dgm:cxn modelId="{DE3235A5-5674-41C2-B8FE-4C87C196F469}" type="presOf" srcId="{4BED7CE3-18FA-4D1C-942E-3F82E2A55E20}" destId="{4C0FD7C2-CBF8-4843-A19D-FE0375A428AC}" srcOrd="0" destOrd="0" presId="urn:microsoft.com/office/officeart/2018/2/layout/IconCircleList"/>
    <dgm:cxn modelId="{6C9EE5AF-3368-401C-9DA4-D7D8B40D714F}" srcId="{7B6E3B63-9F3E-4343-95CF-40D2553B7607}" destId="{CE5DC691-4FFC-4B10-870A-914A288281AF}" srcOrd="1" destOrd="0" parTransId="{4A3B1969-696E-45AE-B7D5-933E96320DBB}" sibTransId="{4BED7CE3-18FA-4D1C-942E-3F82E2A55E20}"/>
    <dgm:cxn modelId="{59DB15E6-ACAD-441E-8B9E-511E365D81B6}" type="presOf" srcId="{A9A27355-8210-499C-A1C2-ECE8D15B7533}" destId="{AA4A3982-4F18-4522-9598-3A54F056A00B}" srcOrd="0" destOrd="0" presId="urn:microsoft.com/office/officeart/2018/2/layout/IconCircleList"/>
    <dgm:cxn modelId="{6547A7E8-3301-4239-A317-6A8317E824CA}" type="presOf" srcId="{CE5DC691-4FFC-4B10-870A-914A288281AF}" destId="{B7C99432-4370-44D5-A85F-9727C87F57E6}" srcOrd="0" destOrd="0" presId="urn:microsoft.com/office/officeart/2018/2/layout/IconCircleList"/>
    <dgm:cxn modelId="{E772EBF5-8168-4DA1-A456-BE7166DC0006}" srcId="{7B6E3B63-9F3E-4343-95CF-40D2553B7607}" destId="{9804E43F-B78D-499E-9111-E6C8EF089418}" srcOrd="4" destOrd="0" parTransId="{EC74C59F-B92F-4B34-8F95-4281FE55B55A}" sibTransId="{7AE395D6-33EE-4642-AE3E-C335CD8AA355}"/>
    <dgm:cxn modelId="{547C60F6-B25D-42F5-9E14-6E2F0D7A48CE}" type="presOf" srcId="{EC11DA03-2EFC-4A10-B14F-CE44520A1442}" destId="{F3399382-3780-4B1A-B6AC-AE28AF8F634F}" srcOrd="0" destOrd="0" presId="urn:microsoft.com/office/officeart/2018/2/layout/IconCircleList"/>
    <dgm:cxn modelId="{156AB3E1-0F63-4487-9EA2-877DD36CFB97}" type="presParOf" srcId="{0594A68D-AFB8-41AC-9563-C2094A99BC39}" destId="{52BE9B9B-DF13-4D97-8C8F-CF506F67D29B}" srcOrd="0" destOrd="0" presId="urn:microsoft.com/office/officeart/2018/2/layout/IconCircleList"/>
    <dgm:cxn modelId="{CFAC90F3-370C-4275-B776-C3FAEFF43244}" type="presParOf" srcId="{52BE9B9B-DF13-4D97-8C8F-CF506F67D29B}" destId="{92E2C738-D3B2-49E0-84A4-FD339BE32709}" srcOrd="0" destOrd="0" presId="urn:microsoft.com/office/officeart/2018/2/layout/IconCircleList"/>
    <dgm:cxn modelId="{2D415AEA-4070-4802-88C3-B6BE57F9972D}" type="presParOf" srcId="{92E2C738-D3B2-49E0-84A4-FD339BE32709}" destId="{54C6EC9E-8FF6-4322-A1AB-B32A81C01432}" srcOrd="0" destOrd="0" presId="urn:microsoft.com/office/officeart/2018/2/layout/IconCircleList"/>
    <dgm:cxn modelId="{4DEAE1AB-448B-4D75-8705-A39CC54200FA}" type="presParOf" srcId="{92E2C738-D3B2-49E0-84A4-FD339BE32709}" destId="{323A7AB1-1B78-4D39-8D29-78EB62B85F05}" srcOrd="1" destOrd="0" presId="urn:microsoft.com/office/officeart/2018/2/layout/IconCircleList"/>
    <dgm:cxn modelId="{0E24E432-665B-43CA-B8CC-19D33F4BE358}" type="presParOf" srcId="{92E2C738-D3B2-49E0-84A4-FD339BE32709}" destId="{CF99ECC7-3752-42C8-9F60-A34F8A0C70EB}" srcOrd="2" destOrd="0" presId="urn:microsoft.com/office/officeart/2018/2/layout/IconCircleList"/>
    <dgm:cxn modelId="{4793517A-E4A0-4631-A205-AAB31D824047}" type="presParOf" srcId="{92E2C738-D3B2-49E0-84A4-FD339BE32709}" destId="{A8221C0F-4BEF-483D-A4AC-FAA686CD39B3}" srcOrd="3" destOrd="0" presId="urn:microsoft.com/office/officeart/2018/2/layout/IconCircleList"/>
    <dgm:cxn modelId="{D80AF60D-750A-46D6-8B3C-296EE7262E12}" type="presParOf" srcId="{52BE9B9B-DF13-4D97-8C8F-CF506F67D29B}" destId="{880501F4-2E08-4C7E-AD30-C3757E258E7C}" srcOrd="1" destOrd="0" presId="urn:microsoft.com/office/officeart/2018/2/layout/IconCircleList"/>
    <dgm:cxn modelId="{AB9EA467-6471-4E6B-BE19-07330C9BF368}" type="presParOf" srcId="{52BE9B9B-DF13-4D97-8C8F-CF506F67D29B}" destId="{3E8B461D-9C87-4383-BC71-1FCB66086F45}" srcOrd="2" destOrd="0" presId="urn:microsoft.com/office/officeart/2018/2/layout/IconCircleList"/>
    <dgm:cxn modelId="{CF4D169C-BC79-4BC6-B7D5-88B59EB0F711}" type="presParOf" srcId="{3E8B461D-9C87-4383-BC71-1FCB66086F45}" destId="{5DE4FAB5-7C43-42C0-A6CC-B8D42CD8F035}" srcOrd="0" destOrd="0" presId="urn:microsoft.com/office/officeart/2018/2/layout/IconCircleList"/>
    <dgm:cxn modelId="{69D428C2-707B-4F23-BAA9-B0FDD45F5F1A}" type="presParOf" srcId="{3E8B461D-9C87-4383-BC71-1FCB66086F45}" destId="{581E4CFA-5B0B-4C0D-9537-E87DA6E52568}" srcOrd="1" destOrd="0" presId="urn:microsoft.com/office/officeart/2018/2/layout/IconCircleList"/>
    <dgm:cxn modelId="{293CA2F0-5CDE-47CB-BDE4-A9D75CFB999F}" type="presParOf" srcId="{3E8B461D-9C87-4383-BC71-1FCB66086F45}" destId="{1CCC8307-E8DB-4332-9B3C-22A2F216448A}" srcOrd="2" destOrd="0" presId="urn:microsoft.com/office/officeart/2018/2/layout/IconCircleList"/>
    <dgm:cxn modelId="{57148AF4-AC9D-4235-A2D0-24EF170F5174}" type="presParOf" srcId="{3E8B461D-9C87-4383-BC71-1FCB66086F45}" destId="{B7C99432-4370-44D5-A85F-9727C87F57E6}" srcOrd="3" destOrd="0" presId="urn:microsoft.com/office/officeart/2018/2/layout/IconCircleList"/>
    <dgm:cxn modelId="{64EB3027-E915-4604-880D-DF142422D4E7}" type="presParOf" srcId="{52BE9B9B-DF13-4D97-8C8F-CF506F67D29B}" destId="{4C0FD7C2-CBF8-4843-A19D-FE0375A428AC}" srcOrd="3" destOrd="0" presId="urn:microsoft.com/office/officeart/2018/2/layout/IconCircleList"/>
    <dgm:cxn modelId="{3633A43D-2016-4420-B294-736905F0B79E}" type="presParOf" srcId="{52BE9B9B-DF13-4D97-8C8F-CF506F67D29B}" destId="{91F3FE5F-A1CE-416D-9E68-077068041149}" srcOrd="4" destOrd="0" presId="urn:microsoft.com/office/officeart/2018/2/layout/IconCircleList"/>
    <dgm:cxn modelId="{D6DC09C1-EA35-427D-8D27-F070E84E9F7E}" type="presParOf" srcId="{91F3FE5F-A1CE-416D-9E68-077068041149}" destId="{4DDECE95-0E61-4034-852A-E985F19B627C}" srcOrd="0" destOrd="0" presId="urn:microsoft.com/office/officeart/2018/2/layout/IconCircleList"/>
    <dgm:cxn modelId="{E21AFD01-891C-4AF1-99A7-5FF149ABDF30}" type="presParOf" srcId="{91F3FE5F-A1CE-416D-9E68-077068041149}" destId="{27648E98-5839-4440-8050-B13F3CC08550}" srcOrd="1" destOrd="0" presId="urn:microsoft.com/office/officeart/2018/2/layout/IconCircleList"/>
    <dgm:cxn modelId="{5E2BEDA7-91D8-4B2C-9927-634B8AD94D4A}" type="presParOf" srcId="{91F3FE5F-A1CE-416D-9E68-077068041149}" destId="{67854194-6BF9-4E25-A3DB-F1C8456F2227}" srcOrd="2" destOrd="0" presId="urn:microsoft.com/office/officeart/2018/2/layout/IconCircleList"/>
    <dgm:cxn modelId="{19B647F3-16B4-4AA3-BF43-76D4FE0D9B41}" type="presParOf" srcId="{91F3FE5F-A1CE-416D-9E68-077068041149}" destId="{7BF945E1-B7CB-40C2-99FF-BFADBFE5B173}" srcOrd="3" destOrd="0" presId="urn:microsoft.com/office/officeart/2018/2/layout/IconCircleList"/>
    <dgm:cxn modelId="{2A476318-5508-4CF1-AADB-5E9C2A3EE186}" type="presParOf" srcId="{52BE9B9B-DF13-4D97-8C8F-CF506F67D29B}" destId="{64C3361E-92F1-4D67-8E39-5AE5054E393E}" srcOrd="5" destOrd="0" presId="urn:microsoft.com/office/officeart/2018/2/layout/IconCircleList"/>
    <dgm:cxn modelId="{637AED3A-46A1-4257-B8FF-E4CBA8E4CFDF}" type="presParOf" srcId="{52BE9B9B-DF13-4D97-8C8F-CF506F67D29B}" destId="{A1E3AB45-95B5-470A-B027-3CF9C4324DAC}" srcOrd="6" destOrd="0" presId="urn:microsoft.com/office/officeart/2018/2/layout/IconCircleList"/>
    <dgm:cxn modelId="{9C7F8D65-125B-4B70-83E7-7BA533FA1F98}" type="presParOf" srcId="{A1E3AB45-95B5-470A-B027-3CF9C4324DAC}" destId="{E51DD61F-7515-4C65-9BE7-ABF8E362FDD2}" srcOrd="0" destOrd="0" presId="urn:microsoft.com/office/officeart/2018/2/layout/IconCircleList"/>
    <dgm:cxn modelId="{B9DE42FF-D4F1-427F-B384-71F414EE1458}" type="presParOf" srcId="{A1E3AB45-95B5-470A-B027-3CF9C4324DAC}" destId="{D91F3A58-861C-4EAA-9212-1CEFB0264940}" srcOrd="1" destOrd="0" presId="urn:microsoft.com/office/officeart/2018/2/layout/IconCircleList"/>
    <dgm:cxn modelId="{D7CDB736-4615-4205-9EDF-3662BE2E472D}" type="presParOf" srcId="{A1E3AB45-95B5-470A-B027-3CF9C4324DAC}" destId="{C25E5CA6-5470-4786-B23A-B5E3858DFA46}" srcOrd="2" destOrd="0" presId="urn:microsoft.com/office/officeart/2018/2/layout/IconCircleList"/>
    <dgm:cxn modelId="{2B7A87EA-700F-444A-A049-005793AB65B4}" type="presParOf" srcId="{A1E3AB45-95B5-470A-B027-3CF9C4324DAC}" destId="{F3399382-3780-4B1A-B6AC-AE28AF8F634F}" srcOrd="3" destOrd="0" presId="urn:microsoft.com/office/officeart/2018/2/layout/IconCircleList"/>
    <dgm:cxn modelId="{89EC5AC7-DAD7-4026-BE0D-E7FF79338935}" type="presParOf" srcId="{52BE9B9B-DF13-4D97-8C8F-CF506F67D29B}" destId="{AA4A3982-4F18-4522-9598-3A54F056A00B}" srcOrd="7" destOrd="0" presId="urn:microsoft.com/office/officeart/2018/2/layout/IconCircleList"/>
    <dgm:cxn modelId="{317A1731-8FFD-41C0-9E12-F4C99599C107}" type="presParOf" srcId="{52BE9B9B-DF13-4D97-8C8F-CF506F67D29B}" destId="{7642C2C8-8B2B-4E20-A67B-DC1C2BA0A1FF}" srcOrd="8" destOrd="0" presId="urn:microsoft.com/office/officeart/2018/2/layout/IconCircleList"/>
    <dgm:cxn modelId="{2160168A-60C8-48A1-94AF-9D0ADE35C46C}" type="presParOf" srcId="{7642C2C8-8B2B-4E20-A67B-DC1C2BA0A1FF}" destId="{47002CBB-514A-47AC-8DA7-A87F2F1D63C6}" srcOrd="0" destOrd="0" presId="urn:microsoft.com/office/officeart/2018/2/layout/IconCircleList"/>
    <dgm:cxn modelId="{F41942CF-90AC-4151-828A-4199290D37BD}" type="presParOf" srcId="{7642C2C8-8B2B-4E20-A67B-DC1C2BA0A1FF}" destId="{C5CB0B60-A153-4365-B355-24BC4F45FCDB}" srcOrd="1" destOrd="0" presId="urn:microsoft.com/office/officeart/2018/2/layout/IconCircleList"/>
    <dgm:cxn modelId="{87D7A5C3-B755-439C-BB66-D15B06C41B4A}" type="presParOf" srcId="{7642C2C8-8B2B-4E20-A67B-DC1C2BA0A1FF}" destId="{198C106C-B380-491A-8CE6-D8BD39A762B6}" srcOrd="2" destOrd="0" presId="urn:microsoft.com/office/officeart/2018/2/layout/IconCircleList"/>
    <dgm:cxn modelId="{74C09284-4B59-4123-A4C7-0F9E772CC395}" type="presParOf" srcId="{7642C2C8-8B2B-4E20-A67B-DC1C2BA0A1FF}" destId="{8D3AF16E-0619-4822-8075-E58E9881BA7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DDFF7B-450E-496F-90EC-C03904FBB50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5BB2354-31E1-4EF8-9BD7-808E5D0C955A}">
      <dgm:prSet/>
      <dgm:spPr/>
      <dgm:t>
        <a:bodyPr/>
        <a:lstStyle/>
        <a:p>
          <a:pPr>
            <a:lnSpc>
              <a:spcPct val="100000"/>
            </a:lnSpc>
          </a:pPr>
          <a:r>
            <a:rPr lang="en-GB">
              <a:latin typeface="Arial" panose="020B0604020202020204" pitchFamily="34" charset="0"/>
              <a:ea typeface="Tahoma" panose="020B0604030504040204" pitchFamily="34" charset="0"/>
              <a:cs typeface="Arial" panose="020B0604020202020204" pitchFamily="34" charset="0"/>
            </a:rPr>
            <a:t>So, </a:t>
          </a:r>
          <a:r>
            <a:rPr lang="en-GB" b="1">
              <a:latin typeface="Arial" panose="020B0604020202020204" pitchFamily="34" charset="0"/>
              <a:ea typeface="Tahoma" panose="020B0604030504040204" pitchFamily="34" charset="0"/>
              <a:cs typeface="Arial" panose="020B0604020202020204" pitchFamily="34" charset="0"/>
            </a:rPr>
            <a:t>inclusion health is about more than health inequalities, </a:t>
          </a:r>
          <a:r>
            <a:rPr lang="en-GB" b="0">
              <a:latin typeface="Arial" panose="020B0604020202020204" pitchFamily="34" charset="0"/>
              <a:ea typeface="Tahoma" panose="020B0604030504040204" pitchFamily="34" charset="0"/>
              <a:cs typeface="Arial" panose="020B0604020202020204" pitchFamily="34" charset="0"/>
            </a:rPr>
            <a:t>these groups can have significantly worse health, quality of life and die earlier </a:t>
          </a:r>
          <a:r>
            <a:rPr lang="en-GB">
              <a:latin typeface="Arial" panose="020B0604020202020204" pitchFamily="34" charset="0"/>
              <a:ea typeface="Tahoma" panose="020B0604030504040204" pitchFamily="34" charset="0"/>
              <a:cs typeface="Arial" panose="020B0604020202020204" pitchFamily="34" charset="0"/>
            </a:rPr>
            <a:t>than the general population </a:t>
          </a:r>
          <a:r>
            <a:rPr lang="en-GB" b="0" baseline="30000">
              <a:latin typeface="Arial" panose="020B0604020202020204" pitchFamily="34" charset="0"/>
              <a:ea typeface="Tahoma" panose="020B0604030504040204" pitchFamily="34" charset="0"/>
              <a:cs typeface="Arial" panose="020B0604020202020204" pitchFamily="34" charset="0"/>
            </a:rPr>
            <a:t>(</a:t>
          </a:r>
          <a:r>
            <a:rPr lang="en-GB" b="0"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1"/>
            </a:rPr>
            <a:t>1</a:t>
          </a:r>
          <a:r>
            <a:rPr lang="en-GB" b="0" baseline="30000">
              <a:latin typeface="Arial" panose="020B0604020202020204" pitchFamily="34" charset="0"/>
              <a:ea typeface="Tahoma" panose="020B0604030504040204" pitchFamily="34" charset="0"/>
              <a:cs typeface="Arial" panose="020B0604020202020204" pitchFamily="34" charset="0"/>
            </a:rPr>
            <a:t>, </a:t>
          </a:r>
          <a:r>
            <a:rPr lang="en-GB" b="0"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2"/>
            </a:rPr>
            <a:t>2</a:t>
          </a:r>
          <a:r>
            <a:rPr lang="en-GB" b="0" baseline="30000">
              <a:latin typeface="Arial" panose="020B0604020202020204" pitchFamily="34" charset="0"/>
              <a:ea typeface="Tahoma" panose="020B0604030504040204" pitchFamily="34" charset="0"/>
              <a:cs typeface="Arial" panose="020B0604020202020204" pitchFamily="34" charset="0"/>
            </a:rPr>
            <a:t>, </a:t>
          </a:r>
          <a:r>
            <a:rPr lang="en-GB" b="0"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3"/>
            </a:rPr>
            <a:t>3</a:t>
          </a:r>
          <a:r>
            <a:rPr lang="en-GB" b="0" baseline="30000">
              <a:latin typeface="Arial" panose="020B0604020202020204" pitchFamily="34" charset="0"/>
              <a:ea typeface="Tahoma" panose="020B0604030504040204" pitchFamily="34" charset="0"/>
              <a:cs typeface="Arial" panose="020B0604020202020204" pitchFamily="34" charset="0"/>
            </a:rPr>
            <a:t>)  </a:t>
          </a:r>
          <a:r>
            <a:rPr lang="en-GB">
              <a:latin typeface="Arial" panose="020B0604020202020204" pitchFamily="34" charset="0"/>
              <a:ea typeface="Tahoma" panose="020B0604030504040204" pitchFamily="34" charset="0"/>
              <a:cs typeface="Arial" panose="020B0604020202020204" pitchFamily="34" charset="0"/>
            </a:rPr>
            <a:t>inc. those living in the most deprived areas (</a:t>
          </a:r>
          <a:r>
            <a:rPr lang="en-GB"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4"/>
            </a:rPr>
            <a:t>4</a:t>
          </a:r>
          <a:r>
            <a:rPr lang="en-GB">
              <a:latin typeface="Arial" panose="020B0604020202020204" pitchFamily="34" charset="0"/>
              <a:ea typeface="Tahoma" panose="020B0604030504040204" pitchFamily="34" charset="0"/>
              <a:cs typeface="Arial" panose="020B0604020202020204" pitchFamily="34" charset="0"/>
            </a:rPr>
            <a:t>) . They are populations that experience multiple overlapping risk factors for poor health and whilst diverse, studies have shown these common characteristics can result in them experiencing the most extreme health inequities.</a:t>
          </a:r>
        </a:p>
      </dgm:t>
    </dgm:pt>
    <dgm:pt modelId="{A87035F8-074D-4C4A-9196-C78C51D50CD2}" type="parTrans" cxnId="{FCCE22A7-57BC-4B84-86EE-7E818F404747}">
      <dgm:prSet/>
      <dgm:spPr/>
      <dgm:t>
        <a:bodyPr/>
        <a:lstStyle/>
        <a:p>
          <a:endParaRPr lang="en-US"/>
        </a:p>
      </dgm:t>
    </dgm:pt>
    <dgm:pt modelId="{DC30039C-12CE-43F1-8A07-B6148E3CDD67}" type="sibTrans" cxnId="{FCCE22A7-57BC-4B84-86EE-7E818F404747}">
      <dgm:prSet/>
      <dgm:spPr/>
      <dgm:t>
        <a:bodyPr/>
        <a:lstStyle/>
        <a:p>
          <a:endParaRPr lang="en-US"/>
        </a:p>
      </dgm:t>
    </dgm:pt>
    <dgm:pt modelId="{949C6C2E-03F9-4423-B015-B087E98ECE94}">
      <dgm:prSet/>
      <dgm:spPr/>
      <dgm:t>
        <a:bodyPr/>
        <a:lstStyle/>
        <a:p>
          <a:pPr>
            <a:lnSpc>
              <a:spcPct val="100000"/>
            </a:lnSpc>
          </a:pPr>
          <a:r>
            <a:rPr lang="en-GB" b="0">
              <a:latin typeface="Arial" panose="020B0604020202020204" pitchFamily="34" charset="0"/>
              <a:ea typeface="Tahoma" panose="020B0604030504040204" pitchFamily="34" charset="0"/>
              <a:cs typeface="Arial" panose="020B0604020202020204" pitchFamily="34" charset="0"/>
            </a:rPr>
            <a:t>We know </a:t>
          </a:r>
          <a:r>
            <a:rPr lang="en-GB" b="1">
              <a:latin typeface="Arial" panose="020B0604020202020204" pitchFamily="34" charset="0"/>
              <a:ea typeface="Tahoma" panose="020B0604030504040204" pitchFamily="34" charset="0"/>
              <a:cs typeface="Arial" panose="020B0604020202020204" pitchFamily="34" charset="0"/>
            </a:rPr>
            <a:t>factors that influence health relate to multiple conditions suggesting importance of whole systems approach </a:t>
          </a:r>
          <a:endParaRPr lang="en-GB" b="0">
            <a:latin typeface="Arial" panose="020B0604020202020204" pitchFamily="34" charset="0"/>
            <a:ea typeface="Tahoma" panose="020B0604030504040204" pitchFamily="34" charset="0"/>
            <a:cs typeface="Arial" panose="020B0604020202020204" pitchFamily="34" charset="0"/>
          </a:endParaRPr>
        </a:p>
        <a:p>
          <a:pPr>
            <a:lnSpc>
              <a:spcPct val="100000"/>
            </a:lnSpc>
          </a:pPr>
          <a:r>
            <a:rPr lang="en-GB">
              <a:latin typeface="Arial" panose="020B0604020202020204" pitchFamily="34" charset="0"/>
              <a:ea typeface="Tahoma" panose="020B0604030504040204" pitchFamily="34" charset="0"/>
              <a:cs typeface="Arial" panose="020B0604020202020204" pitchFamily="34" charset="0"/>
            </a:rPr>
            <a:t>A job, safe place to live, social network and community links</a:t>
          </a:r>
          <a:endParaRPr lang="en-US" b="1">
            <a:latin typeface="Arial" panose="020B0604020202020204" pitchFamily="34" charset="0"/>
            <a:ea typeface="Tahoma" panose="020B0604030504040204" pitchFamily="34" charset="0"/>
            <a:cs typeface="Arial" panose="020B0604020202020204" pitchFamily="34" charset="0"/>
          </a:endParaRPr>
        </a:p>
      </dgm:t>
    </dgm:pt>
    <dgm:pt modelId="{436261D9-8710-4BDF-897D-8B0211562068}" type="parTrans" cxnId="{4263299B-74CA-4A79-8770-78E57BFA9C91}">
      <dgm:prSet/>
      <dgm:spPr/>
      <dgm:t>
        <a:bodyPr/>
        <a:lstStyle/>
        <a:p>
          <a:endParaRPr lang="en-US"/>
        </a:p>
      </dgm:t>
    </dgm:pt>
    <dgm:pt modelId="{26D06B51-E40F-4B2F-9CF2-4F2036F23C06}" type="sibTrans" cxnId="{4263299B-74CA-4A79-8770-78E57BFA9C91}">
      <dgm:prSet/>
      <dgm:spPr/>
      <dgm:t>
        <a:bodyPr/>
        <a:lstStyle/>
        <a:p>
          <a:endParaRPr lang="en-US"/>
        </a:p>
      </dgm:t>
    </dgm:pt>
    <dgm:pt modelId="{9C7D0201-1833-449D-9BAF-6E30108FE5D5}">
      <dgm:prSet/>
      <dgm:spPr/>
      <dgm:t>
        <a:bodyPr/>
        <a:lstStyle/>
        <a:p>
          <a:pPr>
            <a:lnSpc>
              <a:spcPct val="100000"/>
            </a:lnSpc>
          </a:pPr>
          <a:r>
            <a:rPr lang="en-GB">
              <a:latin typeface="Arial" panose="020B0604020202020204" pitchFamily="34" charset="0"/>
              <a:ea typeface="Tahoma" panose="020B0604030504040204" pitchFamily="34" charset="0"/>
              <a:cs typeface="Arial" panose="020B0604020202020204" pitchFamily="34" charset="0"/>
            </a:rPr>
            <a:t>Access to healthcare is important but also the </a:t>
          </a:r>
          <a:r>
            <a:rPr lang="en-GB" b="1">
              <a:latin typeface="Arial" panose="020B0604020202020204" pitchFamily="34" charset="0"/>
              <a:ea typeface="Tahoma" panose="020B0604030504040204" pitchFamily="34" charset="0"/>
              <a:cs typeface="Arial" panose="020B0604020202020204" pitchFamily="34" charset="0"/>
            </a:rPr>
            <a:t>upstream work / wider determinants (like work!)</a:t>
          </a:r>
        </a:p>
        <a:p>
          <a:pPr>
            <a:lnSpc>
              <a:spcPct val="100000"/>
            </a:lnSpc>
          </a:pPr>
          <a:r>
            <a:rPr lang="en-GB" b="0">
              <a:latin typeface="Arial" panose="020B0604020202020204" pitchFamily="34" charset="0"/>
              <a:ea typeface="Tahoma" panose="020B0604030504040204" pitchFamily="34" charset="0"/>
              <a:cs typeface="Arial" panose="020B0604020202020204" pitchFamily="34" charset="0"/>
            </a:rPr>
            <a:t>Wider than NHS - role of LA, CA, VCSEs, JCP, police, communities is key</a:t>
          </a:r>
          <a:r>
            <a:rPr lang="en-GB">
              <a:latin typeface="Arial" panose="020B0604020202020204" pitchFamily="34" charset="0"/>
              <a:ea typeface="Tahoma" panose="020B0604030504040204" pitchFamily="34" charset="0"/>
              <a:cs typeface="Arial" panose="020B0604020202020204" pitchFamily="34" charset="0"/>
            </a:rPr>
            <a:t> </a:t>
          </a:r>
        </a:p>
        <a:p>
          <a:pPr>
            <a:lnSpc>
              <a:spcPct val="100000"/>
            </a:lnSpc>
          </a:pPr>
          <a:r>
            <a:rPr lang="en-GB" b="1">
              <a:latin typeface="Arial" panose="020B0604020202020204" pitchFamily="34" charset="0"/>
              <a:ea typeface="Tahoma" panose="020B0604030504040204" pitchFamily="34" charset="0"/>
              <a:cs typeface="Arial" panose="020B0604020202020204" pitchFamily="34" charset="0"/>
            </a:rPr>
            <a:t>Biggest impact – have everyone looking at the needs of these populations within existing work but to do this we need to be proportionate to need and develop bespoke approaches</a:t>
          </a:r>
          <a:endParaRPr lang="en-US">
            <a:latin typeface="Arial" panose="020B0604020202020204" pitchFamily="34" charset="0"/>
            <a:ea typeface="Tahoma" panose="020B0604030504040204" pitchFamily="34" charset="0"/>
            <a:cs typeface="Arial" panose="020B0604020202020204" pitchFamily="34" charset="0"/>
          </a:endParaRPr>
        </a:p>
      </dgm:t>
    </dgm:pt>
    <dgm:pt modelId="{C8CF85EA-5C67-40C5-AA0A-C4D312DB67E8}" type="parTrans" cxnId="{BC939EAD-7C15-452E-A043-DB2CF18BA19D}">
      <dgm:prSet/>
      <dgm:spPr/>
      <dgm:t>
        <a:bodyPr/>
        <a:lstStyle/>
        <a:p>
          <a:endParaRPr lang="en-US"/>
        </a:p>
      </dgm:t>
    </dgm:pt>
    <dgm:pt modelId="{1E00026D-C3E6-4BF3-B2D3-926282E8E1B5}" type="sibTrans" cxnId="{BC939EAD-7C15-452E-A043-DB2CF18BA19D}">
      <dgm:prSet/>
      <dgm:spPr/>
      <dgm:t>
        <a:bodyPr/>
        <a:lstStyle/>
        <a:p>
          <a:endParaRPr lang="en-US"/>
        </a:p>
      </dgm:t>
    </dgm:pt>
    <dgm:pt modelId="{479426F7-E468-4FE0-8BB2-7CB9090CF3BC}" type="pres">
      <dgm:prSet presAssocID="{78DDFF7B-450E-496F-90EC-C03904FBB501}" presName="root" presStyleCnt="0">
        <dgm:presLayoutVars>
          <dgm:dir/>
          <dgm:resizeHandles val="exact"/>
        </dgm:presLayoutVars>
      </dgm:prSet>
      <dgm:spPr/>
    </dgm:pt>
    <dgm:pt modelId="{E6CAE671-AF8D-493F-8C11-0684736CE39D}" type="pres">
      <dgm:prSet presAssocID="{F5BB2354-31E1-4EF8-9BD7-808E5D0C955A}" presName="compNode" presStyleCnt="0"/>
      <dgm:spPr/>
    </dgm:pt>
    <dgm:pt modelId="{B2043B9B-8341-48FA-9E52-9E7153F40502}" type="pres">
      <dgm:prSet presAssocID="{F5BB2354-31E1-4EF8-9BD7-808E5D0C955A}" presName="bgRect" presStyleLbl="bgShp" presStyleIdx="0" presStyleCnt="3" custLinFactNeighborX="113" custLinFactNeighborY="-2659"/>
      <dgm:spPr/>
    </dgm:pt>
    <dgm:pt modelId="{7C7BF0FA-4E22-4562-8010-B9D353C5B2A7}" type="pres">
      <dgm:prSet presAssocID="{F5BB2354-31E1-4EF8-9BD7-808E5D0C955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roup"/>
        </a:ext>
      </dgm:extLst>
    </dgm:pt>
    <dgm:pt modelId="{3611A9B1-5022-47BC-B324-5223DA75D1A7}" type="pres">
      <dgm:prSet presAssocID="{F5BB2354-31E1-4EF8-9BD7-808E5D0C955A}" presName="spaceRect" presStyleCnt="0"/>
      <dgm:spPr/>
    </dgm:pt>
    <dgm:pt modelId="{931CCDD4-110B-412C-88BB-EB8A9CC92E15}" type="pres">
      <dgm:prSet presAssocID="{F5BB2354-31E1-4EF8-9BD7-808E5D0C955A}" presName="parTx" presStyleLbl="revTx" presStyleIdx="0" presStyleCnt="3">
        <dgm:presLayoutVars>
          <dgm:chMax val="0"/>
          <dgm:chPref val="0"/>
        </dgm:presLayoutVars>
      </dgm:prSet>
      <dgm:spPr/>
    </dgm:pt>
    <dgm:pt modelId="{6204C730-BD1B-4469-9C85-690A21E7304C}" type="pres">
      <dgm:prSet presAssocID="{DC30039C-12CE-43F1-8A07-B6148E3CDD67}" presName="sibTrans" presStyleCnt="0"/>
      <dgm:spPr/>
    </dgm:pt>
    <dgm:pt modelId="{6F446192-3AF3-4064-8E7D-B731C9815714}" type="pres">
      <dgm:prSet presAssocID="{949C6C2E-03F9-4423-B015-B087E98ECE94}" presName="compNode" presStyleCnt="0"/>
      <dgm:spPr/>
    </dgm:pt>
    <dgm:pt modelId="{4DE95462-595E-4417-95D6-224C13F3CE27}" type="pres">
      <dgm:prSet presAssocID="{949C6C2E-03F9-4423-B015-B087E98ECE94}" presName="bgRect" presStyleLbl="bgShp" presStyleIdx="1" presStyleCnt="3"/>
      <dgm:spPr/>
    </dgm:pt>
    <dgm:pt modelId="{2BF16A9B-0AF0-46FB-85F6-149AA3474FA2}" type="pres">
      <dgm:prSet presAssocID="{949C6C2E-03F9-4423-B015-B087E98ECE9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nections"/>
        </a:ext>
      </dgm:extLst>
    </dgm:pt>
    <dgm:pt modelId="{42E332C7-7F46-4B50-8244-8245ED4414FB}" type="pres">
      <dgm:prSet presAssocID="{949C6C2E-03F9-4423-B015-B087E98ECE94}" presName="spaceRect" presStyleCnt="0"/>
      <dgm:spPr/>
    </dgm:pt>
    <dgm:pt modelId="{C36A3E9B-6B1F-4D25-B6AD-51E5F4A88906}" type="pres">
      <dgm:prSet presAssocID="{949C6C2E-03F9-4423-B015-B087E98ECE94}" presName="parTx" presStyleLbl="revTx" presStyleIdx="1" presStyleCnt="3">
        <dgm:presLayoutVars>
          <dgm:chMax val="0"/>
          <dgm:chPref val="0"/>
        </dgm:presLayoutVars>
      </dgm:prSet>
      <dgm:spPr/>
    </dgm:pt>
    <dgm:pt modelId="{26605759-2828-41C0-936A-8AF332B57388}" type="pres">
      <dgm:prSet presAssocID="{26D06B51-E40F-4B2F-9CF2-4F2036F23C06}" presName="sibTrans" presStyleCnt="0"/>
      <dgm:spPr/>
    </dgm:pt>
    <dgm:pt modelId="{3B620ADE-7B83-4834-AF60-88255D278793}" type="pres">
      <dgm:prSet presAssocID="{9C7D0201-1833-449D-9BAF-6E30108FE5D5}" presName="compNode" presStyleCnt="0"/>
      <dgm:spPr/>
    </dgm:pt>
    <dgm:pt modelId="{E539F3BA-4D9E-4E6B-94E9-80A3F5268A45}" type="pres">
      <dgm:prSet presAssocID="{9C7D0201-1833-449D-9BAF-6E30108FE5D5}" presName="bgRect" presStyleLbl="bgShp" presStyleIdx="2" presStyleCnt="3" custLinFactNeighborX="-589"/>
      <dgm:spPr/>
    </dgm:pt>
    <dgm:pt modelId="{58735C4E-21D5-4AE4-8BDB-CE9E5948E68A}" type="pres">
      <dgm:prSet presAssocID="{9C7D0201-1833-449D-9BAF-6E30108FE5D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Doctor"/>
        </a:ext>
      </dgm:extLst>
    </dgm:pt>
    <dgm:pt modelId="{5E3190BA-A0EF-4B7E-9A4E-8A96F31E3897}" type="pres">
      <dgm:prSet presAssocID="{9C7D0201-1833-449D-9BAF-6E30108FE5D5}" presName="spaceRect" presStyleCnt="0"/>
      <dgm:spPr/>
    </dgm:pt>
    <dgm:pt modelId="{930AC2E1-D0DE-4814-B9F5-167D4D8D38BC}" type="pres">
      <dgm:prSet presAssocID="{9C7D0201-1833-449D-9BAF-6E30108FE5D5}" presName="parTx" presStyleLbl="revTx" presStyleIdx="2" presStyleCnt="3" custScaleX="104758" custLinFactNeighborX="-350">
        <dgm:presLayoutVars>
          <dgm:chMax val="0"/>
          <dgm:chPref val="0"/>
        </dgm:presLayoutVars>
      </dgm:prSet>
      <dgm:spPr/>
    </dgm:pt>
  </dgm:ptLst>
  <dgm:cxnLst>
    <dgm:cxn modelId="{A5450729-78E1-402E-8601-1A320115EBF8}" type="presOf" srcId="{F5BB2354-31E1-4EF8-9BD7-808E5D0C955A}" destId="{931CCDD4-110B-412C-88BB-EB8A9CC92E15}" srcOrd="0" destOrd="0" presId="urn:microsoft.com/office/officeart/2018/2/layout/IconVerticalSolidList"/>
    <dgm:cxn modelId="{4263299B-74CA-4A79-8770-78E57BFA9C91}" srcId="{78DDFF7B-450E-496F-90EC-C03904FBB501}" destId="{949C6C2E-03F9-4423-B015-B087E98ECE94}" srcOrd="1" destOrd="0" parTransId="{436261D9-8710-4BDF-897D-8B0211562068}" sibTransId="{26D06B51-E40F-4B2F-9CF2-4F2036F23C06}"/>
    <dgm:cxn modelId="{DB82FCA0-FA7A-4B66-B6D6-9684E3F6341A}" type="presOf" srcId="{78DDFF7B-450E-496F-90EC-C03904FBB501}" destId="{479426F7-E468-4FE0-8BB2-7CB9090CF3BC}" srcOrd="0" destOrd="0" presId="urn:microsoft.com/office/officeart/2018/2/layout/IconVerticalSolidList"/>
    <dgm:cxn modelId="{FCCE22A7-57BC-4B84-86EE-7E818F404747}" srcId="{78DDFF7B-450E-496F-90EC-C03904FBB501}" destId="{F5BB2354-31E1-4EF8-9BD7-808E5D0C955A}" srcOrd="0" destOrd="0" parTransId="{A87035F8-074D-4C4A-9196-C78C51D50CD2}" sibTransId="{DC30039C-12CE-43F1-8A07-B6148E3CDD67}"/>
    <dgm:cxn modelId="{BC939EAD-7C15-452E-A043-DB2CF18BA19D}" srcId="{78DDFF7B-450E-496F-90EC-C03904FBB501}" destId="{9C7D0201-1833-449D-9BAF-6E30108FE5D5}" srcOrd="2" destOrd="0" parTransId="{C8CF85EA-5C67-40C5-AA0A-C4D312DB67E8}" sibTransId="{1E00026D-C3E6-4BF3-B2D3-926282E8E1B5}"/>
    <dgm:cxn modelId="{C67897DA-8E08-40F0-AFE2-ADD2D91FB50E}" type="presOf" srcId="{949C6C2E-03F9-4423-B015-B087E98ECE94}" destId="{C36A3E9B-6B1F-4D25-B6AD-51E5F4A88906}" srcOrd="0" destOrd="0" presId="urn:microsoft.com/office/officeart/2018/2/layout/IconVerticalSolidList"/>
    <dgm:cxn modelId="{327500EC-2FD2-46C0-ADCA-3951BC15B2D2}" type="presOf" srcId="{9C7D0201-1833-449D-9BAF-6E30108FE5D5}" destId="{930AC2E1-D0DE-4814-B9F5-167D4D8D38BC}" srcOrd="0" destOrd="0" presId="urn:microsoft.com/office/officeart/2018/2/layout/IconVerticalSolidList"/>
    <dgm:cxn modelId="{EBE1CBE6-BBDB-4B15-8E43-F0FD4EB45A3C}" type="presParOf" srcId="{479426F7-E468-4FE0-8BB2-7CB9090CF3BC}" destId="{E6CAE671-AF8D-493F-8C11-0684736CE39D}" srcOrd="0" destOrd="0" presId="urn:microsoft.com/office/officeart/2018/2/layout/IconVerticalSolidList"/>
    <dgm:cxn modelId="{B25B3DBC-AFE0-4BD9-A363-251A66486BE8}" type="presParOf" srcId="{E6CAE671-AF8D-493F-8C11-0684736CE39D}" destId="{B2043B9B-8341-48FA-9E52-9E7153F40502}" srcOrd="0" destOrd="0" presId="urn:microsoft.com/office/officeart/2018/2/layout/IconVerticalSolidList"/>
    <dgm:cxn modelId="{71F3AD89-310A-4C43-945F-FC3FA4EC4248}" type="presParOf" srcId="{E6CAE671-AF8D-493F-8C11-0684736CE39D}" destId="{7C7BF0FA-4E22-4562-8010-B9D353C5B2A7}" srcOrd="1" destOrd="0" presId="urn:microsoft.com/office/officeart/2018/2/layout/IconVerticalSolidList"/>
    <dgm:cxn modelId="{B3506EE6-260D-4620-A102-D325787F0E3C}" type="presParOf" srcId="{E6CAE671-AF8D-493F-8C11-0684736CE39D}" destId="{3611A9B1-5022-47BC-B324-5223DA75D1A7}" srcOrd="2" destOrd="0" presId="urn:microsoft.com/office/officeart/2018/2/layout/IconVerticalSolidList"/>
    <dgm:cxn modelId="{C7101946-8F8B-413B-9429-C78F73DD0083}" type="presParOf" srcId="{E6CAE671-AF8D-493F-8C11-0684736CE39D}" destId="{931CCDD4-110B-412C-88BB-EB8A9CC92E15}" srcOrd="3" destOrd="0" presId="urn:microsoft.com/office/officeart/2018/2/layout/IconVerticalSolidList"/>
    <dgm:cxn modelId="{E55B5E7F-0D40-4D6A-8E25-FAD9FABC894A}" type="presParOf" srcId="{479426F7-E468-4FE0-8BB2-7CB9090CF3BC}" destId="{6204C730-BD1B-4469-9C85-690A21E7304C}" srcOrd="1" destOrd="0" presId="urn:microsoft.com/office/officeart/2018/2/layout/IconVerticalSolidList"/>
    <dgm:cxn modelId="{D758CE9F-CC8E-4703-8809-F6F4685E6153}" type="presParOf" srcId="{479426F7-E468-4FE0-8BB2-7CB9090CF3BC}" destId="{6F446192-3AF3-4064-8E7D-B731C9815714}" srcOrd="2" destOrd="0" presId="urn:microsoft.com/office/officeart/2018/2/layout/IconVerticalSolidList"/>
    <dgm:cxn modelId="{17187E3A-A184-4974-872D-976683EA28AF}" type="presParOf" srcId="{6F446192-3AF3-4064-8E7D-B731C9815714}" destId="{4DE95462-595E-4417-95D6-224C13F3CE27}" srcOrd="0" destOrd="0" presId="urn:microsoft.com/office/officeart/2018/2/layout/IconVerticalSolidList"/>
    <dgm:cxn modelId="{DE972143-E2AC-4457-8E8E-54E1898DF850}" type="presParOf" srcId="{6F446192-3AF3-4064-8E7D-B731C9815714}" destId="{2BF16A9B-0AF0-46FB-85F6-149AA3474FA2}" srcOrd="1" destOrd="0" presId="urn:microsoft.com/office/officeart/2018/2/layout/IconVerticalSolidList"/>
    <dgm:cxn modelId="{F6DC7709-0B9B-4CAA-AAC8-F14AAD990E3D}" type="presParOf" srcId="{6F446192-3AF3-4064-8E7D-B731C9815714}" destId="{42E332C7-7F46-4B50-8244-8245ED4414FB}" srcOrd="2" destOrd="0" presId="urn:microsoft.com/office/officeart/2018/2/layout/IconVerticalSolidList"/>
    <dgm:cxn modelId="{FFD2BB80-BACD-409A-96AD-08386AECB40F}" type="presParOf" srcId="{6F446192-3AF3-4064-8E7D-B731C9815714}" destId="{C36A3E9B-6B1F-4D25-B6AD-51E5F4A88906}" srcOrd="3" destOrd="0" presId="urn:microsoft.com/office/officeart/2018/2/layout/IconVerticalSolidList"/>
    <dgm:cxn modelId="{8EE6CBC7-3DB0-4D2E-9761-AB562BFB4AD9}" type="presParOf" srcId="{479426F7-E468-4FE0-8BB2-7CB9090CF3BC}" destId="{26605759-2828-41C0-936A-8AF332B57388}" srcOrd="3" destOrd="0" presId="urn:microsoft.com/office/officeart/2018/2/layout/IconVerticalSolidList"/>
    <dgm:cxn modelId="{899E5647-0404-4E79-8DDB-92FCDA94BF57}" type="presParOf" srcId="{479426F7-E468-4FE0-8BB2-7CB9090CF3BC}" destId="{3B620ADE-7B83-4834-AF60-88255D278793}" srcOrd="4" destOrd="0" presId="urn:microsoft.com/office/officeart/2018/2/layout/IconVerticalSolidList"/>
    <dgm:cxn modelId="{E4402ED4-5AA6-43C6-97F3-5F6C63DE47B0}" type="presParOf" srcId="{3B620ADE-7B83-4834-AF60-88255D278793}" destId="{E539F3BA-4D9E-4E6B-94E9-80A3F5268A45}" srcOrd="0" destOrd="0" presId="urn:microsoft.com/office/officeart/2018/2/layout/IconVerticalSolidList"/>
    <dgm:cxn modelId="{D40368F4-EA2F-4731-896D-3BA5C0BB7DB4}" type="presParOf" srcId="{3B620ADE-7B83-4834-AF60-88255D278793}" destId="{58735C4E-21D5-4AE4-8BDB-CE9E5948E68A}" srcOrd="1" destOrd="0" presId="urn:microsoft.com/office/officeart/2018/2/layout/IconVerticalSolidList"/>
    <dgm:cxn modelId="{662B5F7C-DDFA-42B2-BB20-09EB24036C0F}" type="presParOf" srcId="{3B620ADE-7B83-4834-AF60-88255D278793}" destId="{5E3190BA-A0EF-4B7E-9A4E-8A96F31E3897}" srcOrd="2" destOrd="0" presId="urn:microsoft.com/office/officeart/2018/2/layout/IconVerticalSolidList"/>
    <dgm:cxn modelId="{0C5CA3C7-3D97-4B36-833A-8EBC3341D700}" type="presParOf" srcId="{3B620ADE-7B83-4834-AF60-88255D278793}" destId="{930AC2E1-D0DE-4814-B9F5-167D4D8D38B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2FA0AD-8CAB-4431-973C-644C9CDF2974}">
      <dsp:nvSpPr>
        <dsp:cNvPr id="0" name=""/>
        <dsp:cNvSpPr/>
      </dsp:nvSpPr>
      <dsp:spPr>
        <a:xfrm>
          <a:off x="0" y="4517"/>
          <a:ext cx="11057261" cy="105139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5BB1CD-D4BC-44C5-BB02-8E4FB2C03819}">
      <dsp:nvSpPr>
        <dsp:cNvPr id="0" name=""/>
        <dsp:cNvSpPr/>
      </dsp:nvSpPr>
      <dsp:spPr>
        <a:xfrm>
          <a:off x="318047" y="241081"/>
          <a:ext cx="578267" cy="578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6B3F4C-A923-4908-BD88-3E4EEAD73CAF}">
      <dsp:nvSpPr>
        <dsp:cNvPr id="0" name=""/>
        <dsp:cNvSpPr/>
      </dsp:nvSpPr>
      <dsp:spPr>
        <a:xfrm>
          <a:off x="1214362" y="4517"/>
          <a:ext cx="9841711" cy="1051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273" tIns="111273" rIns="111273" bIns="111273" numCol="1" spcCol="1270" anchor="ctr" anchorCtr="0">
          <a:noAutofit/>
        </a:bodyPr>
        <a:lstStyle/>
        <a:p>
          <a:pPr marL="0" lvl="0" indent="0" algn="l" defTabSz="755650">
            <a:lnSpc>
              <a:spcPct val="100000"/>
            </a:lnSpc>
            <a:spcBef>
              <a:spcPct val="0"/>
            </a:spcBef>
            <a:spcAft>
              <a:spcPct val="35000"/>
            </a:spcAft>
            <a:buNone/>
          </a:pPr>
          <a:r>
            <a:rPr lang="en-GB" sz="1700" kern="1200"/>
            <a:t>Being in good work is better for your health than being out of work.</a:t>
          </a:r>
          <a:endParaRPr lang="en-US" sz="1700" kern="1200"/>
        </a:p>
      </dsp:txBody>
      <dsp:txXfrm>
        <a:off x="1214362" y="4517"/>
        <a:ext cx="9841711" cy="1051396"/>
      </dsp:txXfrm>
    </dsp:sp>
    <dsp:sp modelId="{48D860B6-8634-47B2-B557-7CBD8C80E485}">
      <dsp:nvSpPr>
        <dsp:cNvPr id="0" name=""/>
        <dsp:cNvSpPr/>
      </dsp:nvSpPr>
      <dsp:spPr>
        <a:xfrm>
          <a:off x="0" y="1318762"/>
          <a:ext cx="11057261" cy="105139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F2C474-A1F4-4F65-8C86-163D765DA55A}">
      <dsp:nvSpPr>
        <dsp:cNvPr id="0" name=""/>
        <dsp:cNvSpPr/>
      </dsp:nvSpPr>
      <dsp:spPr>
        <a:xfrm>
          <a:off x="318047" y="1555326"/>
          <a:ext cx="578267" cy="578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272850-EC25-41DC-BD1B-F28564CB035D}">
      <dsp:nvSpPr>
        <dsp:cNvPr id="0" name=""/>
        <dsp:cNvSpPr/>
      </dsp:nvSpPr>
      <dsp:spPr>
        <a:xfrm>
          <a:off x="1214362" y="1318762"/>
          <a:ext cx="9841711" cy="1051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273" tIns="111273" rIns="111273" bIns="111273" numCol="1" spcCol="1270" anchor="ctr" anchorCtr="0">
          <a:noAutofit/>
        </a:bodyPr>
        <a:lstStyle/>
        <a:p>
          <a:pPr marL="0" lvl="0" indent="0" algn="l" defTabSz="755650">
            <a:lnSpc>
              <a:spcPct val="100000"/>
            </a:lnSpc>
            <a:spcBef>
              <a:spcPct val="0"/>
            </a:spcBef>
            <a:spcAft>
              <a:spcPct val="35000"/>
            </a:spcAft>
            <a:buNone/>
          </a:pPr>
          <a:r>
            <a:rPr lang="en-GB" sz="1700" kern="1200"/>
            <a:t>‘Good work’ is defined as having a safe and secure job with good working hours and conditions, supportive management and opportunities for training and development.</a:t>
          </a:r>
          <a:endParaRPr lang="en-US" sz="1700" kern="1200"/>
        </a:p>
      </dsp:txBody>
      <dsp:txXfrm>
        <a:off x="1214362" y="1318762"/>
        <a:ext cx="9841711" cy="1051396"/>
      </dsp:txXfrm>
    </dsp:sp>
    <dsp:sp modelId="{9B13A9A3-814A-467F-AAE0-357F9B9A69C9}">
      <dsp:nvSpPr>
        <dsp:cNvPr id="0" name=""/>
        <dsp:cNvSpPr/>
      </dsp:nvSpPr>
      <dsp:spPr>
        <a:xfrm>
          <a:off x="0" y="2633008"/>
          <a:ext cx="11057261" cy="105139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B11A6A-BA22-4B4D-83A2-7192A8E2923A}">
      <dsp:nvSpPr>
        <dsp:cNvPr id="0" name=""/>
        <dsp:cNvSpPr/>
      </dsp:nvSpPr>
      <dsp:spPr>
        <a:xfrm>
          <a:off x="318047" y="2869572"/>
          <a:ext cx="578267" cy="578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B47897-E5D3-4042-BCDA-2EB78CA0A9EF}">
      <dsp:nvSpPr>
        <dsp:cNvPr id="0" name=""/>
        <dsp:cNvSpPr/>
      </dsp:nvSpPr>
      <dsp:spPr>
        <a:xfrm>
          <a:off x="1214362" y="2633008"/>
          <a:ext cx="9841711" cy="1051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273" tIns="111273" rIns="111273" bIns="111273" numCol="1" spcCol="1270" anchor="ctr" anchorCtr="0">
          <a:noAutofit/>
        </a:bodyPr>
        <a:lstStyle/>
        <a:p>
          <a:pPr marL="0" lvl="0" indent="0" algn="l" defTabSz="755650">
            <a:lnSpc>
              <a:spcPct val="100000"/>
            </a:lnSpc>
            <a:spcBef>
              <a:spcPct val="0"/>
            </a:spcBef>
            <a:spcAft>
              <a:spcPct val="35000"/>
            </a:spcAft>
            <a:buNone/>
          </a:pPr>
          <a:r>
            <a:rPr lang="en-GB" sz="1700" kern="1200"/>
            <a:t>There is clear evidence that good work improves health and wellbeing across people’s lives, not only from an economic standpoint but also in terms of quality of life. </a:t>
          </a:r>
          <a:endParaRPr lang="en-US" sz="1700" kern="1200"/>
        </a:p>
      </dsp:txBody>
      <dsp:txXfrm>
        <a:off x="1214362" y="2633008"/>
        <a:ext cx="9841711" cy="1051396"/>
      </dsp:txXfrm>
    </dsp:sp>
    <dsp:sp modelId="{E31BAF6D-A5A8-4C90-BB8B-2A21CCCDBD51}">
      <dsp:nvSpPr>
        <dsp:cNvPr id="0" name=""/>
        <dsp:cNvSpPr/>
      </dsp:nvSpPr>
      <dsp:spPr>
        <a:xfrm>
          <a:off x="0" y="3947253"/>
          <a:ext cx="11057261" cy="105139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3F7C51-D476-4AED-B9C1-548A43FD0E8A}">
      <dsp:nvSpPr>
        <dsp:cNvPr id="0" name=""/>
        <dsp:cNvSpPr/>
      </dsp:nvSpPr>
      <dsp:spPr>
        <a:xfrm>
          <a:off x="318047" y="4183817"/>
          <a:ext cx="578267" cy="578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F07DDE-A5D9-4AD5-854B-4AD92E14A05D}">
      <dsp:nvSpPr>
        <dsp:cNvPr id="0" name=""/>
        <dsp:cNvSpPr/>
      </dsp:nvSpPr>
      <dsp:spPr>
        <a:xfrm>
          <a:off x="1214362" y="3947253"/>
          <a:ext cx="4975767" cy="1051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273" tIns="111273" rIns="111273" bIns="111273" numCol="1" spcCol="1270" anchor="ctr" anchorCtr="0">
          <a:noAutofit/>
        </a:bodyPr>
        <a:lstStyle/>
        <a:p>
          <a:pPr marL="0" lvl="0" indent="0" algn="l" defTabSz="755650">
            <a:lnSpc>
              <a:spcPct val="100000"/>
            </a:lnSpc>
            <a:spcBef>
              <a:spcPct val="0"/>
            </a:spcBef>
            <a:spcAft>
              <a:spcPct val="35000"/>
            </a:spcAft>
            <a:buNone/>
          </a:pPr>
          <a:r>
            <a:rPr lang="en-GB" sz="1700" kern="1200"/>
            <a:t>There is also evidence that shows that good quality work protects against social exclusion through the provision of:</a:t>
          </a:r>
          <a:endParaRPr lang="en-US" sz="1700" kern="1200"/>
        </a:p>
      </dsp:txBody>
      <dsp:txXfrm>
        <a:off x="1214362" y="3947253"/>
        <a:ext cx="4975767" cy="1051396"/>
      </dsp:txXfrm>
    </dsp:sp>
    <dsp:sp modelId="{B687AA3F-B9C7-4982-8F5D-078D3C19A3F2}">
      <dsp:nvSpPr>
        <dsp:cNvPr id="0" name=""/>
        <dsp:cNvSpPr/>
      </dsp:nvSpPr>
      <dsp:spPr>
        <a:xfrm>
          <a:off x="6190130" y="3947253"/>
          <a:ext cx="4865943" cy="1051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273" tIns="111273" rIns="111273" bIns="111273" numCol="1" spcCol="1270" anchor="ctr" anchorCtr="0">
          <a:noAutofit/>
        </a:bodyPr>
        <a:lstStyle/>
        <a:p>
          <a:pPr marL="0" lvl="0" indent="0" algn="l" defTabSz="622300">
            <a:lnSpc>
              <a:spcPct val="100000"/>
            </a:lnSpc>
            <a:spcBef>
              <a:spcPct val="0"/>
            </a:spcBef>
            <a:spcAft>
              <a:spcPts val="0"/>
            </a:spcAft>
            <a:buNone/>
          </a:pPr>
          <a:r>
            <a:rPr lang="en-GB" sz="1400" kern="1200"/>
            <a:t>income</a:t>
          </a:r>
          <a:endParaRPr lang="en-US" sz="1400" kern="1200"/>
        </a:p>
        <a:p>
          <a:pPr marL="0" lvl="0" indent="0" algn="l" defTabSz="622300">
            <a:lnSpc>
              <a:spcPct val="100000"/>
            </a:lnSpc>
            <a:spcBef>
              <a:spcPct val="0"/>
            </a:spcBef>
            <a:spcAft>
              <a:spcPts val="0"/>
            </a:spcAft>
            <a:buNone/>
          </a:pPr>
          <a:r>
            <a:rPr lang="en-GB" sz="1400" kern="1200"/>
            <a:t>social interaction</a:t>
          </a:r>
          <a:endParaRPr lang="en-US" sz="1400" kern="1200"/>
        </a:p>
        <a:p>
          <a:pPr marL="0" lvl="0" indent="0" algn="l" defTabSz="622300">
            <a:lnSpc>
              <a:spcPct val="100000"/>
            </a:lnSpc>
            <a:spcBef>
              <a:spcPct val="0"/>
            </a:spcBef>
            <a:spcAft>
              <a:spcPts val="0"/>
            </a:spcAft>
            <a:buNone/>
          </a:pPr>
          <a:r>
            <a:rPr lang="en-GB" sz="1400" kern="1200"/>
            <a:t>a core role</a:t>
          </a:r>
          <a:endParaRPr lang="en-US" sz="1400" kern="1200"/>
        </a:p>
        <a:p>
          <a:pPr marL="0" lvl="0" indent="0" algn="l" defTabSz="622300">
            <a:lnSpc>
              <a:spcPct val="100000"/>
            </a:lnSpc>
            <a:spcBef>
              <a:spcPct val="0"/>
            </a:spcBef>
            <a:spcAft>
              <a:spcPts val="0"/>
            </a:spcAft>
            <a:buNone/>
          </a:pPr>
          <a:r>
            <a:rPr lang="en-GB" sz="1400" kern="1200"/>
            <a:t>identity and purpose</a:t>
          </a:r>
          <a:endParaRPr lang="en-US" sz="1400" kern="1200"/>
        </a:p>
      </dsp:txBody>
      <dsp:txXfrm>
        <a:off x="6190130" y="3947253"/>
        <a:ext cx="4865943" cy="1051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C130FB-889D-42D9-A351-5D1A26CD3CF3}">
      <dsp:nvSpPr>
        <dsp:cNvPr id="0" name=""/>
        <dsp:cNvSpPr/>
      </dsp:nvSpPr>
      <dsp:spPr>
        <a:xfrm>
          <a:off x="0" y="44263"/>
          <a:ext cx="10515600" cy="111793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rgbClr val="FFFFFF"/>
              </a:solidFill>
              <a:latin typeface="Aptos"/>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Work and Health - eLearning for healthcare</a:t>
          </a:r>
          <a:endParaRPr lang="en-US" sz="2800" kern="1200">
            <a:solidFill>
              <a:srgbClr val="FFFFFF"/>
            </a:solidFill>
            <a:latin typeface="Aptos"/>
            <a:ea typeface="+mn-ea"/>
            <a:cs typeface="+mn-cs"/>
            <a:hlinkClick xmlns:r="http://schemas.openxmlformats.org/officeDocument/2006/relationships" r:id="rId1">
              <a:extLst>
                <a:ext uri="{A12FA001-AC4F-418D-AE19-62706E023703}">
                  <ahyp:hlinkClr xmlns:ahyp="http://schemas.microsoft.com/office/drawing/2018/hyperlinkcolor" val="tx"/>
                </a:ext>
              </a:extLst>
            </a:hlinkClick>
          </a:endParaRPr>
        </a:p>
      </dsp:txBody>
      <dsp:txXfrm>
        <a:off x="54573" y="98836"/>
        <a:ext cx="10406454" cy="1008788"/>
      </dsp:txXfrm>
    </dsp:sp>
    <dsp:sp modelId="{B440558B-41EB-4EDB-8456-4AFC6989B2E6}">
      <dsp:nvSpPr>
        <dsp:cNvPr id="0" name=""/>
        <dsp:cNvSpPr/>
      </dsp:nvSpPr>
      <dsp:spPr>
        <a:xfrm>
          <a:off x="0" y="1242838"/>
          <a:ext cx="10515600" cy="111793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rgbClr val="FFFFFF"/>
              </a:solidFill>
              <a:latin typeface="Aptos"/>
              <a:ea typeface="+mn-ea"/>
              <a:cs typeface="+mn-cs"/>
              <a:hlinkClick xmlns:r="http://schemas.openxmlformats.org/officeDocument/2006/relationships" r:id="rId2">
                <a:extLst>
                  <a:ext uri="{A12FA001-AC4F-418D-AE19-62706E023703}">
                    <ahyp:hlinkClr xmlns:ahyp="http://schemas.microsoft.com/office/drawing/2018/hyperlinkcolor" val="tx"/>
                  </a:ext>
                </a:extLst>
              </a:hlinkClick>
            </a:rPr>
            <a:t>2025 Healthcare Professionals' Consensus Statement for action on health and work - AOMRC</a:t>
          </a:r>
          <a:endParaRPr lang="en-US" sz="2800" kern="1200">
            <a:solidFill>
              <a:srgbClr val="FFFFFF"/>
            </a:solidFill>
            <a:latin typeface="Aptos"/>
            <a:ea typeface="+mn-ea"/>
            <a:cs typeface="+mn-cs"/>
            <a:hlinkClick xmlns:r="http://schemas.openxmlformats.org/officeDocument/2006/relationships" r:id="rId2">
              <a:extLst>
                <a:ext uri="{A12FA001-AC4F-418D-AE19-62706E023703}">
                  <ahyp:hlinkClr xmlns:ahyp="http://schemas.microsoft.com/office/drawing/2018/hyperlinkcolor" val="tx"/>
                </a:ext>
              </a:extLst>
            </a:hlinkClick>
          </a:endParaRPr>
        </a:p>
      </dsp:txBody>
      <dsp:txXfrm>
        <a:off x="54573" y="1297411"/>
        <a:ext cx="10406454" cy="1008788"/>
      </dsp:txXfrm>
    </dsp:sp>
    <dsp:sp modelId="{6C1CB4D0-BC81-49ED-9524-7552C319CDD3}">
      <dsp:nvSpPr>
        <dsp:cNvPr id="0" name=""/>
        <dsp:cNvSpPr/>
      </dsp:nvSpPr>
      <dsp:spPr>
        <a:xfrm>
          <a:off x="0" y="2441413"/>
          <a:ext cx="10515600" cy="111793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rgbClr val="FFFFFF"/>
              </a:solidFill>
              <a:latin typeface="Aptos"/>
              <a:ea typeface="+mn-ea"/>
              <a:cs typeface="+mn-cs"/>
              <a:hlinkClick xmlns:r="http://schemas.openxmlformats.org/officeDocument/2006/relationships" r:id="rId3">
                <a:extLst>
                  <a:ext uri="{A12FA001-AC4F-418D-AE19-62706E023703}">
                    <ahyp:hlinkClr xmlns:ahyp="http://schemas.microsoft.com/office/drawing/2018/hyperlinkcolor" val="tx"/>
                  </a:ext>
                </a:extLst>
              </a:hlinkClick>
            </a:rPr>
            <a:t>An NHS workforce, fit for the future</a:t>
          </a:r>
          <a:endParaRPr lang="en-US" sz="2800" kern="1200">
            <a:solidFill>
              <a:srgbClr val="FFFFFF"/>
            </a:solidFill>
            <a:latin typeface="Aptos"/>
            <a:ea typeface="+mn-ea"/>
            <a:cs typeface="+mn-cs"/>
            <a:hlinkClick xmlns:r="http://schemas.openxmlformats.org/officeDocument/2006/relationships" r:id="rId3">
              <a:extLst>
                <a:ext uri="{A12FA001-AC4F-418D-AE19-62706E023703}">
                  <ahyp:hlinkClr xmlns:ahyp="http://schemas.microsoft.com/office/drawing/2018/hyperlinkcolor" val="tx"/>
                </a:ext>
              </a:extLst>
            </a:hlinkClick>
          </a:endParaRPr>
        </a:p>
      </dsp:txBody>
      <dsp:txXfrm>
        <a:off x="54573" y="2495986"/>
        <a:ext cx="10406454" cy="1008788"/>
      </dsp:txXfrm>
    </dsp:sp>
    <dsp:sp modelId="{555A1C55-E378-4EE1-91D5-D810A2B2E1A8}">
      <dsp:nvSpPr>
        <dsp:cNvPr id="0" name=""/>
        <dsp:cNvSpPr/>
      </dsp:nvSpPr>
      <dsp:spPr>
        <a:xfrm>
          <a:off x="0" y="3639988"/>
          <a:ext cx="10515600" cy="111793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Promoting work as a health outcome: guidance for AHP leaders - GOV.UK</a:t>
          </a:r>
          <a:endParaRPr lang="en-GB" sz="2800" kern="1200">
            <a:solidFill>
              <a:schemeClr val="bg1"/>
            </a:solidFill>
          </a:endParaRPr>
        </a:p>
      </dsp:txBody>
      <dsp:txXfrm>
        <a:off x="54573" y="3694561"/>
        <a:ext cx="10406454" cy="10087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6EC9E-8FF6-4322-A1AB-B32A81C01432}">
      <dsp:nvSpPr>
        <dsp:cNvPr id="0" name=""/>
        <dsp:cNvSpPr/>
      </dsp:nvSpPr>
      <dsp:spPr>
        <a:xfrm>
          <a:off x="205509" y="254869"/>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3A7AB1-1B78-4D39-8D29-78EB62B85F05}">
      <dsp:nvSpPr>
        <dsp:cNvPr id="0" name=""/>
        <dsp:cNvSpPr/>
      </dsp:nvSpPr>
      <dsp:spPr>
        <a:xfrm>
          <a:off x="396960" y="446321"/>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221C0F-4BEF-483D-A4AC-FAA686CD39B3}">
      <dsp:nvSpPr>
        <dsp:cNvPr id="0" name=""/>
        <dsp:cNvSpPr/>
      </dsp:nvSpPr>
      <dsp:spPr>
        <a:xfrm>
          <a:off x="1312541" y="254869"/>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Work is an evidenced </a:t>
          </a:r>
          <a:r>
            <a:rPr lang="en-GB" sz="1400" b="1" kern="1200">
              <a:latin typeface="Arial" panose="020B0604020202020204" pitchFamily="34" charset="0"/>
              <a:cs typeface="Arial" panose="020B0604020202020204" pitchFamily="34" charset="0"/>
            </a:rPr>
            <a:t>wider determinant of health</a:t>
          </a:r>
          <a:endParaRPr lang="en-US" sz="1400" kern="1200">
            <a:latin typeface="Arial" panose="020B0604020202020204" pitchFamily="34" charset="0"/>
            <a:cs typeface="Arial" panose="020B0604020202020204" pitchFamily="34" charset="0"/>
          </a:endParaRPr>
        </a:p>
      </dsp:txBody>
      <dsp:txXfrm>
        <a:off x="1312541" y="254869"/>
        <a:ext cx="2148945" cy="911674"/>
      </dsp:txXfrm>
    </dsp:sp>
    <dsp:sp modelId="{5DE4FAB5-7C43-42C0-A6CC-B8D42CD8F035}">
      <dsp:nvSpPr>
        <dsp:cNvPr id="0" name=""/>
        <dsp:cNvSpPr/>
      </dsp:nvSpPr>
      <dsp:spPr>
        <a:xfrm>
          <a:off x="3835925" y="254869"/>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1E4CFA-5B0B-4C0D-9537-E87DA6E52568}">
      <dsp:nvSpPr>
        <dsp:cNvPr id="0" name=""/>
        <dsp:cNvSpPr/>
      </dsp:nvSpPr>
      <dsp:spPr>
        <a:xfrm>
          <a:off x="4027376" y="446321"/>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C99432-4370-44D5-A85F-9727C87F57E6}">
      <dsp:nvSpPr>
        <dsp:cNvPr id="0" name=""/>
        <dsp:cNvSpPr/>
      </dsp:nvSpPr>
      <dsp:spPr>
        <a:xfrm>
          <a:off x="4942957" y="254869"/>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panose="020B0604020202020204" pitchFamily="34" charset="0"/>
              <a:cs typeface="Arial" panose="020B0604020202020204" pitchFamily="34" charset="0"/>
            </a:rPr>
            <a:t>Opportunities - Government growth agenda </a:t>
          </a:r>
          <a:r>
            <a:rPr lang="en-GB" sz="1400" kern="1200">
              <a:latin typeface="Arial" panose="020B0604020202020204" pitchFamily="34" charset="0"/>
              <a:cs typeface="Arial" panose="020B0604020202020204" pitchFamily="34" charset="0"/>
            </a:rPr>
            <a:t>focus on </a:t>
          </a:r>
          <a:r>
            <a:rPr lang="en-GB" sz="1400" b="1" kern="1200">
              <a:latin typeface="Arial" panose="020B0604020202020204" pitchFamily="34" charset="0"/>
              <a:cs typeface="Arial" panose="020B0604020202020204" pitchFamily="34" charset="0"/>
            </a:rPr>
            <a:t>reducing economic inactivity</a:t>
          </a:r>
          <a:endParaRPr lang="en-US" sz="1400" kern="1200">
            <a:latin typeface="Arial" panose="020B0604020202020204" pitchFamily="34" charset="0"/>
            <a:cs typeface="Arial" panose="020B0604020202020204" pitchFamily="34" charset="0"/>
          </a:endParaRPr>
        </a:p>
      </dsp:txBody>
      <dsp:txXfrm>
        <a:off x="4942957" y="254869"/>
        <a:ext cx="2148945" cy="911674"/>
      </dsp:txXfrm>
    </dsp:sp>
    <dsp:sp modelId="{4DDECE95-0E61-4034-852A-E985F19B627C}">
      <dsp:nvSpPr>
        <dsp:cNvPr id="0" name=""/>
        <dsp:cNvSpPr/>
      </dsp:nvSpPr>
      <dsp:spPr>
        <a:xfrm>
          <a:off x="7466341" y="254869"/>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648E98-5839-4440-8050-B13F3CC08550}">
      <dsp:nvSpPr>
        <dsp:cNvPr id="0" name=""/>
        <dsp:cNvSpPr/>
      </dsp:nvSpPr>
      <dsp:spPr>
        <a:xfrm>
          <a:off x="7657792" y="446321"/>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F945E1-B7CB-40C2-99FF-BFADBFE5B173}">
      <dsp:nvSpPr>
        <dsp:cNvPr id="0" name=""/>
        <dsp:cNvSpPr/>
      </dsp:nvSpPr>
      <dsp:spPr>
        <a:xfrm>
          <a:off x="8573374" y="254869"/>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panose="020B0604020202020204" pitchFamily="34" charset="0"/>
              <a:cs typeface="Arial" panose="020B0604020202020204" pitchFamily="34" charset="0"/>
            </a:rPr>
            <a:t>Increased cross sector working </a:t>
          </a:r>
          <a:r>
            <a:rPr lang="en-GB" sz="1400" kern="1200">
              <a:latin typeface="Arial" panose="020B0604020202020204" pitchFamily="34" charset="0"/>
              <a:cs typeface="Arial" panose="020B0604020202020204" pitchFamily="34" charset="0"/>
            </a:rPr>
            <a:t>at scale on this agenda leads us to build better relationships and understand each other's role</a:t>
          </a:r>
          <a:endParaRPr lang="en-US" sz="1400" kern="1200">
            <a:latin typeface="Arial" panose="020B0604020202020204" pitchFamily="34" charset="0"/>
            <a:cs typeface="Arial" panose="020B0604020202020204" pitchFamily="34" charset="0"/>
          </a:endParaRPr>
        </a:p>
      </dsp:txBody>
      <dsp:txXfrm>
        <a:off x="8573374" y="254869"/>
        <a:ext cx="2148945" cy="911674"/>
      </dsp:txXfrm>
    </dsp:sp>
    <dsp:sp modelId="{E51DD61F-7515-4C65-9BE7-ABF8E362FDD2}">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1F3A58-861C-4EAA-9212-1CEFB0264940}">
      <dsp:nvSpPr>
        <dsp:cNvPr id="0" name=""/>
        <dsp:cNvSpPr/>
      </dsp:nvSpPr>
      <dsp:spPr>
        <a:xfrm>
          <a:off x="396960" y="2644242"/>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399382-3780-4B1A-B6AC-AE28AF8F634F}">
      <dsp:nvSpPr>
        <dsp:cNvPr id="0" name=""/>
        <dsp:cNvSpPr/>
      </dsp:nvSpPr>
      <dsp:spPr>
        <a:xfrm>
          <a:off x="1312541" y="1879320"/>
          <a:ext cx="2148945" cy="205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Across NEY, we wanted to </a:t>
          </a:r>
          <a:r>
            <a:rPr lang="en-GB" sz="1400" b="1" kern="1200">
              <a:latin typeface="Arial" panose="020B0604020202020204" pitchFamily="34" charset="0"/>
              <a:cs typeface="Arial" panose="020B0604020202020204" pitchFamily="34" charset="0"/>
            </a:rPr>
            <a:t>focus attention on supporting those who can be furthest away from the labour market and therefore reducing inequalities and preventing the widening of the inequality gap</a:t>
          </a:r>
          <a:endParaRPr lang="en-US" sz="1400" kern="1200">
            <a:latin typeface="Arial" panose="020B0604020202020204" pitchFamily="34" charset="0"/>
            <a:cs typeface="Arial" panose="020B0604020202020204" pitchFamily="34" charset="0"/>
          </a:endParaRPr>
        </a:p>
      </dsp:txBody>
      <dsp:txXfrm>
        <a:off x="1312541" y="1879320"/>
        <a:ext cx="2148945" cy="2058614"/>
      </dsp:txXfrm>
    </dsp:sp>
    <dsp:sp modelId="{47002CBB-514A-47AC-8DA7-A87F2F1D63C6}">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CB0B60-A153-4365-B355-24BC4F45FCDB}">
      <dsp:nvSpPr>
        <dsp:cNvPr id="0" name=""/>
        <dsp:cNvSpPr/>
      </dsp:nvSpPr>
      <dsp:spPr>
        <a:xfrm>
          <a:off x="4027376" y="2644242"/>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3AF16E-0619-4822-8075-E58E9881BA7C}">
      <dsp:nvSpPr>
        <dsp:cNvPr id="0" name=""/>
        <dsp:cNvSpPr/>
      </dsp:nvSpPr>
      <dsp:spPr>
        <a:xfrm>
          <a:off x="4820951" y="2433126"/>
          <a:ext cx="4268343"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panose="020B0604020202020204" pitchFamily="34" charset="0"/>
              <a:cs typeface="Arial" panose="020B0604020202020204" pitchFamily="34" charset="0"/>
            </a:rPr>
            <a:t>Work underway </a:t>
          </a:r>
          <a:r>
            <a:rPr lang="en-GB" sz="1400" kern="1200">
              <a:latin typeface="Arial" panose="020B0604020202020204" pitchFamily="34" charset="0"/>
              <a:cs typeface="Arial" panose="020B0604020202020204" pitchFamily="34" charset="0"/>
            </a:rPr>
            <a:t>between JWHD, DWP, NHSE and NEY OHID (DHSC) at a regional level to address this</a:t>
          </a:r>
          <a:endParaRPr lang="en-US" sz="1400" kern="1200">
            <a:latin typeface="Arial" panose="020B0604020202020204" pitchFamily="34" charset="0"/>
            <a:cs typeface="Arial" panose="020B0604020202020204" pitchFamily="34" charset="0"/>
          </a:endParaRPr>
        </a:p>
      </dsp:txBody>
      <dsp:txXfrm>
        <a:off x="4820951" y="2433126"/>
        <a:ext cx="4268343" cy="9116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3B9B-8341-48FA-9E52-9E7153F40502}">
      <dsp:nvSpPr>
        <dsp:cNvPr id="0" name=""/>
        <dsp:cNvSpPr/>
      </dsp:nvSpPr>
      <dsp:spPr>
        <a:xfrm>
          <a:off x="-101122" y="0"/>
          <a:ext cx="11714722" cy="1677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7BF0FA-4E22-4562-8010-B9D353C5B2A7}">
      <dsp:nvSpPr>
        <dsp:cNvPr id="0" name=""/>
        <dsp:cNvSpPr/>
      </dsp:nvSpPr>
      <dsp:spPr>
        <a:xfrm>
          <a:off x="393071" y="386764"/>
          <a:ext cx="922603" cy="9226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1CCDD4-110B-412C-88BB-EB8A9CC92E15}">
      <dsp:nvSpPr>
        <dsp:cNvPr id="0" name=""/>
        <dsp:cNvSpPr/>
      </dsp:nvSpPr>
      <dsp:spPr>
        <a:xfrm>
          <a:off x="1823106" y="9336"/>
          <a:ext cx="9773465" cy="1677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531" tIns="177531" rIns="177531" bIns="177531" numCol="1" spcCol="1270" anchor="ctr" anchorCtr="0">
          <a:noAutofit/>
        </a:bodyPr>
        <a:lstStyle/>
        <a:p>
          <a:pPr marL="0" lvl="0" indent="0" algn="l" defTabSz="755650">
            <a:lnSpc>
              <a:spcPct val="100000"/>
            </a:lnSpc>
            <a:spcBef>
              <a:spcPct val="0"/>
            </a:spcBef>
            <a:spcAft>
              <a:spcPct val="35000"/>
            </a:spcAft>
            <a:buNone/>
          </a:pPr>
          <a:r>
            <a:rPr lang="en-GB" sz="1700" kern="1200">
              <a:latin typeface="Arial" panose="020B0604020202020204" pitchFamily="34" charset="0"/>
              <a:ea typeface="Tahoma" panose="020B0604030504040204" pitchFamily="34" charset="0"/>
              <a:cs typeface="Arial" panose="020B0604020202020204" pitchFamily="34" charset="0"/>
            </a:rPr>
            <a:t>So, </a:t>
          </a:r>
          <a:r>
            <a:rPr lang="en-GB" sz="1700" b="1" kern="1200">
              <a:latin typeface="Arial" panose="020B0604020202020204" pitchFamily="34" charset="0"/>
              <a:ea typeface="Tahoma" panose="020B0604030504040204" pitchFamily="34" charset="0"/>
              <a:cs typeface="Arial" panose="020B0604020202020204" pitchFamily="34" charset="0"/>
            </a:rPr>
            <a:t>inclusion health is about more than health inequalities, </a:t>
          </a:r>
          <a:r>
            <a:rPr lang="en-GB" sz="1700" b="0" kern="1200">
              <a:latin typeface="Arial" panose="020B0604020202020204" pitchFamily="34" charset="0"/>
              <a:ea typeface="Tahoma" panose="020B0604030504040204" pitchFamily="34" charset="0"/>
              <a:cs typeface="Arial" panose="020B0604020202020204" pitchFamily="34" charset="0"/>
            </a:rPr>
            <a:t>these groups can have significantly worse health, quality of life and die earlier </a:t>
          </a:r>
          <a:r>
            <a:rPr lang="en-GB" sz="1700" kern="1200">
              <a:latin typeface="Arial" panose="020B0604020202020204" pitchFamily="34" charset="0"/>
              <a:ea typeface="Tahoma" panose="020B0604030504040204" pitchFamily="34" charset="0"/>
              <a:cs typeface="Arial" panose="020B0604020202020204" pitchFamily="34" charset="0"/>
            </a:rPr>
            <a:t>than the general population </a:t>
          </a:r>
          <a:r>
            <a:rPr lang="en-GB" sz="1700" b="0" kern="1200" baseline="30000">
              <a:latin typeface="Arial" panose="020B0604020202020204" pitchFamily="34" charset="0"/>
              <a:ea typeface="Tahoma" panose="020B0604030504040204" pitchFamily="34" charset="0"/>
              <a:cs typeface="Arial" panose="020B0604020202020204" pitchFamily="34" charset="0"/>
            </a:rPr>
            <a:t>(</a:t>
          </a:r>
          <a:r>
            <a:rPr lang="en-GB" sz="1700" b="0" kern="1200"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2"/>
            </a:rPr>
            <a:t>1</a:t>
          </a:r>
          <a:r>
            <a:rPr lang="en-GB" sz="1700" b="0" kern="1200" baseline="30000">
              <a:latin typeface="Arial" panose="020B0604020202020204" pitchFamily="34" charset="0"/>
              <a:ea typeface="Tahoma" panose="020B0604030504040204" pitchFamily="34" charset="0"/>
              <a:cs typeface="Arial" panose="020B0604020202020204" pitchFamily="34" charset="0"/>
            </a:rPr>
            <a:t>, </a:t>
          </a:r>
          <a:r>
            <a:rPr lang="en-GB" sz="1700" b="0" kern="1200"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3"/>
            </a:rPr>
            <a:t>2</a:t>
          </a:r>
          <a:r>
            <a:rPr lang="en-GB" sz="1700" b="0" kern="1200" baseline="30000">
              <a:latin typeface="Arial" panose="020B0604020202020204" pitchFamily="34" charset="0"/>
              <a:ea typeface="Tahoma" panose="020B0604030504040204" pitchFamily="34" charset="0"/>
              <a:cs typeface="Arial" panose="020B0604020202020204" pitchFamily="34" charset="0"/>
            </a:rPr>
            <a:t>, </a:t>
          </a:r>
          <a:r>
            <a:rPr lang="en-GB" sz="1700" b="0" kern="1200"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4"/>
            </a:rPr>
            <a:t>3</a:t>
          </a:r>
          <a:r>
            <a:rPr lang="en-GB" sz="1700" b="0" kern="1200" baseline="30000">
              <a:latin typeface="Arial" panose="020B0604020202020204" pitchFamily="34" charset="0"/>
              <a:ea typeface="Tahoma" panose="020B0604030504040204" pitchFamily="34" charset="0"/>
              <a:cs typeface="Arial" panose="020B0604020202020204" pitchFamily="34" charset="0"/>
            </a:rPr>
            <a:t>)  </a:t>
          </a:r>
          <a:r>
            <a:rPr lang="en-GB" sz="1700" kern="1200">
              <a:latin typeface="Arial" panose="020B0604020202020204" pitchFamily="34" charset="0"/>
              <a:ea typeface="Tahoma" panose="020B0604030504040204" pitchFamily="34" charset="0"/>
              <a:cs typeface="Arial" panose="020B0604020202020204" pitchFamily="34" charset="0"/>
            </a:rPr>
            <a:t>inc. those living in the most deprived areas (</a:t>
          </a:r>
          <a:r>
            <a:rPr lang="en-GB" sz="1700" kern="1200" baseline="30000">
              <a:latin typeface="Arial" panose="020B0604020202020204" pitchFamily="34" charset="0"/>
              <a:ea typeface="Tahoma" panose="020B0604030504040204" pitchFamily="34" charset="0"/>
              <a:cs typeface="Arial" panose="020B0604020202020204" pitchFamily="34" charset="0"/>
              <a:hlinkClick xmlns:r="http://schemas.openxmlformats.org/officeDocument/2006/relationships" r:id="rId5"/>
            </a:rPr>
            <a:t>4</a:t>
          </a:r>
          <a:r>
            <a:rPr lang="en-GB" sz="1700" kern="1200">
              <a:latin typeface="Arial" panose="020B0604020202020204" pitchFamily="34" charset="0"/>
              <a:ea typeface="Tahoma" panose="020B0604030504040204" pitchFamily="34" charset="0"/>
              <a:cs typeface="Arial" panose="020B0604020202020204" pitchFamily="34" charset="0"/>
            </a:rPr>
            <a:t>) . They are populations that experience multiple overlapping risk factors for poor health and whilst diverse, studies have shown these common characteristics can result in them experiencing the most extreme health inequities.</a:t>
          </a:r>
        </a:p>
      </dsp:txBody>
      <dsp:txXfrm>
        <a:off x="1823106" y="9336"/>
        <a:ext cx="9773465" cy="1677460"/>
      </dsp:txXfrm>
    </dsp:sp>
    <dsp:sp modelId="{4DE95462-595E-4417-95D6-224C13F3CE27}">
      <dsp:nvSpPr>
        <dsp:cNvPr id="0" name=""/>
        <dsp:cNvSpPr/>
      </dsp:nvSpPr>
      <dsp:spPr>
        <a:xfrm>
          <a:off x="-114360" y="2106162"/>
          <a:ext cx="11714722" cy="1677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F16A9B-0AF0-46FB-85F6-149AA3474FA2}">
      <dsp:nvSpPr>
        <dsp:cNvPr id="0" name=""/>
        <dsp:cNvSpPr/>
      </dsp:nvSpPr>
      <dsp:spPr>
        <a:xfrm>
          <a:off x="393071" y="2483590"/>
          <a:ext cx="922603" cy="9226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6A3E9B-6B1F-4D25-B6AD-51E5F4A88906}">
      <dsp:nvSpPr>
        <dsp:cNvPr id="0" name=""/>
        <dsp:cNvSpPr/>
      </dsp:nvSpPr>
      <dsp:spPr>
        <a:xfrm>
          <a:off x="1823106" y="2106162"/>
          <a:ext cx="9773465" cy="1677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531" tIns="177531" rIns="177531" bIns="177531" numCol="1" spcCol="1270" anchor="ctr" anchorCtr="0">
          <a:noAutofit/>
        </a:bodyPr>
        <a:lstStyle/>
        <a:p>
          <a:pPr marL="0" lvl="0" indent="0" algn="l" defTabSz="755650">
            <a:lnSpc>
              <a:spcPct val="100000"/>
            </a:lnSpc>
            <a:spcBef>
              <a:spcPct val="0"/>
            </a:spcBef>
            <a:spcAft>
              <a:spcPct val="35000"/>
            </a:spcAft>
            <a:buNone/>
          </a:pPr>
          <a:r>
            <a:rPr lang="en-GB" sz="1700" b="0" kern="1200">
              <a:latin typeface="Arial" panose="020B0604020202020204" pitchFamily="34" charset="0"/>
              <a:ea typeface="Tahoma" panose="020B0604030504040204" pitchFamily="34" charset="0"/>
              <a:cs typeface="Arial" panose="020B0604020202020204" pitchFamily="34" charset="0"/>
            </a:rPr>
            <a:t>We know </a:t>
          </a:r>
          <a:r>
            <a:rPr lang="en-GB" sz="1700" b="1" kern="1200">
              <a:latin typeface="Arial" panose="020B0604020202020204" pitchFamily="34" charset="0"/>
              <a:ea typeface="Tahoma" panose="020B0604030504040204" pitchFamily="34" charset="0"/>
              <a:cs typeface="Arial" panose="020B0604020202020204" pitchFamily="34" charset="0"/>
            </a:rPr>
            <a:t>factors that influence health relate to multiple conditions suggesting importance of whole systems approach </a:t>
          </a:r>
          <a:endParaRPr lang="en-GB" sz="1700" b="0" kern="1200">
            <a:latin typeface="Arial" panose="020B0604020202020204" pitchFamily="34" charset="0"/>
            <a:ea typeface="Tahoma" panose="020B0604030504040204" pitchFamily="34" charset="0"/>
            <a:cs typeface="Arial" panose="020B0604020202020204" pitchFamily="34" charset="0"/>
          </a:endParaRPr>
        </a:p>
        <a:p>
          <a:pPr marL="0" lvl="0" indent="0" algn="l" defTabSz="755650">
            <a:lnSpc>
              <a:spcPct val="100000"/>
            </a:lnSpc>
            <a:spcBef>
              <a:spcPct val="0"/>
            </a:spcBef>
            <a:spcAft>
              <a:spcPct val="35000"/>
            </a:spcAft>
            <a:buNone/>
          </a:pPr>
          <a:r>
            <a:rPr lang="en-GB" sz="1700" kern="1200">
              <a:latin typeface="Arial" panose="020B0604020202020204" pitchFamily="34" charset="0"/>
              <a:ea typeface="Tahoma" panose="020B0604030504040204" pitchFamily="34" charset="0"/>
              <a:cs typeface="Arial" panose="020B0604020202020204" pitchFamily="34" charset="0"/>
            </a:rPr>
            <a:t>A job, safe place to live, social network and community links</a:t>
          </a:r>
          <a:endParaRPr lang="en-US" sz="1700" b="1" kern="1200">
            <a:latin typeface="Arial" panose="020B0604020202020204" pitchFamily="34" charset="0"/>
            <a:ea typeface="Tahoma" panose="020B0604030504040204" pitchFamily="34" charset="0"/>
            <a:cs typeface="Arial" panose="020B0604020202020204" pitchFamily="34" charset="0"/>
          </a:endParaRPr>
        </a:p>
      </dsp:txBody>
      <dsp:txXfrm>
        <a:off x="1823106" y="2106162"/>
        <a:ext cx="9773465" cy="1677460"/>
      </dsp:txXfrm>
    </dsp:sp>
    <dsp:sp modelId="{E539F3BA-4D9E-4E6B-94E9-80A3F5268A45}">
      <dsp:nvSpPr>
        <dsp:cNvPr id="0" name=""/>
        <dsp:cNvSpPr/>
      </dsp:nvSpPr>
      <dsp:spPr>
        <a:xfrm>
          <a:off x="-114360" y="4202988"/>
          <a:ext cx="11714722" cy="1677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735C4E-21D5-4AE4-8BDB-CE9E5948E68A}">
      <dsp:nvSpPr>
        <dsp:cNvPr id="0" name=""/>
        <dsp:cNvSpPr/>
      </dsp:nvSpPr>
      <dsp:spPr>
        <a:xfrm>
          <a:off x="393071" y="4580416"/>
          <a:ext cx="922603" cy="9226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0AC2E1-D0DE-4814-B9F5-167D4D8D38BC}">
      <dsp:nvSpPr>
        <dsp:cNvPr id="0" name=""/>
        <dsp:cNvSpPr/>
      </dsp:nvSpPr>
      <dsp:spPr>
        <a:xfrm>
          <a:off x="1556388" y="4202988"/>
          <a:ext cx="10238486" cy="1677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531" tIns="177531" rIns="177531" bIns="177531" numCol="1" spcCol="1270" anchor="ctr" anchorCtr="0">
          <a:noAutofit/>
        </a:bodyPr>
        <a:lstStyle/>
        <a:p>
          <a:pPr marL="0" lvl="0" indent="0" algn="l" defTabSz="755650">
            <a:lnSpc>
              <a:spcPct val="100000"/>
            </a:lnSpc>
            <a:spcBef>
              <a:spcPct val="0"/>
            </a:spcBef>
            <a:spcAft>
              <a:spcPct val="35000"/>
            </a:spcAft>
            <a:buNone/>
          </a:pPr>
          <a:r>
            <a:rPr lang="en-GB" sz="1700" kern="1200">
              <a:latin typeface="Arial" panose="020B0604020202020204" pitchFamily="34" charset="0"/>
              <a:ea typeface="Tahoma" panose="020B0604030504040204" pitchFamily="34" charset="0"/>
              <a:cs typeface="Arial" panose="020B0604020202020204" pitchFamily="34" charset="0"/>
            </a:rPr>
            <a:t>Access to healthcare is important but also the </a:t>
          </a:r>
          <a:r>
            <a:rPr lang="en-GB" sz="1700" b="1" kern="1200">
              <a:latin typeface="Arial" panose="020B0604020202020204" pitchFamily="34" charset="0"/>
              <a:ea typeface="Tahoma" panose="020B0604030504040204" pitchFamily="34" charset="0"/>
              <a:cs typeface="Arial" panose="020B0604020202020204" pitchFamily="34" charset="0"/>
            </a:rPr>
            <a:t>upstream work / wider determinants (like work!)</a:t>
          </a:r>
        </a:p>
        <a:p>
          <a:pPr marL="0" lvl="0" indent="0" algn="l" defTabSz="755650">
            <a:lnSpc>
              <a:spcPct val="100000"/>
            </a:lnSpc>
            <a:spcBef>
              <a:spcPct val="0"/>
            </a:spcBef>
            <a:spcAft>
              <a:spcPct val="35000"/>
            </a:spcAft>
            <a:buNone/>
          </a:pPr>
          <a:r>
            <a:rPr lang="en-GB" sz="1700" b="0" kern="1200">
              <a:latin typeface="Arial" panose="020B0604020202020204" pitchFamily="34" charset="0"/>
              <a:ea typeface="Tahoma" panose="020B0604030504040204" pitchFamily="34" charset="0"/>
              <a:cs typeface="Arial" panose="020B0604020202020204" pitchFamily="34" charset="0"/>
            </a:rPr>
            <a:t>Wider than NHS - role of LA, CA, VCSEs, JCP, police, communities is key</a:t>
          </a:r>
          <a:r>
            <a:rPr lang="en-GB" sz="1700" kern="1200">
              <a:latin typeface="Arial" panose="020B0604020202020204" pitchFamily="34" charset="0"/>
              <a:ea typeface="Tahoma" panose="020B0604030504040204" pitchFamily="34" charset="0"/>
              <a:cs typeface="Arial" panose="020B0604020202020204" pitchFamily="34" charset="0"/>
            </a:rPr>
            <a:t> </a:t>
          </a:r>
        </a:p>
        <a:p>
          <a:pPr marL="0" lvl="0" indent="0" algn="l" defTabSz="755650">
            <a:lnSpc>
              <a:spcPct val="100000"/>
            </a:lnSpc>
            <a:spcBef>
              <a:spcPct val="0"/>
            </a:spcBef>
            <a:spcAft>
              <a:spcPct val="35000"/>
            </a:spcAft>
            <a:buNone/>
          </a:pPr>
          <a:r>
            <a:rPr lang="en-GB" sz="1700" b="1" kern="1200">
              <a:latin typeface="Arial" panose="020B0604020202020204" pitchFamily="34" charset="0"/>
              <a:ea typeface="Tahoma" panose="020B0604030504040204" pitchFamily="34" charset="0"/>
              <a:cs typeface="Arial" panose="020B0604020202020204" pitchFamily="34" charset="0"/>
            </a:rPr>
            <a:t>Biggest impact – have everyone looking at the needs of these populations within existing work but to do this we need to be proportionate to need and develop bespoke approaches</a:t>
          </a:r>
          <a:endParaRPr lang="en-US" sz="1700" kern="1200">
            <a:latin typeface="Arial" panose="020B0604020202020204" pitchFamily="34" charset="0"/>
            <a:ea typeface="Tahoma" panose="020B0604030504040204" pitchFamily="34" charset="0"/>
            <a:cs typeface="Arial" panose="020B0604020202020204" pitchFamily="34" charset="0"/>
          </a:endParaRPr>
        </a:p>
      </dsp:txBody>
      <dsp:txXfrm>
        <a:off x="1556388" y="4202988"/>
        <a:ext cx="10238486" cy="167746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112260-F37D-4985-9516-625BA907BC0C}" type="datetimeFigureOut">
              <a:t>5/29/2026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F3F16-C295-4E47-8B67-DB8AAD1BBB43}" type="slidenum">
              <a:t>‹#›</a:t>
            </a:fld>
            <a:endParaRPr lang="en-GB"/>
          </a:p>
        </p:txBody>
      </p:sp>
    </p:spTree>
    <p:extLst>
      <p:ext uri="{BB962C8B-B14F-4D97-AF65-F5344CB8AC3E}">
        <p14:creationId xmlns:p14="http://schemas.microsoft.com/office/powerpoint/2010/main" val="2591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pps.who.int/iris/handle/10665/11314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B0C0C"/>
                </a:solidFill>
              </a:rPr>
              <a:t>Source: </a:t>
            </a:r>
            <a:r>
              <a:rPr lang="en-US" u="sng">
                <a:solidFill>
                  <a:srgbClr val="1D70B8"/>
                </a:solidFill>
                <a:hlinkClick r:id="rId3"/>
              </a:rPr>
              <a:t>WHO Health Workplace Framework and Model</a:t>
            </a:r>
          </a:p>
          <a:p>
            <a:endParaRPr lang="en-US" u="sng">
              <a:solidFill>
                <a:srgbClr val="1D70B8"/>
              </a:solidFill>
              <a:ea typeface="Calibri"/>
              <a:cs typeface="Calibri"/>
            </a:endParaRPr>
          </a:p>
        </p:txBody>
      </p:sp>
      <p:sp>
        <p:nvSpPr>
          <p:cNvPr id="4" name="Slide Number Placeholder 3"/>
          <p:cNvSpPr>
            <a:spLocks noGrp="1"/>
          </p:cNvSpPr>
          <p:nvPr>
            <p:ph type="sldNum" sz="quarter" idx="5"/>
          </p:nvPr>
        </p:nvSpPr>
        <p:spPr/>
        <p:txBody>
          <a:bodyPr/>
          <a:lstStyle/>
          <a:p>
            <a:fld id="{8E7F3F16-C295-4E47-8B67-DB8AAD1BBB43}" type="slidenum">
              <a:rPr lang="en-GB"/>
              <a:t>4</a:t>
            </a:fld>
            <a:endParaRPr lang="en-GB"/>
          </a:p>
        </p:txBody>
      </p:sp>
    </p:spTree>
    <p:extLst>
      <p:ext uri="{BB962C8B-B14F-4D97-AF65-F5344CB8AC3E}">
        <p14:creationId xmlns:p14="http://schemas.microsoft.com/office/powerpoint/2010/main" val="3583714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289F8DA-F1C2-4647-844A-5CD2616F479F}" type="slidenum">
              <a:rPr lang="en-GB" smtClean="0"/>
              <a:t>48</a:t>
            </a:fld>
            <a:endParaRPr lang="en-GB"/>
          </a:p>
        </p:txBody>
      </p:sp>
    </p:spTree>
    <p:extLst>
      <p:ext uri="{BB962C8B-B14F-4D97-AF65-F5344CB8AC3E}">
        <p14:creationId xmlns:p14="http://schemas.microsoft.com/office/powerpoint/2010/main" val="201540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Source PHE Health Matters Health and Work 2019</a:t>
            </a:r>
          </a:p>
        </p:txBody>
      </p:sp>
      <p:sp>
        <p:nvSpPr>
          <p:cNvPr id="4" name="Slide Number Placeholder 3"/>
          <p:cNvSpPr>
            <a:spLocks noGrp="1"/>
          </p:cNvSpPr>
          <p:nvPr>
            <p:ph type="sldNum" sz="quarter" idx="5"/>
          </p:nvPr>
        </p:nvSpPr>
        <p:spPr/>
        <p:txBody>
          <a:bodyPr/>
          <a:lstStyle/>
          <a:p>
            <a:fld id="{8E7F3F16-C295-4E47-8B67-DB8AAD1BBB43}" type="slidenum">
              <a:t>5</a:t>
            </a:fld>
            <a:endParaRPr lang="en-GB"/>
          </a:p>
        </p:txBody>
      </p:sp>
    </p:spTree>
    <p:extLst>
      <p:ext uri="{BB962C8B-B14F-4D97-AF65-F5344CB8AC3E}">
        <p14:creationId xmlns:p14="http://schemas.microsoft.com/office/powerpoint/2010/main" val="2901782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E7F3F16-C295-4E47-8B67-DB8AAD1BBB43}" type="slidenum">
              <a:rPr lang="en-GB" smtClean="0"/>
              <a:t>8</a:t>
            </a:fld>
            <a:endParaRPr lang="en-GB"/>
          </a:p>
        </p:txBody>
      </p:sp>
    </p:spTree>
    <p:extLst>
      <p:ext uri="{BB962C8B-B14F-4D97-AF65-F5344CB8AC3E}">
        <p14:creationId xmlns:p14="http://schemas.microsoft.com/office/powerpoint/2010/main" val="3364900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8D01E-EA1A-34D0-F287-7CD723067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D73F3-6A21-DFD6-9A92-5E07B93E1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4EC46-18FF-89C0-A08E-4D5C1F4A61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8E8E2A-4EFD-812C-37CE-118BA7F38955}"/>
              </a:ext>
            </a:extLst>
          </p:cNvPr>
          <p:cNvSpPr>
            <a:spLocks noGrp="1"/>
          </p:cNvSpPr>
          <p:nvPr>
            <p:ph type="sldNum" sz="quarter" idx="5"/>
          </p:nvPr>
        </p:nvSpPr>
        <p:spPr/>
        <p:txBody>
          <a:bodyPr/>
          <a:lstStyle/>
          <a:p>
            <a:fld id="{8E7F3F16-C295-4E47-8B67-DB8AAD1BBB43}" type="slidenum">
              <a:rPr lang="en-GB" smtClean="0"/>
              <a:t>9</a:t>
            </a:fld>
            <a:endParaRPr lang="en-GB"/>
          </a:p>
        </p:txBody>
      </p:sp>
    </p:spTree>
    <p:extLst>
      <p:ext uri="{BB962C8B-B14F-4D97-AF65-F5344CB8AC3E}">
        <p14:creationId xmlns:p14="http://schemas.microsoft.com/office/powerpoint/2010/main" val="2259703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a:latin typeface="Tahoma" panose="020B0604030504040204" pitchFamily="34" charset="0"/>
              <a:ea typeface="Tahoma" panose="020B0604030504040204" pitchFamily="34" charset="0"/>
              <a:cs typeface="Tahoma" panose="020B0604030504040204" pitchFamily="34" charset="0"/>
            </a:endParaRPr>
          </a:p>
          <a:p>
            <a:endParaRPr lang="en-GB"/>
          </a:p>
        </p:txBody>
      </p:sp>
      <p:sp>
        <p:nvSpPr>
          <p:cNvPr id="4" name="Slide Number Placeholder 3"/>
          <p:cNvSpPr>
            <a:spLocks noGrp="1"/>
          </p:cNvSpPr>
          <p:nvPr>
            <p:ph type="sldNum" sz="quarter" idx="5"/>
          </p:nvPr>
        </p:nvSpPr>
        <p:spPr/>
        <p:txBody>
          <a:bodyPr/>
          <a:lstStyle/>
          <a:p>
            <a:fld id="{544AE3AC-FB49-492C-8AE5-4563323A4B94}" type="slidenum">
              <a:rPr lang="en-GB" smtClean="0"/>
              <a:t>10</a:t>
            </a:fld>
            <a:endParaRPr lang="en-GB"/>
          </a:p>
        </p:txBody>
      </p:sp>
    </p:spTree>
    <p:extLst>
      <p:ext uri="{BB962C8B-B14F-4D97-AF65-F5344CB8AC3E}">
        <p14:creationId xmlns:p14="http://schemas.microsoft.com/office/powerpoint/2010/main" val="2367155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Expansion of Health and Growth Accelerators </a:t>
            </a:r>
            <a:r>
              <a:rPr lang="en-US"/>
              <a:t>to join up support from across work, health and skills systems to help people find and stay in work. We will work with all ICBs to establish Health and Growth Accelerators models</a:t>
            </a:r>
            <a:endParaRPr lang="en-US">
              <a:ea typeface="Calibri"/>
              <a:cs typeface="Calibri"/>
            </a:endParaRPr>
          </a:p>
          <a:p>
            <a:endParaRPr lang="en-US">
              <a:ea typeface="Calibri"/>
              <a:cs typeface="Calibri"/>
            </a:endParaRPr>
          </a:p>
          <a:p>
            <a:endParaRPr lang="en-US">
              <a:ea typeface="Calibri"/>
              <a:cs typeface="Calibri"/>
            </a:endParaRPr>
          </a:p>
          <a:p>
            <a:r>
              <a:rPr lang="en-US">
                <a:ea typeface="Calibri"/>
                <a:cs typeface="Calibri"/>
              </a:rPr>
              <a:t>In addition to these ambitions there are plans to support improvements in terms and conditions; training for senior line managers and flexible appraisals which include rewarding excellence/ acting decisively where under performance occurs, and increased numbers of specialty training posts in areas of increasing need </a:t>
            </a:r>
            <a:endParaRPr lang="en-US"/>
          </a:p>
        </p:txBody>
      </p:sp>
      <p:sp>
        <p:nvSpPr>
          <p:cNvPr id="4" name="Slide Number Placeholder 3"/>
          <p:cNvSpPr>
            <a:spLocks noGrp="1"/>
          </p:cNvSpPr>
          <p:nvPr>
            <p:ph type="sldNum" sz="quarter" idx="5"/>
          </p:nvPr>
        </p:nvSpPr>
        <p:spPr/>
        <p:txBody>
          <a:bodyPr/>
          <a:lstStyle/>
          <a:p>
            <a:fld id="{8E7F3F16-C295-4E47-8B67-DB8AAD1BBB43}" type="slidenum">
              <a:rPr lang="en-GB"/>
              <a:t>28</a:t>
            </a:fld>
            <a:endParaRPr lang="en-GB"/>
          </a:p>
        </p:txBody>
      </p:sp>
    </p:spTree>
    <p:extLst>
      <p:ext uri="{BB962C8B-B14F-4D97-AF65-F5344CB8AC3E}">
        <p14:creationId xmlns:p14="http://schemas.microsoft.com/office/powerpoint/2010/main" val="2201290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The UK is facing a significant labour market inactivity challenge, which is impeding economic growth. The UK is the only major economy that has seen its employment rate fall over the last five years, reversing the previous long-run trend of declining rates of economic inactivity.</a:t>
            </a:r>
            <a:endParaRPr lang="en-US"/>
          </a:p>
          <a:p>
            <a:pPr>
              <a:lnSpc>
                <a:spcPct val="90000"/>
              </a:lnSpc>
              <a:spcBef>
                <a:spcPts val="1000"/>
              </a:spcBef>
            </a:pPr>
            <a:endParaRPr lang="en-GB"/>
          </a:p>
          <a:p>
            <a:pPr>
              <a:lnSpc>
                <a:spcPct val="90000"/>
              </a:lnSpc>
              <a:spcBef>
                <a:spcPts val="1000"/>
              </a:spcBef>
            </a:pPr>
            <a:r>
              <a:rPr lang="en-GB"/>
              <a:t>The biggest driver of economic inactivity is ill health. Increases in inactivity rates since 2020 have been primarily driven by long-term health conditions. Evidence also indicates that the long-term health conditions which are the main drivers of health-related economic inactivity are depression and anxiety, musculoskeletal disease (MSK), cardiovascular disease and obesity. Long term sickness inactivity is at a near record high. </a:t>
            </a:r>
            <a:endParaRPr lang="en-US">
              <a:ea typeface="Calibri" panose="020F0502020204030204"/>
              <a:cs typeface="Calibri" panose="020F0502020204030204"/>
            </a:endParaRPr>
          </a:p>
          <a:p>
            <a:pPr>
              <a:lnSpc>
                <a:spcPct val="90000"/>
              </a:lnSpc>
              <a:spcBef>
                <a:spcPts val="1000"/>
              </a:spcBef>
            </a:pPr>
            <a:endParaRPr lang="en-GB"/>
          </a:p>
          <a:p>
            <a:pPr>
              <a:lnSpc>
                <a:spcPct val="90000"/>
              </a:lnSpc>
              <a:spcBef>
                <a:spcPts val="1000"/>
              </a:spcBef>
            </a:pPr>
            <a:r>
              <a:rPr lang="en-GB"/>
              <a:t>A quarter of all people aged 16 to 64 have a long-term health condition that limits their day-to-day activities (therefore classing them as disabled), with disabled people nearly 3 times more likely (than non-disabled people) to be economically inactive. This leads to significant adverse impacts for people, for the economy and for the public finances.</a:t>
            </a:r>
            <a:endParaRPr lang="en-US">
              <a:ea typeface="Calibri"/>
              <a:cs typeface="Calibri"/>
            </a:endParaRPr>
          </a:p>
          <a:p>
            <a:pPr>
              <a:lnSpc>
                <a:spcPct val="90000"/>
              </a:lnSpc>
              <a:spcBef>
                <a:spcPts val="1000"/>
              </a:spcBef>
            </a:pPr>
            <a:endParaRPr lang="en-GB"/>
          </a:p>
          <a:p>
            <a:pPr>
              <a:lnSpc>
                <a:spcPct val="90000"/>
              </a:lnSpc>
              <a:spcBef>
                <a:spcPts val="1000"/>
              </a:spcBef>
            </a:pPr>
            <a:r>
              <a:rPr lang="en-GB"/>
              <a:t>The OBR now forecasts that welfare spending on incapacity and disability benefits alone will rise from £64.7bn in 2023-24 to £100bnin 2029-30, increasing from 2.4 per cent to 3 per cent of GDP. This means that if no action is taken, the government will need to allocate almost £40bn more to health and disability benefits alone by 2029-30. </a:t>
            </a:r>
            <a:endParaRPr lang="en-US"/>
          </a:p>
          <a:p>
            <a:pPr>
              <a:lnSpc>
                <a:spcPct val="90000"/>
              </a:lnSpc>
              <a:spcBef>
                <a:spcPts val="1000"/>
              </a:spcBef>
            </a:pPr>
            <a:endParaRPr lang="en-GB"/>
          </a:p>
          <a:p>
            <a:pPr>
              <a:lnSpc>
                <a:spcPct val="90000"/>
              </a:lnSpc>
              <a:spcBef>
                <a:spcPts val="1000"/>
              </a:spcBef>
            </a:pPr>
            <a:r>
              <a:rPr lang="en-GB"/>
              <a:t>Disability prevalence is also increasing, with 2.6 million (38%) more people in the working-age population classed as disabled compared to a decade ago. The employment rate of disabled people (53%) is nearly 29 percentage points lower than that of non-disabled people, and this employment ‘gap’ has stopped narrowing over the last 5 years</a:t>
            </a:r>
            <a:endParaRPr lang="en-US"/>
          </a:p>
          <a:p>
            <a:pPr>
              <a:lnSpc>
                <a:spcPct val="90000"/>
              </a:lnSpc>
              <a:spcBef>
                <a:spcPts val="1000"/>
              </a:spcBef>
            </a:pPr>
            <a:endParaRPr lang="en-GB"/>
          </a:p>
          <a:p>
            <a:pPr>
              <a:lnSpc>
                <a:spcPct val="90000"/>
              </a:lnSpc>
              <a:spcBef>
                <a:spcPts val="1000"/>
              </a:spcBef>
            </a:pPr>
            <a:r>
              <a:rPr lang="en-GB"/>
              <a:t>There has also been a decline in the health of those who are working. 4.1 million people are currently in work with a health condition that is work-limiting – an increase of 300,000 over the past year</a:t>
            </a:r>
            <a:endParaRPr lang="en-US"/>
          </a:p>
          <a:p>
            <a:pPr>
              <a:lnSpc>
                <a:spcPct val="90000"/>
              </a:lnSpc>
              <a:spcBef>
                <a:spcPts val="1000"/>
              </a:spcBef>
            </a:pPr>
            <a:r>
              <a:rPr lang="en-GB"/>
              <a:t>Work is one of the key social determinants of health. Being in work is associated with improved mental and physical health, provided this is ‘good work’ – i.e. good working conditions and supportive management. Good work can therefore be considered a health outcome itself</a:t>
            </a:r>
            <a:endParaRPr lang="en-GB">
              <a:ea typeface="Calibri"/>
              <a:cs typeface="Calibri"/>
            </a:endParaRPr>
          </a:p>
          <a:p>
            <a:pPr>
              <a:lnSpc>
                <a:spcPct val="90000"/>
              </a:lnSpc>
              <a:spcBef>
                <a:spcPts val="1000"/>
              </a:spcBef>
            </a:pPr>
            <a:endParaRPr lang="en-GB"/>
          </a:p>
          <a:p>
            <a:pPr>
              <a:lnSpc>
                <a:spcPct val="90000"/>
              </a:lnSpc>
              <a:spcBef>
                <a:spcPts val="1000"/>
              </a:spcBef>
            </a:pPr>
            <a:r>
              <a:rPr lang="en-GB"/>
              <a:t>Building a thriving and inclusive labour market and increasing the number of people in work is central to achieving the government’s number one mission to grow the economy, as well as delivering missions to spread opportunity and improve the health of the nation.</a:t>
            </a:r>
            <a:endParaRPr lang="en-US"/>
          </a:p>
          <a:p>
            <a:pPr marL="285750" indent="-285750">
              <a:lnSpc>
                <a:spcPct val="90000"/>
              </a:lnSpc>
              <a:spcBef>
                <a:spcPts val="1000"/>
              </a:spcBef>
              <a:buFont typeface="Arial"/>
              <a:buChar char="•"/>
            </a:pPr>
            <a:endParaRPr lang="en-GB"/>
          </a:p>
          <a:p>
            <a:endParaRPr lang="en-US">
              <a:ea typeface="Calibri"/>
              <a:cs typeface="Calibri"/>
            </a:endParaRPr>
          </a:p>
        </p:txBody>
      </p:sp>
      <p:sp>
        <p:nvSpPr>
          <p:cNvPr id="4" name="Slide Number Placeholder 3"/>
          <p:cNvSpPr>
            <a:spLocks noGrp="1"/>
          </p:cNvSpPr>
          <p:nvPr>
            <p:ph type="sldNum" sz="quarter" idx="5"/>
          </p:nvPr>
        </p:nvSpPr>
        <p:spPr/>
        <p:txBody>
          <a:bodyPr/>
          <a:lstStyle/>
          <a:p>
            <a:fld id="{8E7F3F16-C295-4E47-8B67-DB8AAD1BBB43}" type="slidenum">
              <a:rPr lang="en-GB"/>
              <a:t>29</a:t>
            </a:fld>
            <a:endParaRPr lang="en-GB"/>
          </a:p>
        </p:txBody>
      </p:sp>
    </p:spTree>
    <p:extLst>
      <p:ext uri="{BB962C8B-B14F-4D97-AF65-F5344CB8AC3E}">
        <p14:creationId xmlns:p14="http://schemas.microsoft.com/office/powerpoint/2010/main" val="2740175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16284-1423-5CFE-5633-7D27F5572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CCC27-F671-ADC2-BDF6-A0477302E7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33EA1-389A-A50A-A146-7C8A4AE695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63504FF-522F-24A8-7C8B-641590B59140}"/>
              </a:ext>
            </a:extLst>
          </p:cNvPr>
          <p:cNvSpPr>
            <a:spLocks noGrp="1"/>
          </p:cNvSpPr>
          <p:nvPr>
            <p:ph type="sldNum" sz="quarter" idx="5"/>
          </p:nvPr>
        </p:nvSpPr>
        <p:spPr/>
        <p:txBody>
          <a:bodyPr/>
          <a:lstStyle/>
          <a:p>
            <a:fld id="{CFC676B2-F24C-455B-A0FE-DDE7C0C01D95}" type="slidenum">
              <a:rPr lang="en-GB" smtClean="0"/>
              <a:t>33</a:t>
            </a:fld>
            <a:endParaRPr lang="en-GB"/>
          </a:p>
        </p:txBody>
      </p:sp>
    </p:spTree>
    <p:extLst>
      <p:ext uri="{BB962C8B-B14F-4D97-AF65-F5344CB8AC3E}">
        <p14:creationId xmlns:p14="http://schemas.microsoft.com/office/powerpoint/2010/main" val="350912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15418-C002-5F3C-657C-22FE222BF9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A705D-BE1D-5B9E-CB4A-DCA958DFE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F54FA6-6945-C2B5-0240-E3A65DE8785F}"/>
              </a:ext>
            </a:extLst>
          </p:cNvPr>
          <p:cNvSpPr>
            <a:spLocks noGrp="1"/>
          </p:cNvSpPr>
          <p:nvPr>
            <p:ph type="body" idx="1"/>
          </p:nvPr>
        </p:nvSpPr>
        <p:spPr/>
        <p:txBody>
          <a:bodyPr/>
          <a:lstStyle/>
          <a:p>
            <a:r>
              <a:rPr lang="en-GB" b="0"/>
              <a:t>1. Reset Workplace Health as a Shared Responsibility</a:t>
            </a:r>
          </a:p>
          <a:p>
            <a:pPr lvl="0"/>
            <a:r>
              <a:rPr lang="en-GB" b="0"/>
              <a:t>Move away from a model where workplace health is left to individuals and the NHS.</a:t>
            </a:r>
          </a:p>
          <a:p>
            <a:pPr lvl="0"/>
            <a:r>
              <a:rPr lang="en-GB" b="0"/>
              <a:t>Enable and incentivise employers and employees to act, making workplace health and inclusion a proactive, shared responsibility between the state, employers, and employees.</a:t>
            </a:r>
          </a:p>
          <a:p>
            <a:r>
              <a:rPr lang="en-GB" b="0"/>
              <a:t>2. Launch and Scale the Vanguard Phase</a:t>
            </a:r>
          </a:p>
          <a:p>
            <a:pPr lvl="0"/>
            <a:r>
              <a:rPr lang="en-GB" b="0"/>
              <a:t>Immediately launch a three-year ‘vanguard phase’ to develop and test the Healthy Working Lifecycle and Workplace Health Provision (WHP) with willing employers and providers.</a:t>
            </a:r>
          </a:p>
          <a:p>
            <a:pPr lvl="0"/>
            <a:r>
              <a:rPr lang="en-GB" b="0"/>
              <a:t>Use this phase to build momentum, consensus, and robust evidence for what works before embedding and extending reforms across the wider economy.</a:t>
            </a:r>
          </a:p>
          <a:p>
            <a:r>
              <a:rPr lang="en-GB" b="0"/>
              <a:t>3. Establish the Workplace Health Intelligence Unit (WHIU)</a:t>
            </a:r>
          </a:p>
          <a:p>
            <a:pPr lvl="0"/>
            <a:r>
              <a:rPr lang="en-GB" b="0"/>
              <a:t>Quickly set up and provide initial funding for the WHIU as an independent “movement HQ” to support vanguards, build the evidence base, and drive innovation.</a:t>
            </a:r>
          </a:p>
          <a:p>
            <a:pPr lvl="0"/>
            <a:r>
              <a:rPr lang="en-GB" b="0"/>
              <a:t>The WHIU should aggregate and analyse data, guide continuous improvement, and provide leadership across the new system.</a:t>
            </a:r>
          </a:p>
          <a:p>
            <a:r>
              <a:rPr lang="en-GB" b="0"/>
              <a:t>4. Rewire Incentives and Policy Levers</a:t>
            </a:r>
          </a:p>
          <a:p>
            <a:pPr lvl="0"/>
            <a:r>
              <a:rPr lang="en-GB" b="0"/>
              <a:t>Use procurement, tax, welfare, and regulatory levers to embed shared responsibility and sustain change.</a:t>
            </a:r>
          </a:p>
          <a:p>
            <a:pPr lvl="0"/>
            <a:r>
              <a:rPr lang="en-GB" b="0"/>
              <a:t>Develop targeted incentives for employers (e.g., procurement scoring, tax relief, sick pay rebates, pooled funding models) to encourage adoption of certified standards and positive behaviours.</a:t>
            </a:r>
          </a:p>
          <a:p>
            <a:pPr lvl="0"/>
            <a:r>
              <a:rPr lang="en-GB" b="0"/>
              <a:t>Align adjacent reforms (e.g., welfare, fit note, Access to Work, dispute resolution) to amplify impact.</a:t>
            </a:r>
          </a:p>
          <a:p>
            <a:r>
              <a:rPr lang="en-GB" b="0"/>
              <a:t>5. Support Affordable and Accessible WHP for All Employers</a:t>
            </a:r>
          </a:p>
          <a:p>
            <a:pPr lvl="0"/>
            <a:r>
              <a:rPr lang="en-GB" b="0"/>
              <a:t>Ensure that Workplace Health Provision is affordable and accessible, especially for SMEs and the self-employed, by supporting pooled funding models and market development.</a:t>
            </a:r>
          </a:p>
          <a:p>
            <a:pPr lvl="0"/>
            <a:r>
              <a:rPr lang="en-GB" b="0"/>
              <a:t>Oversee the development of certified standards for WHP and the Healthy Working Lifecycle.</a:t>
            </a:r>
          </a:p>
          <a:p>
            <a:r>
              <a:rPr lang="en-GB" b="0"/>
              <a:t>6. Integrate Workplace Health with Broader Strategies</a:t>
            </a:r>
          </a:p>
          <a:p>
            <a:pPr lvl="0"/>
            <a:r>
              <a:rPr lang="en-GB" b="0"/>
              <a:t>Align workplace health reforms with the NHS Long Term Plan, neighbourhood health strategies, and industrial strategy.</a:t>
            </a:r>
          </a:p>
          <a:p>
            <a:pPr lvl="0"/>
            <a:r>
              <a:rPr lang="en-GB" b="0"/>
              <a:t>Make sustained employment a core health outcome in local and national health policy.</a:t>
            </a:r>
          </a:p>
          <a:p>
            <a:r>
              <a:rPr lang="en-GB" b="0"/>
              <a:t>7. Provide National Leadership and Governance</a:t>
            </a:r>
          </a:p>
          <a:p>
            <a:pPr lvl="0"/>
            <a:r>
              <a:rPr lang="en-GB" b="0"/>
              <a:t>Ensure senior political sponsorship and cross-departmental coordination (DWP, DBT, DHSC).</a:t>
            </a:r>
          </a:p>
          <a:p>
            <a:pPr lvl="0"/>
            <a:r>
              <a:rPr lang="en-GB" b="0"/>
              <a:t>Oversee governance and accountability for both day-to-day direction and long-term strategic decision-making.</a:t>
            </a:r>
          </a:p>
          <a:p>
            <a:r>
              <a:rPr lang="en-GB" b="0"/>
              <a:t>8. Monitor, Evaluate, and Scale Up</a:t>
            </a:r>
          </a:p>
          <a:p>
            <a:pPr lvl="0"/>
            <a:r>
              <a:rPr lang="en-GB" b="0"/>
              <a:t>Use robust data and evidence from the WHIU and vanguard phase to inform scaling, continuous improvement, and the introduction of further incentives.</a:t>
            </a:r>
          </a:p>
          <a:p>
            <a:pPr lvl="0"/>
            <a:r>
              <a:rPr lang="en-GB" b="0"/>
              <a:t>Target interventions in sectors or regions with low adoption and drive continuous improvement through legal, financial, and cultural levers.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a:solidFill>
                  <a:schemeClr val="tx1"/>
                </a:solidFill>
                <a:effectLst/>
                <a:latin typeface="+mn-lt"/>
                <a:ea typeface="+mn-ea"/>
                <a:cs typeface="+mn-cs"/>
              </a:rPr>
              <a:t>OH – occupational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a:solidFill>
                  <a:schemeClr val="tx1"/>
                </a:solidFill>
                <a:effectLst/>
                <a:latin typeface="+mn-lt"/>
                <a:ea typeface="+mn-ea"/>
                <a:cs typeface="+mn-cs"/>
              </a:rPr>
              <a:t>Affordable for SMEs</a:t>
            </a:r>
          </a:p>
        </p:txBody>
      </p:sp>
      <p:sp>
        <p:nvSpPr>
          <p:cNvPr id="4" name="Slide Number Placeholder 3">
            <a:extLst>
              <a:ext uri="{FF2B5EF4-FFF2-40B4-BE49-F238E27FC236}">
                <a16:creationId xmlns:a16="http://schemas.microsoft.com/office/drawing/2014/main" id="{294ACE23-1988-9639-5FBB-5BE85615F446}"/>
              </a:ext>
            </a:extLst>
          </p:cNvPr>
          <p:cNvSpPr>
            <a:spLocks noGrp="1"/>
          </p:cNvSpPr>
          <p:nvPr>
            <p:ph type="sldNum" sz="quarter" idx="5"/>
          </p:nvPr>
        </p:nvSpPr>
        <p:spPr/>
        <p:txBody>
          <a:bodyPr/>
          <a:lstStyle/>
          <a:p>
            <a:fld id="{CFC676B2-F24C-455B-A0FE-DDE7C0C01D95}" type="slidenum">
              <a:rPr lang="en-GB" smtClean="0"/>
              <a:t>34</a:t>
            </a:fld>
            <a:endParaRPr lang="en-GB"/>
          </a:p>
        </p:txBody>
      </p:sp>
    </p:spTree>
    <p:extLst>
      <p:ext uri="{BB962C8B-B14F-4D97-AF65-F5344CB8AC3E}">
        <p14:creationId xmlns:p14="http://schemas.microsoft.com/office/powerpoint/2010/main" val="1662846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9064" y="115890"/>
            <a:ext cx="11953875" cy="458875"/>
          </a:xfrm>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p>
            <a:fld id="{B33D31C7-4A42-4650-8867-8055A0D0CD13}" type="datetime1">
              <a:rPr lang="en-GB" smtClean="0"/>
              <a:t>29/05/2026</a:t>
            </a:fld>
            <a:endParaRPr lang="en-GB"/>
          </a:p>
        </p:txBody>
      </p:sp>
      <p:sp>
        <p:nvSpPr>
          <p:cNvPr id="5" name="Footer Placeholder 4"/>
          <p:cNvSpPr>
            <a:spLocks noGrp="1"/>
          </p:cNvSpPr>
          <p:nvPr>
            <p:ph type="ftr" sz="quarter" idx="11"/>
          </p:nvPr>
        </p:nvSpPr>
        <p:spPr/>
        <p:txBody>
          <a:bodyPr/>
          <a:lstStyle/>
          <a:p>
            <a:r>
              <a:rPr lang="en-GB"/>
              <a:t>OHID NEY Regional Team</a:t>
            </a:r>
          </a:p>
        </p:txBody>
      </p:sp>
      <p:sp>
        <p:nvSpPr>
          <p:cNvPr id="6" name="Slide Number Placeholder 5"/>
          <p:cNvSpPr>
            <a:spLocks noGrp="1"/>
          </p:cNvSpPr>
          <p:nvPr>
            <p:ph type="sldNum" sz="quarter" idx="12"/>
          </p:nvPr>
        </p:nvSpPr>
        <p:spPr/>
        <p:txBody>
          <a:bodyPr/>
          <a:lstStyle/>
          <a:p>
            <a:fld id="{2DE01E5B-8A43-411F-AF4C-90B9967CBE4A}" type="slidenum">
              <a:rPr lang="en-GB" smtClean="0"/>
              <a:t>‹#›</a:t>
            </a:fld>
            <a:endParaRPr lang="en-GB"/>
          </a:p>
        </p:txBody>
      </p:sp>
    </p:spTree>
    <p:extLst>
      <p:ext uri="{BB962C8B-B14F-4D97-AF65-F5344CB8AC3E}">
        <p14:creationId xmlns:p14="http://schemas.microsoft.com/office/powerpoint/2010/main" val="358318568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text">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4FAAD646-2462-41CA-AE4B-76753CEDFF52}"/>
              </a:ext>
            </a:extLst>
          </p:cNvPr>
          <p:cNvSpPr>
            <a:spLocks noChangeAspect="1" noChangeArrowheads="1" noTextEdit="1"/>
          </p:cNvSpPr>
          <p:nvPr userDrawn="1"/>
        </p:nvSpPr>
        <p:spPr bwMode="auto">
          <a:xfrm>
            <a:off x="0" y="0"/>
            <a:ext cx="12150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
        <p:nvSpPr>
          <p:cNvPr id="5" name="Footer Placeholder 4">
            <a:extLst>
              <a:ext uri="{FF2B5EF4-FFF2-40B4-BE49-F238E27FC236}">
                <a16:creationId xmlns:a16="http://schemas.microsoft.com/office/drawing/2014/main" id="{3939CF87-BF69-4238-8BAD-CEB980FB9F85}"/>
              </a:ext>
            </a:extLst>
          </p:cNvPr>
          <p:cNvSpPr>
            <a:spLocks noGrp="1"/>
          </p:cNvSpPr>
          <p:nvPr>
            <p:ph type="ftr" sz="quarter" idx="11"/>
          </p:nvPr>
        </p:nvSpPr>
        <p:spPr/>
        <p:txBody>
          <a:bodyPr/>
          <a:lstStyle/>
          <a:p>
            <a:r>
              <a:rPr lang="en-GB"/>
              <a:t>OHID NEY Regional Team v.2</a:t>
            </a:r>
          </a:p>
        </p:txBody>
      </p:sp>
      <p:sp>
        <p:nvSpPr>
          <p:cNvPr id="6" name="Slide Number Placeholder 5">
            <a:extLst>
              <a:ext uri="{FF2B5EF4-FFF2-40B4-BE49-F238E27FC236}">
                <a16:creationId xmlns:a16="http://schemas.microsoft.com/office/drawing/2014/main" id="{8CE01D87-EBA9-4116-8E30-46E256527195}"/>
              </a:ext>
            </a:extLst>
          </p:cNvPr>
          <p:cNvSpPr>
            <a:spLocks noGrp="1"/>
          </p:cNvSpPr>
          <p:nvPr>
            <p:ph type="sldNum" sz="quarter" idx="12"/>
          </p:nvPr>
        </p:nvSpPr>
        <p:spPr/>
        <p:txBody>
          <a:bodyPr/>
          <a:lstStyle/>
          <a:p>
            <a:fld id="{06A44ADC-FBC0-4698-B0EC-1AD4A4060383}" type="slidenum">
              <a:rPr lang="en-GB" smtClean="0"/>
              <a:t>‹#›</a:t>
            </a:fld>
            <a:endParaRPr lang="en-GB"/>
          </a:p>
        </p:txBody>
      </p:sp>
      <p:sp>
        <p:nvSpPr>
          <p:cNvPr id="9" name="Rectangle: Diagonal Corners Rounded 8">
            <a:extLst>
              <a:ext uri="{FF2B5EF4-FFF2-40B4-BE49-F238E27FC236}">
                <a16:creationId xmlns:a16="http://schemas.microsoft.com/office/drawing/2014/main" id="{9C8A0FD4-F699-4BB5-A3C8-3A511F41233C}"/>
              </a:ext>
            </a:extLst>
          </p:cNvPr>
          <p:cNvSpPr/>
          <p:nvPr userDrawn="1"/>
        </p:nvSpPr>
        <p:spPr>
          <a:xfrm flipH="1">
            <a:off x="543561" y="553338"/>
            <a:ext cx="11095443" cy="5390262"/>
          </a:xfrm>
          <a:prstGeom prst="round2DiagRect">
            <a:avLst/>
          </a:prstGeom>
          <a:noFill/>
          <a:ln w="228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endParaRPr lang="en-GB">
              <a:solidFill>
                <a:schemeClr val="tx1"/>
              </a:solidFill>
            </a:endParaRPr>
          </a:p>
        </p:txBody>
      </p:sp>
      <p:pic>
        <p:nvPicPr>
          <p:cNvPr id="2" name="Picture 1">
            <a:extLst>
              <a:ext uri="{FF2B5EF4-FFF2-40B4-BE49-F238E27FC236}">
                <a16:creationId xmlns:a16="http://schemas.microsoft.com/office/drawing/2014/main" id="{27B5F8AC-A752-DB17-7DE4-DBCFE24F944B}"/>
              </a:ext>
            </a:extLst>
          </p:cNvPr>
          <p:cNvPicPr>
            <a:picLocks noChangeAspect="1"/>
          </p:cNvPicPr>
          <p:nvPr userDrawn="1"/>
        </p:nvPicPr>
        <p:blipFill>
          <a:blip r:embed="rId2"/>
          <a:stretch>
            <a:fillRect/>
          </a:stretch>
        </p:blipFill>
        <p:spPr>
          <a:xfrm>
            <a:off x="0" y="6319024"/>
            <a:ext cx="12192001" cy="538976"/>
          </a:xfrm>
          <a:prstGeom prst="rect">
            <a:avLst/>
          </a:prstGeom>
        </p:spPr>
      </p:pic>
      <p:pic>
        <p:nvPicPr>
          <p:cNvPr id="4" name="Picture 3">
            <a:extLst>
              <a:ext uri="{FF2B5EF4-FFF2-40B4-BE49-F238E27FC236}">
                <a16:creationId xmlns:a16="http://schemas.microsoft.com/office/drawing/2014/main" id="{0C5C6B3B-628E-5F01-694D-1450D0AFCE0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881" t="32286" r="6064" b="32286"/>
          <a:stretch/>
        </p:blipFill>
        <p:spPr>
          <a:xfrm>
            <a:off x="548070" y="6428374"/>
            <a:ext cx="3867950" cy="298646"/>
          </a:xfrm>
          <a:prstGeom prst="rect">
            <a:avLst/>
          </a:prstGeom>
        </p:spPr>
      </p:pic>
    </p:spTree>
    <p:extLst>
      <p:ext uri="{BB962C8B-B14F-4D97-AF65-F5344CB8AC3E}">
        <p14:creationId xmlns:p14="http://schemas.microsoft.com/office/powerpoint/2010/main" val="2992605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page">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6B6993FF-005E-4D25-A3C3-E79278D0D407}"/>
              </a:ext>
            </a:extLst>
          </p:cNvPr>
          <p:cNvSpPr/>
          <p:nvPr/>
        </p:nvSpPr>
        <p:spPr>
          <a:xfrm flipV="1">
            <a:off x="522515" y="2004602"/>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7" name="Picture 6">
            <a:extLst>
              <a:ext uri="{FF2B5EF4-FFF2-40B4-BE49-F238E27FC236}">
                <a16:creationId xmlns:a16="http://schemas.microsoft.com/office/drawing/2014/main" id="{3815279F-6C9F-4A37-B0A4-D9C967D104D1}"/>
              </a:ext>
            </a:extLst>
          </p:cNvPr>
          <p:cNvPicPr>
            <a:picLocks noChangeAspect="1"/>
          </p:cNvPicPr>
          <p:nvPr userDrawn="1"/>
        </p:nvPicPr>
        <p:blipFill>
          <a:blip r:embed="rId2"/>
          <a:stretch>
            <a:fillRect/>
          </a:stretch>
        </p:blipFill>
        <p:spPr>
          <a:xfrm>
            <a:off x="7784154" y="1258064"/>
            <a:ext cx="495300" cy="247650"/>
          </a:xfrm>
          <a:prstGeom prst="rect">
            <a:avLst/>
          </a:prstGeom>
        </p:spPr>
      </p:pic>
      <p:sp>
        <p:nvSpPr>
          <p:cNvPr id="9" name="Slide Number Placeholder 2">
            <a:extLst>
              <a:ext uri="{FF2B5EF4-FFF2-40B4-BE49-F238E27FC236}">
                <a16:creationId xmlns:a16="http://schemas.microsoft.com/office/drawing/2014/main" id="{459DB0EF-E50A-4A80-8617-483FDB819953}"/>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pic>
        <p:nvPicPr>
          <p:cNvPr id="11" name="Picture 10">
            <a:extLst>
              <a:ext uri="{FF2B5EF4-FFF2-40B4-BE49-F238E27FC236}">
                <a16:creationId xmlns:a16="http://schemas.microsoft.com/office/drawing/2014/main" id="{00BB0CF2-B423-4F3C-A587-D6AAC72112A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2515" y="362504"/>
            <a:ext cx="1918844" cy="1244417"/>
          </a:xfrm>
          <a:prstGeom prst="rect">
            <a:avLst/>
          </a:prstGeom>
          <a:solidFill>
            <a:srgbClr val="FFFBEB"/>
          </a:solidFill>
        </p:spPr>
      </p:pic>
    </p:spTree>
    <p:extLst>
      <p:ext uri="{BB962C8B-B14F-4D97-AF65-F5344CB8AC3E}">
        <p14:creationId xmlns:p14="http://schemas.microsoft.com/office/powerpoint/2010/main" val="377016710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DHSC heading &amp; text">
    <p:bg>
      <p:bgPr>
        <a:solidFill>
          <a:srgbClr val="FFFBEB"/>
        </a:solidFill>
        <a:effectLst/>
      </p:bgPr>
    </p:bg>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F5309773-F1F7-46DF-B2D1-D3B0BA48C821}"/>
              </a:ext>
            </a:extLst>
          </p:cNvPr>
          <p:cNvPicPr>
            <a:picLocks noChangeAspect="1"/>
          </p:cNvPicPr>
          <p:nvPr userDrawn="1"/>
        </p:nvPicPr>
        <p:blipFill>
          <a:blip r:embed="rId2"/>
          <a:srcRect l="957" b="50000"/>
          <a:stretch>
            <a:fillRect/>
          </a:stretch>
        </p:blipFill>
        <p:spPr>
          <a:xfrm>
            <a:off x="0" y="6186162"/>
            <a:ext cx="12191996" cy="671837"/>
          </a:xfrm>
          <a:prstGeom prst="rect">
            <a:avLst/>
          </a:prstGeom>
          <a:noFill/>
          <a:ln cap="flat">
            <a:noFill/>
          </a:ln>
        </p:spPr>
      </p:pic>
      <p:pic>
        <p:nvPicPr>
          <p:cNvPr id="13" name="Picture 12">
            <a:extLst>
              <a:ext uri="{FF2B5EF4-FFF2-40B4-BE49-F238E27FC236}">
                <a16:creationId xmlns:a16="http://schemas.microsoft.com/office/drawing/2014/main" id="{2568871E-FF3E-4012-859D-0775661ACD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1053" y="6366784"/>
            <a:ext cx="5161281" cy="338558"/>
          </a:xfrm>
          <a:prstGeom prst="rect">
            <a:avLst/>
          </a:prstGeom>
          <a:noFill/>
        </p:spPr>
      </p:pic>
      <p:sp>
        <p:nvSpPr>
          <p:cNvPr id="4" name="Text Placeholder 7">
            <a:extLst>
              <a:ext uri="{FF2B5EF4-FFF2-40B4-BE49-F238E27FC236}">
                <a16:creationId xmlns:a16="http://schemas.microsoft.com/office/drawing/2014/main" id="{22432A31-4881-4C3E-94BA-A83C78268331}"/>
              </a:ext>
            </a:extLst>
          </p:cNvPr>
          <p:cNvSpPr txBox="1">
            <a:spLocks noGrp="1"/>
          </p:cNvSpPr>
          <p:nvPr>
            <p:ph type="body" sz="quarter" idx="4294967295"/>
          </p:nvPr>
        </p:nvSpPr>
        <p:spPr>
          <a:xfrm>
            <a:off x="357905" y="1204840"/>
            <a:ext cx="11446166" cy="465223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1pPr>
            <a:lvl2pPr marR="0" lvl="1"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2pPr>
            <a:lvl3pPr marR="0" lvl="2"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3pPr>
            <a:lvl4pPr marR="0" lvl="3"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4pPr>
            <a:lvl5pPr marR="0" lvl="4"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9">
            <a:extLst>
              <a:ext uri="{FF2B5EF4-FFF2-40B4-BE49-F238E27FC236}">
                <a16:creationId xmlns:a16="http://schemas.microsoft.com/office/drawing/2014/main" id="{A3035BC4-0122-426B-903F-EB53B0734363}"/>
              </a:ext>
            </a:extLst>
          </p:cNvPr>
          <p:cNvSpPr txBox="1">
            <a:spLocks noGrp="1"/>
          </p:cNvSpPr>
          <p:nvPr>
            <p:ph type="body" sz="quarter" idx="4294967295"/>
          </p:nvPr>
        </p:nvSpPr>
        <p:spPr>
          <a:xfrm>
            <a:off x="357192" y="236857"/>
            <a:ext cx="11447465" cy="90487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Footer Placeholder 1">
            <a:extLst>
              <a:ext uri="{FF2B5EF4-FFF2-40B4-BE49-F238E27FC236}">
                <a16:creationId xmlns:a16="http://schemas.microsoft.com/office/drawing/2014/main" id="{30745C10-7CAF-443D-8946-45F86F7BDB4B}"/>
              </a:ext>
            </a:extLst>
          </p:cNvPr>
          <p:cNvSpPr txBox="1">
            <a:spLocks noGrp="1"/>
          </p:cNvSpPr>
          <p:nvPr>
            <p:ph type="ftr" sz="quarter" idx="9"/>
          </p:nvPr>
        </p:nvSpPr>
        <p:spPr>
          <a:xfrm>
            <a:off x="5663732" y="6356351"/>
            <a:ext cx="5161282" cy="365129"/>
          </a:xfrm>
          <a:prstGeom prst="rect">
            <a:avLst/>
          </a:prstGeom>
        </p:spPr>
        <p:txBody>
          <a:bodyPr/>
          <a:lstStyle>
            <a:lvl1pPr algn="r">
              <a:defRPr/>
            </a:lvl1pPr>
          </a:lstStyle>
          <a:p>
            <a:pPr lvl="0"/>
            <a:endParaRPr lang="en-GB"/>
          </a:p>
        </p:txBody>
      </p:sp>
      <p:sp>
        <p:nvSpPr>
          <p:cNvPr id="3" name="Slide Number Placeholder 3">
            <a:extLst>
              <a:ext uri="{FF2B5EF4-FFF2-40B4-BE49-F238E27FC236}">
                <a16:creationId xmlns:a16="http://schemas.microsoft.com/office/drawing/2014/main" id="{0C1CB30E-51B9-4F8C-BC47-94116E7611F7}"/>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8077943-3D51-438C-8FB7-BEE503748A1B}" type="slidenum">
              <a:t>‹#›</a:t>
            </a:fld>
            <a:endParaRPr lang="en-GB"/>
          </a:p>
        </p:txBody>
      </p:sp>
    </p:spTree>
    <p:extLst>
      <p:ext uri="{BB962C8B-B14F-4D97-AF65-F5344CB8AC3E}">
        <p14:creationId xmlns:p14="http://schemas.microsoft.com/office/powerpoint/2010/main" val="1031170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8E51A-1B9B-43CB-4809-8A37808A8A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774ED6C-0B59-EB21-CCE7-CCFC4245CC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5E3BA5-927E-CCE0-77D6-7A2489E2401B}"/>
              </a:ext>
            </a:extLst>
          </p:cNvPr>
          <p:cNvSpPr>
            <a:spLocks noGrp="1"/>
          </p:cNvSpPr>
          <p:nvPr>
            <p:ph type="dt" sz="half" idx="10"/>
          </p:nvPr>
        </p:nvSpPr>
        <p:spPr/>
        <p:txBody>
          <a:bodyPr/>
          <a:lstStyle/>
          <a:p>
            <a:fld id="{0A787FA7-37BD-449D-9817-5580E37C7986}" type="datetime1">
              <a:rPr lang="en-GB" smtClean="0"/>
              <a:t>29/05/2026</a:t>
            </a:fld>
            <a:endParaRPr lang="en-GB"/>
          </a:p>
        </p:txBody>
      </p:sp>
      <p:sp>
        <p:nvSpPr>
          <p:cNvPr id="5" name="Footer Placeholder 4">
            <a:extLst>
              <a:ext uri="{FF2B5EF4-FFF2-40B4-BE49-F238E27FC236}">
                <a16:creationId xmlns:a16="http://schemas.microsoft.com/office/drawing/2014/main" id="{7D7E1B64-2A1B-CC37-E45C-9605ECE2CACF}"/>
              </a:ext>
            </a:extLst>
          </p:cNvPr>
          <p:cNvSpPr>
            <a:spLocks noGrp="1"/>
          </p:cNvSpPr>
          <p:nvPr>
            <p:ph type="ftr" sz="quarter" idx="11"/>
          </p:nvPr>
        </p:nvSpPr>
        <p:spPr/>
        <p:txBody>
          <a:bodyPr/>
          <a:lstStyle/>
          <a:p>
            <a:r>
              <a:rPr lang="en-GB"/>
              <a:t>NEY Inclusion Health &amp; Work Case Study_2025</a:t>
            </a:r>
          </a:p>
        </p:txBody>
      </p:sp>
      <p:sp>
        <p:nvSpPr>
          <p:cNvPr id="6" name="Slide Number Placeholder 5">
            <a:extLst>
              <a:ext uri="{FF2B5EF4-FFF2-40B4-BE49-F238E27FC236}">
                <a16:creationId xmlns:a16="http://schemas.microsoft.com/office/drawing/2014/main" id="{35239BBB-13C3-223B-9BCB-3DAFD91E0A19}"/>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2609600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F5A9C-251A-8058-AC81-B4DF6DFA04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DCCD5C-0DD2-B9F0-A254-B2F596D7C0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E24F83-3A2F-15B4-09E1-BCC0E346CA7B}"/>
              </a:ext>
            </a:extLst>
          </p:cNvPr>
          <p:cNvSpPr>
            <a:spLocks noGrp="1"/>
          </p:cNvSpPr>
          <p:nvPr>
            <p:ph type="dt" sz="half" idx="10"/>
          </p:nvPr>
        </p:nvSpPr>
        <p:spPr/>
        <p:txBody>
          <a:bodyPr/>
          <a:lstStyle/>
          <a:p>
            <a:fld id="{3729053F-EAC3-4DF4-98D3-FA8EFB450F00}" type="datetime1">
              <a:rPr lang="en-GB" smtClean="0"/>
              <a:t>29/05/2026</a:t>
            </a:fld>
            <a:endParaRPr lang="en-GB"/>
          </a:p>
        </p:txBody>
      </p:sp>
      <p:sp>
        <p:nvSpPr>
          <p:cNvPr id="5" name="Footer Placeholder 4">
            <a:extLst>
              <a:ext uri="{FF2B5EF4-FFF2-40B4-BE49-F238E27FC236}">
                <a16:creationId xmlns:a16="http://schemas.microsoft.com/office/drawing/2014/main" id="{034ED3E9-D5A9-1589-CAA6-E5ECB74E21BF}"/>
              </a:ext>
            </a:extLst>
          </p:cNvPr>
          <p:cNvSpPr>
            <a:spLocks noGrp="1"/>
          </p:cNvSpPr>
          <p:nvPr>
            <p:ph type="ftr" sz="quarter" idx="11"/>
          </p:nvPr>
        </p:nvSpPr>
        <p:spPr/>
        <p:txBody>
          <a:bodyPr/>
          <a:lstStyle/>
          <a:p>
            <a:r>
              <a:rPr lang="en-GB"/>
              <a:t>NEY Inclusion Health &amp; Work Case Study_2025</a:t>
            </a:r>
          </a:p>
        </p:txBody>
      </p:sp>
      <p:sp>
        <p:nvSpPr>
          <p:cNvPr id="6" name="Slide Number Placeholder 5">
            <a:extLst>
              <a:ext uri="{FF2B5EF4-FFF2-40B4-BE49-F238E27FC236}">
                <a16:creationId xmlns:a16="http://schemas.microsoft.com/office/drawing/2014/main" id="{1DF7F9EB-392D-55D3-0415-23D856054717}"/>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1937645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DFC1B-7DEA-DC4C-59E3-93D7405A19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CF81BBC-3591-D4CE-F421-E822A4A6DE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EA9D10-05B3-3C7A-8A48-0FC24FC393C9}"/>
              </a:ext>
            </a:extLst>
          </p:cNvPr>
          <p:cNvSpPr>
            <a:spLocks noGrp="1"/>
          </p:cNvSpPr>
          <p:nvPr>
            <p:ph type="dt" sz="half" idx="10"/>
          </p:nvPr>
        </p:nvSpPr>
        <p:spPr/>
        <p:txBody>
          <a:bodyPr/>
          <a:lstStyle/>
          <a:p>
            <a:fld id="{0764EC18-A5CB-483A-9A71-F59E85C699FC}" type="datetime1">
              <a:rPr lang="en-GB" smtClean="0"/>
              <a:t>29/05/2026</a:t>
            </a:fld>
            <a:endParaRPr lang="en-GB"/>
          </a:p>
        </p:txBody>
      </p:sp>
      <p:sp>
        <p:nvSpPr>
          <p:cNvPr id="5" name="Footer Placeholder 4">
            <a:extLst>
              <a:ext uri="{FF2B5EF4-FFF2-40B4-BE49-F238E27FC236}">
                <a16:creationId xmlns:a16="http://schemas.microsoft.com/office/drawing/2014/main" id="{4CB0B118-FC23-3D8D-C205-35A7EEDD8DA0}"/>
              </a:ext>
            </a:extLst>
          </p:cNvPr>
          <p:cNvSpPr>
            <a:spLocks noGrp="1"/>
          </p:cNvSpPr>
          <p:nvPr>
            <p:ph type="ftr" sz="quarter" idx="11"/>
          </p:nvPr>
        </p:nvSpPr>
        <p:spPr/>
        <p:txBody>
          <a:bodyPr/>
          <a:lstStyle/>
          <a:p>
            <a:r>
              <a:rPr lang="en-GB"/>
              <a:t>NEY Inclusion Health &amp; Work Case Study_2025</a:t>
            </a:r>
          </a:p>
        </p:txBody>
      </p:sp>
      <p:sp>
        <p:nvSpPr>
          <p:cNvPr id="6" name="Slide Number Placeholder 5">
            <a:extLst>
              <a:ext uri="{FF2B5EF4-FFF2-40B4-BE49-F238E27FC236}">
                <a16:creationId xmlns:a16="http://schemas.microsoft.com/office/drawing/2014/main" id="{D25F184C-323C-C4B8-6950-377EB47A86EA}"/>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42742391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A3B35-D015-269E-BE12-6447CBD8AAF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5A75F2-ADD5-98FA-A988-D67E2B3932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EE46368-F33F-139D-FEF4-A2E0F57E0B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F93DE0-A11C-5407-94DE-CFE921C02FCD}"/>
              </a:ext>
            </a:extLst>
          </p:cNvPr>
          <p:cNvSpPr>
            <a:spLocks noGrp="1"/>
          </p:cNvSpPr>
          <p:nvPr>
            <p:ph type="dt" sz="half" idx="10"/>
          </p:nvPr>
        </p:nvSpPr>
        <p:spPr/>
        <p:txBody>
          <a:bodyPr/>
          <a:lstStyle/>
          <a:p>
            <a:fld id="{7C960357-0350-49E5-A253-C1A6763A3D3C}" type="datetime1">
              <a:rPr lang="en-GB" smtClean="0"/>
              <a:t>29/05/2026</a:t>
            </a:fld>
            <a:endParaRPr lang="en-GB"/>
          </a:p>
        </p:txBody>
      </p:sp>
      <p:sp>
        <p:nvSpPr>
          <p:cNvPr id="6" name="Footer Placeholder 5">
            <a:extLst>
              <a:ext uri="{FF2B5EF4-FFF2-40B4-BE49-F238E27FC236}">
                <a16:creationId xmlns:a16="http://schemas.microsoft.com/office/drawing/2014/main" id="{887E8702-7284-CCDF-B7F5-4441031988AE}"/>
              </a:ext>
            </a:extLst>
          </p:cNvPr>
          <p:cNvSpPr>
            <a:spLocks noGrp="1"/>
          </p:cNvSpPr>
          <p:nvPr>
            <p:ph type="ftr" sz="quarter" idx="11"/>
          </p:nvPr>
        </p:nvSpPr>
        <p:spPr/>
        <p:txBody>
          <a:bodyPr/>
          <a:lstStyle/>
          <a:p>
            <a:r>
              <a:rPr lang="en-GB"/>
              <a:t>NEY Inclusion Health &amp; Work Case Study_2025</a:t>
            </a:r>
          </a:p>
        </p:txBody>
      </p:sp>
      <p:sp>
        <p:nvSpPr>
          <p:cNvPr id="7" name="Slide Number Placeholder 6">
            <a:extLst>
              <a:ext uri="{FF2B5EF4-FFF2-40B4-BE49-F238E27FC236}">
                <a16:creationId xmlns:a16="http://schemas.microsoft.com/office/drawing/2014/main" id="{CE9C4084-C4F9-06EE-52D0-22F8FD6D1B5F}"/>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3303588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997-D2A6-1660-EF62-F6098790FB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A1C0DF-F0DC-2AA4-C30C-BB13346A39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0E75C9-3211-851D-DC9C-C58E6DA843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9EDF27C-6648-FAD0-C636-6101C5A4B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3949B1-6339-26B7-12C5-6BA45C4E6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B43B7-BC5F-AECF-7D81-12579EC93C66}"/>
              </a:ext>
            </a:extLst>
          </p:cNvPr>
          <p:cNvSpPr>
            <a:spLocks noGrp="1"/>
          </p:cNvSpPr>
          <p:nvPr>
            <p:ph type="dt" sz="half" idx="10"/>
          </p:nvPr>
        </p:nvSpPr>
        <p:spPr/>
        <p:txBody>
          <a:bodyPr/>
          <a:lstStyle/>
          <a:p>
            <a:fld id="{1C213BFD-FD25-464F-97C6-DC180CF76E92}" type="datetime1">
              <a:rPr lang="en-GB" smtClean="0"/>
              <a:t>29/05/2026</a:t>
            </a:fld>
            <a:endParaRPr lang="en-GB"/>
          </a:p>
        </p:txBody>
      </p:sp>
      <p:sp>
        <p:nvSpPr>
          <p:cNvPr id="8" name="Footer Placeholder 7">
            <a:extLst>
              <a:ext uri="{FF2B5EF4-FFF2-40B4-BE49-F238E27FC236}">
                <a16:creationId xmlns:a16="http://schemas.microsoft.com/office/drawing/2014/main" id="{C72262F0-C947-9B99-FDDD-22767D71DF78}"/>
              </a:ext>
            </a:extLst>
          </p:cNvPr>
          <p:cNvSpPr>
            <a:spLocks noGrp="1"/>
          </p:cNvSpPr>
          <p:nvPr>
            <p:ph type="ftr" sz="quarter" idx="11"/>
          </p:nvPr>
        </p:nvSpPr>
        <p:spPr/>
        <p:txBody>
          <a:bodyPr/>
          <a:lstStyle/>
          <a:p>
            <a:r>
              <a:rPr lang="en-GB"/>
              <a:t>NEY Inclusion Health &amp; Work Case Study_2025</a:t>
            </a:r>
          </a:p>
        </p:txBody>
      </p:sp>
      <p:sp>
        <p:nvSpPr>
          <p:cNvPr id="9" name="Slide Number Placeholder 8">
            <a:extLst>
              <a:ext uri="{FF2B5EF4-FFF2-40B4-BE49-F238E27FC236}">
                <a16:creationId xmlns:a16="http://schemas.microsoft.com/office/drawing/2014/main" id="{19606AB5-336E-0742-4D88-EDF688996F41}"/>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3625464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3299E-4EF7-4A35-4066-CF627041D4E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A636B58-099E-7780-6279-43A8C196C125}"/>
              </a:ext>
            </a:extLst>
          </p:cNvPr>
          <p:cNvSpPr>
            <a:spLocks noGrp="1"/>
          </p:cNvSpPr>
          <p:nvPr>
            <p:ph type="dt" sz="half" idx="10"/>
          </p:nvPr>
        </p:nvSpPr>
        <p:spPr/>
        <p:txBody>
          <a:bodyPr/>
          <a:lstStyle/>
          <a:p>
            <a:fld id="{D7CB566B-6FD2-45E0-BF9D-836CBB81100C}" type="datetime1">
              <a:rPr lang="en-GB" smtClean="0"/>
              <a:t>29/05/2026</a:t>
            </a:fld>
            <a:endParaRPr lang="en-GB"/>
          </a:p>
        </p:txBody>
      </p:sp>
      <p:sp>
        <p:nvSpPr>
          <p:cNvPr id="4" name="Footer Placeholder 3">
            <a:extLst>
              <a:ext uri="{FF2B5EF4-FFF2-40B4-BE49-F238E27FC236}">
                <a16:creationId xmlns:a16="http://schemas.microsoft.com/office/drawing/2014/main" id="{F1C66098-9579-1FA7-14FD-4781D4609662}"/>
              </a:ext>
            </a:extLst>
          </p:cNvPr>
          <p:cNvSpPr>
            <a:spLocks noGrp="1"/>
          </p:cNvSpPr>
          <p:nvPr>
            <p:ph type="ftr" sz="quarter" idx="11"/>
          </p:nvPr>
        </p:nvSpPr>
        <p:spPr/>
        <p:txBody>
          <a:bodyPr/>
          <a:lstStyle/>
          <a:p>
            <a:r>
              <a:rPr lang="en-GB"/>
              <a:t>NEY Inclusion Health &amp; Work Case Study_2025</a:t>
            </a:r>
          </a:p>
        </p:txBody>
      </p:sp>
      <p:sp>
        <p:nvSpPr>
          <p:cNvPr id="5" name="Slide Number Placeholder 4">
            <a:extLst>
              <a:ext uri="{FF2B5EF4-FFF2-40B4-BE49-F238E27FC236}">
                <a16:creationId xmlns:a16="http://schemas.microsoft.com/office/drawing/2014/main" id="{D9AFACE0-7C75-9B70-33C6-F02B13041E91}"/>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33201303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6B6B16-7CB8-BD3A-F7F2-A94DC8EE0E9F}"/>
              </a:ext>
            </a:extLst>
          </p:cNvPr>
          <p:cNvSpPr>
            <a:spLocks noGrp="1"/>
          </p:cNvSpPr>
          <p:nvPr>
            <p:ph type="dt" sz="half" idx="10"/>
          </p:nvPr>
        </p:nvSpPr>
        <p:spPr/>
        <p:txBody>
          <a:bodyPr/>
          <a:lstStyle/>
          <a:p>
            <a:fld id="{C524A434-F83B-47CC-B040-5074BC620323}" type="datetime1">
              <a:rPr lang="en-GB" smtClean="0"/>
              <a:t>29/05/2026</a:t>
            </a:fld>
            <a:endParaRPr lang="en-GB"/>
          </a:p>
        </p:txBody>
      </p:sp>
      <p:sp>
        <p:nvSpPr>
          <p:cNvPr id="3" name="Footer Placeholder 2">
            <a:extLst>
              <a:ext uri="{FF2B5EF4-FFF2-40B4-BE49-F238E27FC236}">
                <a16:creationId xmlns:a16="http://schemas.microsoft.com/office/drawing/2014/main" id="{F10951EB-A002-4B70-058A-105F6A6D1951}"/>
              </a:ext>
            </a:extLst>
          </p:cNvPr>
          <p:cNvSpPr>
            <a:spLocks noGrp="1"/>
          </p:cNvSpPr>
          <p:nvPr>
            <p:ph type="ftr" sz="quarter" idx="11"/>
          </p:nvPr>
        </p:nvSpPr>
        <p:spPr/>
        <p:txBody>
          <a:bodyPr/>
          <a:lstStyle/>
          <a:p>
            <a:r>
              <a:rPr lang="en-GB"/>
              <a:t>NEY Inclusion Health &amp; Work Case Study_2025</a:t>
            </a:r>
          </a:p>
        </p:txBody>
      </p:sp>
      <p:sp>
        <p:nvSpPr>
          <p:cNvPr id="4" name="Slide Number Placeholder 3">
            <a:extLst>
              <a:ext uri="{FF2B5EF4-FFF2-40B4-BE49-F238E27FC236}">
                <a16:creationId xmlns:a16="http://schemas.microsoft.com/office/drawing/2014/main" id="{1603E28F-0DA8-2720-2BFF-C38C17D56E76}"/>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36295725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B4B05-F364-8101-734F-5DE7BB28EB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32BC679-FBE8-6785-A48B-24287649D4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C41E455-7CF9-DFE4-F4EE-EBFFD70DAF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A37E48-D0F8-349D-6386-CB75D0B62710}"/>
              </a:ext>
            </a:extLst>
          </p:cNvPr>
          <p:cNvSpPr>
            <a:spLocks noGrp="1"/>
          </p:cNvSpPr>
          <p:nvPr>
            <p:ph type="dt" sz="half" idx="10"/>
          </p:nvPr>
        </p:nvSpPr>
        <p:spPr/>
        <p:txBody>
          <a:bodyPr/>
          <a:lstStyle/>
          <a:p>
            <a:fld id="{E79FEA78-7B58-4CEB-8352-A89C62A15440}" type="datetime1">
              <a:rPr lang="en-GB" smtClean="0"/>
              <a:t>29/05/2026</a:t>
            </a:fld>
            <a:endParaRPr lang="en-GB"/>
          </a:p>
        </p:txBody>
      </p:sp>
      <p:sp>
        <p:nvSpPr>
          <p:cNvPr id="6" name="Footer Placeholder 5">
            <a:extLst>
              <a:ext uri="{FF2B5EF4-FFF2-40B4-BE49-F238E27FC236}">
                <a16:creationId xmlns:a16="http://schemas.microsoft.com/office/drawing/2014/main" id="{8E3ACFE4-BD58-6BEF-6892-86DEABA88505}"/>
              </a:ext>
            </a:extLst>
          </p:cNvPr>
          <p:cNvSpPr>
            <a:spLocks noGrp="1"/>
          </p:cNvSpPr>
          <p:nvPr>
            <p:ph type="ftr" sz="quarter" idx="11"/>
          </p:nvPr>
        </p:nvSpPr>
        <p:spPr/>
        <p:txBody>
          <a:bodyPr/>
          <a:lstStyle/>
          <a:p>
            <a:r>
              <a:rPr lang="en-GB"/>
              <a:t>NEY Inclusion Health &amp; Work Case Study_2025</a:t>
            </a:r>
          </a:p>
        </p:txBody>
      </p:sp>
      <p:sp>
        <p:nvSpPr>
          <p:cNvPr id="7" name="Slide Number Placeholder 6">
            <a:extLst>
              <a:ext uri="{FF2B5EF4-FFF2-40B4-BE49-F238E27FC236}">
                <a16:creationId xmlns:a16="http://schemas.microsoft.com/office/drawing/2014/main" id="{846F71FB-6E20-9037-F863-EA77BBB27FFB}"/>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1716743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CE3D-9485-E545-ABAE-F113E73E85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781FD25-B114-F86B-CBEF-8F52091C69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EA74EF-A73A-E59A-44A9-3B955E1A5B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AFB6EB-54BE-931F-A97A-5AB6459F05F5}"/>
              </a:ext>
            </a:extLst>
          </p:cNvPr>
          <p:cNvSpPr>
            <a:spLocks noGrp="1"/>
          </p:cNvSpPr>
          <p:nvPr>
            <p:ph type="dt" sz="half" idx="10"/>
          </p:nvPr>
        </p:nvSpPr>
        <p:spPr/>
        <p:txBody>
          <a:bodyPr/>
          <a:lstStyle/>
          <a:p>
            <a:fld id="{E9E66513-2E55-4C92-B1D7-5D6D7EB4D4D9}" type="datetime1">
              <a:rPr lang="en-GB" smtClean="0"/>
              <a:t>29/05/2026</a:t>
            </a:fld>
            <a:endParaRPr lang="en-GB"/>
          </a:p>
        </p:txBody>
      </p:sp>
      <p:sp>
        <p:nvSpPr>
          <p:cNvPr id="6" name="Footer Placeholder 5">
            <a:extLst>
              <a:ext uri="{FF2B5EF4-FFF2-40B4-BE49-F238E27FC236}">
                <a16:creationId xmlns:a16="http://schemas.microsoft.com/office/drawing/2014/main" id="{C2D77ED0-B841-6B3B-E30D-7BDF14DE944D}"/>
              </a:ext>
            </a:extLst>
          </p:cNvPr>
          <p:cNvSpPr>
            <a:spLocks noGrp="1"/>
          </p:cNvSpPr>
          <p:nvPr>
            <p:ph type="ftr" sz="quarter" idx="11"/>
          </p:nvPr>
        </p:nvSpPr>
        <p:spPr/>
        <p:txBody>
          <a:bodyPr/>
          <a:lstStyle/>
          <a:p>
            <a:r>
              <a:rPr lang="en-GB"/>
              <a:t>NEY Inclusion Health &amp; Work Case Study_2025</a:t>
            </a:r>
          </a:p>
        </p:txBody>
      </p:sp>
      <p:sp>
        <p:nvSpPr>
          <p:cNvPr id="7" name="Slide Number Placeholder 6">
            <a:extLst>
              <a:ext uri="{FF2B5EF4-FFF2-40B4-BE49-F238E27FC236}">
                <a16:creationId xmlns:a16="http://schemas.microsoft.com/office/drawing/2014/main" id="{80CF7D87-EB54-E038-7C7E-32A7F2E684AB}"/>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3878433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21CC2-862F-C424-3395-B38E3F69FBE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DDD281-61E8-0BCE-5670-8A249C17AB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1B9597-E8D0-DE1A-FF73-C79D7999C74F}"/>
              </a:ext>
            </a:extLst>
          </p:cNvPr>
          <p:cNvSpPr>
            <a:spLocks noGrp="1"/>
          </p:cNvSpPr>
          <p:nvPr>
            <p:ph type="dt" sz="half" idx="10"/>
          </p:nvPr>
        </p:nvSpPr>
        <p:spPr/>
        <p:txBody>
          <a:bodyPr/>
          <a:lstStyle/>
          <a:p>
            <a:fld id="{75DBB330-1DD0-436C-A84F-791FF5B73747}" type="datetime1">
              <a:rPr lang="en-GB" smtClean="0"/>
              <a:t>29/05/2026</a:t>
            </a:fld>
            <a:endParaRPr lang="en-GB"/>
          </a:p>
        </p:txBody>
      </p:sp>
      <p:sp>
        <p:nvSpPr>
          <p:cNvPr id="5" name="Footer Placeholder 4">
            <a:extLst>
              <a:ext uri="{FF2B5EF4-FFF2-40B4-BE49-F238E27FC236}">
                <a16:creationId xmlns:a16="http://schemas.microsoft.com/office/drawing/2014/main" id="{48330D6A-4F47-C4E5-9A76-479F9A3AAA9F}"/>
              </a:ext>
            </a:extLst>
          </p:cNvPr>
          <p:cNvSpPr>
            <a:spLocks noGrp="1"/>
          </p:cNvSpPr>
          <p:nvPr>
            <p:ph type="ftr" sz="quarter" idx="11"/>
          </p:nvPr>
        </p:nvSpPr>
        <p:spPr/>
        <p:txBody>
          <a:bodyPr/>
          <a:lstStyle/>
          <a:p>
            <a:r>
              <a:rPr lang="en-GB"/>
              <a:t>NEY Inclusion Health &amp; Work Case Study_2025</a:t>
            </a:r>
          </a:p>
        </p:txBody>
      </p:sp>
      <p:sp>
        <p:nvSpPr>
          <p:cNvPr id="6" name="Slide Number Placeholder 5">
            <a:extLst>
              <a:ext uri="{FF2B5EF4-FFF2-40B4-BE49-F238E27FC236}">
                <a16:creationId xmlns:a16="http://schemas.microsoft.com/office/drawing/2014/main" id="{A6B39B8E-9EDB-67BC-E611-D30DE5B48BF5}"/>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4169642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BED57B-A9CD-A58A-FA05-3ED5741D2C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B4304A-526B-7E7C-37E7-6056C9874E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710349-F531-2DF8-A4DA-5B2FE1EE154A}"/>
              </a:ext>
            </a:extLst>
          </p:cNvPr>
          <p:cNvSpPr>
            <a:spLocks noGrp="1"/>
          </p:cNvSpPr>
          <p:nvPr>
            <p:ph type="dt" sz="half" idx="10"/>
          </p:nvPr>
        </p:nvSpPr>
        <p:spPr/>
        <p:txBody>
          <a:bodyPr/>
          <a:lstStyle/>
          <a:p>
            <a:fld id="{466E3AB3-2AB0-4827-B06B-7028F42E57FC}" type="datetime1">
              <a:rPr lang="en-GB" smtClean="0"/>
              <a:t>29/05/2026</a:t>
            </a:fld>
            <a:endParaRPr lang="en-GB"/>
          </a:p>
        </p:txBody>
      </p:sp>
      <p:sp>
        <p:nvSpPr>
          <p:cNvPr id="5" name="Footer Placeholder 4">
            <a:extLst>
              <a:ext uri="{FF2B5EF4-FFF2-40B4-BE49-F238E27FC236}">
                <a16:creationId xmlns:a16="http://schemas.microsoft.com/office/drawing/2014/main" id="{45DDF8D6-AB42-AC3D-5DCA-22FFC11E46C7}"/>
              </a:ext>
            </a:extLst>
          </p:cNvPr>
          <p:cNvSpPr>
            <a:spLocks noGrp="1"/>
          </p:cNvSpPr>
          <p:nvPr>
            <p:ph type="ftr" sz="quarter" idx="11"/>
          </p:nvPr>
        </p:nvSpPr>
        <p:spPr/>
        <p:txBody>
          <a:bodyPr/>
          <a:lstStyle/>
          <a:p>
            <a:r>
              <a:rPr lang="en-GB"/>
              <a:t>NEY Inclusion Health &amp; Work Case Study_2025</a:t>
            </a:r>
          </a:p>
        </p:txBody>
      </p:sp>
      <p:sp>
        <p:nvSpPr>
          <p:cNvPr id="6" name="Slide Number Placeholder 5">
            <a:extLst>
              <a:ext uri="{FF2B5EF4-FFF2-40B4-BE49-F238E27FC236}">
                <a16:creationId xmlns:a16="http://schemas.microsoft.com/office/drawing/2014/main" id="{44403603-7D69-BDEC-7E49-EC4CDFA07033}"/>
              </a:ext>
            </a:extLst>
          </p:cNvPr>
          <p:cNvSpPr>
            <a:spLocks noGrp="1"/>
          </p:cNvSpPr>
          <p:nvPr>
            <p:ph type="sldNum" sz="quarter" idx="12"/>
          </p:nvPr>
        </p:nvSpPr>
        <p:spPr/>
        <p:txBody>
          <a:bodyPr/>
          <a:lstStyle/>
          <a:p>
            <a:fld id="{207B0DDD-FF66-4D24-B9C3-A9638960C276}" type="slidenum">
              <a:rPr lang="en-GB" smtClean="0"/>
              <a:t>‹#›</a:t>
            </a:fld>
            <a:endParaRPr lang="en-GB"/>
          </a:p>
        </p:txBody>
      </p:sp>
    </p:spTree>
    <p:extLst>
      <p:ext uri="{BB962C8B-B14F-4D97-AF65-F5344CB8AC3E}">
        <p14:creationId xmlns:p14="http://schemas.microsoft.com/office/powerpoint/2010/main" val="2666807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43082-426F-EF45-80E3-95FDFC641D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9701C09-A12B-B3D2-5B30-BFEBC09BE5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DFA69D-1ED0-6E33-3ECB-D83F71CB1705}"/>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5" name="Footer Placeholder 4">
            <a:extLst>
              <a:ext uri="{FF2B5EF4-FFF2-40B4-BE49-F238E27FC236}">
                <a16:creationId xmlns:a16="http://schemas.microsoft.com/office/drawing/2014/main" id="{7B651211-AA1A-ABC3-7B68-F8F13CB423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AD18DD-1BE6-CA63-4D83-C526236C4417}"/>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27486898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7DF80-7B27-2A53-8691-DA5807824F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8B3A0F-50F9-87E9-D254-A263C70418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924BBF-865D-EE1A-478C-22F565D8BB53}"/>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5" name="Footer Placeholder 4">
            <a:extLst>
              <a:ext uri="{FF2B5EF4-FFF2-40B4-BE49-F238E27FC236}">
                <a16:creationId xmlns:a16="http://schemas.microsoft.com/office/drawing/2014/main" id="{184BCF17-B78F-B964-EF81-42B3CD800F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2864DB-F51F-39D5-CC82-0BF135C07FC3}"/>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34976491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6EBA-C579-D7E2-4A6F-ACCA3C44BD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1540350-02C6-9D39-7496-F3226E192D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3B22C2-995C-A83D-DB95-EFA44EBCA8E6}"/>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5" name="Footer Placeholder 4">
            <a:extLst>
              <a:ext uri="{FF2B5EF4-FFF2-40B4-BE49-F238E27FC236}">
                <a16:creationId xmlns:a16="http://schemas.microsoft.com/office/drawing/2014/main" id="{0C119A79-9457-1597-4DE7-132C694E67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D60100-8D65-2B66-EDA3-D48BFB3EC454}"/>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2009103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BB7FC-DABE-B0E1-CBEE-027685CAC9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7F12C8-780D-1F92-D5B3-6A81B0A997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ABDE6ED-4CBC-928E-C750-9A3B1E49CA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ABE7CFA-FD00-424F-9389-FD458192D834}"/>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6" name="Footer Placeholder 5">
            <a:extLst>
              <a:ext uri="{FF2B5EF4-FFF2-40B4-BE49-F238E27FC236}">
                <a16:creationId xmlns:a16="http://schemas.microsoft.com/office/drawing/2014/main" id="{4CD3D464-C77A-B479-E6B4-25B93DFF56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E13480-2639-7CF1-2F17-E3776B9FBAAA}"/>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34512707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F6CC8-E5A4-DBFD-E4C0-35B541120E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4EF81EC-8443-55BE-8A28-DFCA16035C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F5EC3E-9677-FC3D-F96A-718794E5F3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F64F63-43CB-7126-E95E-0001149C33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9B7782-F348-B37E-FEB5-F170A53F30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C69ECAB-5E56-D878-E6C1-6E2D1E512550}"/>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8" name="Footer Placeholder 7">
            <a:extLst>
              <a:ext uri="{FF2B5EF4-FFF2-40B4-BE49-F238E27FC236}">
                <a16:creationId xmlns:a16="http://schemas.microsoft.com/office/drawing/2014/main" id="{E3E44CBA-2D19-3386-59E7-E7608D1DEA3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6DE66CC-FA7E-FF1F-A225-AE3718BD654E}"/>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35066073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1481-A8B5-E237-6541-F3C88B680D9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9C4434E-B94B-1CBA-B01C-4D472E656F39}"/>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4" name="Footer Placeholder 3">
            <a:extLst>
              <a:ext uri="{FF2B5EF4-FFF2-40B4-BE49-F238E27FC236}">
                <a16:creationId xmlns:a16="http://schemas.microsoft.com/office/drawing/2014/main" id="{9BF91489-5AAA-5F01-710F-252135A9012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CF09493-BF4E-798A-B2A3-BA0D29B3E75D}"/>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37723741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8FC5F8-68D1-099B-F781-2455AC9F585F}"/>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3" name="Footer Placeholder 2">
            <a:extLst>
              <a:ext uri="{FF2B5EF4-FFF2-40B4-BE49-F238E27FC236}">
                <a16:creationId xmlns:a16="http://schemas.microsoft.com/office/drawing/2014/main" id="{6B0BA8E4-C955-C90C-9982-AFEFBF6E7C1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0EB091A-43E0-3A76-A543-832F80C38145}"/>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38388632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FDEAF-C045-2F8F-85E5-166110E4B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2A102F3-F718-ECC1-A20A-48EABFD392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556B5D-62EA-68D0-9510-36F5ADC950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28D6B2-536B-7662-ADAD-508DE6087EAA}"/>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6" name="Footer Placeholder 5">
            <a:extLst>
              <a:ext uri="{FF2B5EF4-FFF2-40B4-BE49-F238E27FC236}">
                <a16:creationId xmlns:a16="http://schemas.microsoft.com/office/drawing/2014/main" id="{FC05AE32-36E5-0100-D01C-9A0EDA3D10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CA9FD9-AB9A-C3C1-3B8B-A32F64A5576B}"/>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11525369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8A33A-6F31-E1C7-6BD8-587DB8E2CA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2D871F-2D71-EECA-24B1-38E6D7686E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4C5951C-21AB-C112-9483-357FE8E119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2524C2-0034-EE9F-5505-9AFC98AD70DC}"/>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6" name="Footer Placeholder 5">
            <a:extLst>
              <a:ext uri="{FF2B5EF4-FFF2-40B4-BE49-F238E27FC236}">
                <a16:creationId xmlns:a16="http://schemas.microsoft.com/office/drawing/2014/main" id="{C402D636-8E51-DB70-6329-ABB37AF202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44946A9-5A5B-E7C9-64AC-A40549B4C929}"/>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15112186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37D9C-C2DC-107F-41D1-1410E13B71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C1A6EA-A85B-399A-531F-DDDD7951BA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9E93AE-B567-EF3B-17EA-E23B3C282648}"/>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5" name="Footer Placeholder 4">
            <a:extLst>
              <a:ext uri="{FF2B5EF4-FFF2-40B4-BE49-F238E27FC236}">
                <a16:creationId xmlns:a16="http://schemas.microsoft.com/office/drawing/2014/main" id="{50836D93-79A3-0ABD-FE79-C5FAC8A83B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6E8C2C-7087-7478-DB14-A096D72EF7AE}"/>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19865223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80E2CD-EB54-85B3-3308-60CB303680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C6D160D-8458-C8F8-673E-7554E14375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CDBFA7-89CA-79E8-D01B-0A197213AEB1}"/>
              </a:ext>
            </a:extLst>
          </p:cNvPr>
          <p:cNvSpPr>
            <a:spLocks noGrp="1"/>
          </p:cNvSpPr>
          <p:nvPr>
            <p:ph type="dt" sz="half" idx="10"/>
          </p:nvPr>
        </p:nvSpPr>
        <p:spPr/>
        <p:txBody>
          <a:bodyPr/>
          <a:lstStyle/>
          <a:p>
            <a:fld id="{2A9DDC69-2942-4C82-B715-7F9A31D4EB01}" type="datetimeFigureOut">
              <a:rPr lang="en-GB" smtClean="0"/>
              <a:t>29/05/2026</a:t>
            </a:fld>
            <a:endParaRPr lang="en-GB"/>
          </a:p>
        </p:txBody>
      </p:sp>
      <p:sp>
        <p:nvSpPr>
          <p:cNvPr id="5" name="Footer Placeholder 4">
            <a:extLst>
              <a:ext uri="{FF2B5EF4-FFF2-40B4-BE49-F238E27FC236}">
                <a16:creationId xmlns:a16="http://schemas.microsoft.com/office/drawing/2014/main" id="{F065BEC7-112F-A9C1-894F-802D8563B9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4732E1-9685-ABDE-96F3-44FE1821F1E6}"/>
              </a:ext>
            </a:extLst>
          </p:cNvPr>
          <p:cNvSpPr>
            <a:spLocks noGrp="1"/>
          </p:cNvSpPr>
          <p:nvPr>
            <p:ph type="sldNum" sz="quarter" idx="12"/>
          </p:nvPr>
        </p:nvSpPr>
        <p:spPr/>
        <p:txBody>
          <a:bodyPr/>
          <a:lstStyle/>
          <a:p>
            <a:fld id="{EBB08D04-9E6E-4F0F-BAA7-A36B5823D44F}" type="slidenum">
              <a:rPr lang="en-GB" smtClean="0"/>
              <a:t>‹#›</a:t>
            </a:fld>
            <a:endParaRPr lang="en-GB"/>
          </a:p>
        </p:txBody>
      </p:sp>
    </p:spTree>
    <p:extLst>
      <p:ext uri="{BB962C8B-B14F-4D97-AF65-F5344CB8AC3E}">
        <p14:creationId xmlns:p14="http://schemas.microsoft.com/office/powerpoint/2010/main" val="41791922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number">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DAB7D570-507C-5662-593F-4DEF738F87B3}"/>
              </a:ext>
            </a:extLst>
          </p:cNvPr>
          <p:cNvSpPr>
            <a:spLocks noGrp="1"/>
          </p:cNvSpPr>
          <p:nvPr>
            <p:ph type="sldNum" sz="quarter" idx="4"/>
          </p:nvPr>
        </p:nvSpPr>
        <p:spPr>
          <a:xfrm>
            <a:off x="11847576" y="6584315"/>
            <a:ext cx="344424" cy="273685"/>
          </a:xfrm>
          <a:prstGeom prst="rect">
            <a:avLst/>
          </a:prstGeom>
        </p:spPr>
        <p:txBody>
          <a:bodyPr/>
          <a:lstStyle/>
          <a:p>
            <a:fld id="{5E540C4E-93A1-4FDD-ADA1-E939A5984B23}" type="slidenum">
              <a:rPr lang="en-GB" sz="1000" b="1" smtClean="0">
                <a:solidFill>
                  <a:srgbClr val="00437B"/>
                </a:solidFill>
                <a:latin typeface="Arial" panose="020B0604020202020204" pitchFamily="34" charset="0"/>
                <a:cs typeface="Arial" panose="020B0604020202020204" pitchFamily="34" charset="0"/>
              </a:rPr>
              <a:t>‹#›</a:t>
            </a:fld>
            <a:endParaRPr lang="en-GB" sz="1000" b="1">
              <a:solidFill>
                <a:srgbClr val="00437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03125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GB" smtClean="0"/>
              <a:t>29/05/2026</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29/05/2026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GB" smtClean="0"/>
              <a:t>29/05/2026</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BF6F6-B912-4C5E-877F-6A9C72DA45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957491C-358F-4B11-A13F-4B78275F44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677473-40DB-4F7B-B7B7-BEB584B1A02A}"/>
              </a:ext>
            </a:extLst>
          </p:cNvPr>
          <p:cNvSpPr>
            <a:spLocks noGrp="1"/>
          </p:cNvSpPr>
          <p:nvPr>
            <p:ph type="dt" sz="half" idx="10"/>
          </p:nvPr>
        </p:nvSpPr>
        <p:spPr/>
        <p:txBody>
          <a:bodyPr/>
          <a:lstStyle/>
          <a:p>
            <a:fld id="{9787902B-8C9A-43DF-9292-B3DC49171D23}" type="datetime1">
              <a:rPr lang="en-GB" smtClean="0"/>
              <a:t>29/05/2026</a:t>
            </a:fld>
            <a:endParaRPr lang="en-GB"/>
          </a:p>
        </p:txBody>
      </p:sp>
      <p:sp>
        <p:nvSpPr>
          <p:cNvPr id="5" name="Footer Placeholder 4">
            <a:extLst>
              <a:ext uri="{FF2B5EF4-FFF2-40B4-BE49-F238E27FC236}">
                <a16:creationId xmlns:a16="http://schemas.microsoft.com/office/drawing/2014/main" id="{061C0FED-663F-4DFB-86F9-A4904B18159B}"/>
              </a:ext>
            </a:extLst>
          </p:cNvPr>
          <p:cNvSpPr>
            <a:spLocks noGrp="1"/>
          </p:cNvSpPr>
          <p:nvPr>
            <p:ph type="ftr" sz="quarter" idx="11"/>
          </p:nvPr>
        </p:nvSpPr>
        <p:spPr/>
        <p:txBody>
          <a:bodyPr/>
          <a:lstStyle/>
          <a:p>
            <a:r>
              <a:rPr lang="en-GB"/>
              <a:t>Official - Sensitive</a:t>
            </a:r>
          </a:p>
        </p:txBody>
      </p:sp>
      <p:sp>
        <p:nvSpPr>
          <p:cNvPr id="6" name="Slide Number Placeholder 5">
            <a:extLst>
              <a:ext uri="{FF2B5EF4-FFF2-40B4-BE49-F238E27FC236}">
                <a16:creationId xmlns:a16="http://schemas.microsoft.com/office/drawing/2014/main" id="{FE8C851C-F8D3-42A1-97A4-E9B842805110}"/>
              </a:ext>
            </a:extLst>
          </p:cNvPr>
          <p:cNvSpPr>
            <a:spLocks noGrp="1"/>
          </p:cNvSpPr>
          <p:nvPr>
            <p:ph type="sldNum" sz="quarter" idx="12"/>
          </p:nvPr>
        </p:nvSpPr>
        <p:spPr/>
        <p:txBody>
          <a:bodyPr/>
          <a:lstStyle/>
          <a:p>
            <a:fld id="{2103B23E-4D82-4854-96C1-7030A0067F98}" type="slidenum">
              <a:rPr lang="en-GB" smtClean="0"/>
              <a:t>‹#›</a:t>
            </a:fld>
            <a:endParaRPr lang="en-GB"/>
          </a:p>
        </p:txBody>
      </p:sp>
    </p:spTree>
    <p:extLst>
      <p:ext uri="{BB962C8B-B14F-4D97-AF65-F5344CB8AC3E}">
        <p14:creationId xmlns:p14="http://schemas.microsoft.com/office/powerpoint/2010/main" val="40668855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1125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29/05/2026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29/05/2026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29/05/2026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29/05/2026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29/05/2026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4.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29/05/2026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92" r:id="rId10"/>
    <p:sldLayoutId id="2147483693"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4571BA-69BE-58DE-3BBF-144F041F1E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571593-67B5-0138-CDD6-B769205C91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166BB8-2500-C534-53E0-AA09FF15DC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DC3F18-C956-42DE-9DBA-CD227DF5FEEC}" type="datetime1">
              <a:rPr lang="en-GB" smtClean="0"/>
              <a:t>29/05/2026</a:t>
            </a:fld>
            <a:endParaRPr lang="en-GB"/>
          </a:p>
        </p:txBody>
      </p:sp>
      <p:sp>
        <p:nvSpPr>
          <p:cNvPr id="5" name="Footer Placeholder 4">
            <a:extLst>
              <a:ext uri="{FF2B5EF4-FFF2-40B4-BE49-F238E27FC236}">
                <a16:creationId xmlns:a16="http://schemas.microsoft.com/office/drawing/2014/main" id="{934B44E1-3223-3546-5FAD-FE71560B34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NEY Inclusion Health &amp; Work Case Study_2025</a:t>
            </a:r>
          </a:p>
        </p:txBody>
      </p:sp>
      <p:sp>
        <p:nvSpPr>
          <p:cNvPr id="6" name="Slide Number Placeholder 5">
            <a:extLst>
              <a:ext uri="{FF2B5EF4-FFF2-40B4-BE49-F238E27FC236}">
                <a16:creationId xmlns:a16="http://schemas.microsoft.com/office/drawing/2014/main" id="{AA162A63-35B4-7483-A5EB-A20BCD688C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7B0DDD-FF66-4D24-B9C3-A9638960C276}" type="slidenum">
              <a:rPr lang="en-GB" smtClean="0"/>
              <a:t>‹#›</a:t>
            </a:fld>
            <a:endParaRPr lang="en-GB"/>
          </a:p>
        </p:txBody>
      </p:sp>
    </p:spTree>
    <p:extLst>
      <p:ext uri="{BB962C8B-B14F-4D97-AF65-F5344CB8AC3E}">
        <p14:creationId xmlns:p14="http://schemas.microsoft.com/office/powerpoint/2010/main" val="73905761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1CA6F1-F0CE-1156-BB43-A2D6145A18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39B3D1-7593-96EF-7B05-CA3B73F14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E1FF6F-1243-E3A3-A3A1-FE6F82CB8D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A9DDC69-2942-4C82-B715-7F9A31D4EB01}" type="datetimeFigureOut">
              <a:rPr lang="en-GB" smtClean="0"/>
              <a:t>29/05/2026</a:t>
            </a:fld>
            <a:endParaRPr lang="en-GB"/>
          </a:p>
        </p:txBody>
      </p:sp>
      <p:sp>
        <p:nvSpPr>
          <p:cNvPr id="5" name="Footer Placeholder 4">
            <a:extLst>
              <a:ext uri="{FF2B5EF4-FFF2-40B4-BE49-F238E27FC236}">
                <a16:creationId xmlns:a16="http://schemas.microsoft.com/office/drawing/2014/main" id="{50B2E4B8-F262-09DB-998B-07D8F1B54E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3113E9-0FCC-2394-B522-881640EAF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BB08D04-9E6E-4F0F-BAA7-A36B5823D44F}" type="slidenum">
              <a:rPr lang="en-GB" smtClean="0"/>
              <a:t>‹#›</a:t>
            </a:fld>
            <a:endParaRPr lang="en-GB"/>
          </a:p>
        </p:txBody>
      </p:sp>
    </p:spTree>
    <p:extLst>
      <p:ext uri="{BB962C8B-B14F-4D97-AF65-F5344CB8AC3E}">
        <p14:creationId xmlns:p14="http://schemas.microsoft.com/office/powerpoint/2010/main" val="1619200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264E4EF2-D860-7DE3-C445-70424B6136BA}"/>
              </a:ext>
            </a:extLst>
          </p:cNvPr>
          <p:cNvSpPr txBox="1">
            <a:spLocks/>
          </p:cNvSpPr>
          <p:nvPr userDrawn="1"/>
        </p:nvSpPr>
        <p:spPr bwMode="auto">
          <a:xfrm>
            <a:off x="0" y="0"/>
            <a:ext cx="12192000" cy="970384"/>
          </a:xfrm>
          <a:prstGeom prst="rect">
            <a:avLst/>
          </a:prstGeom>
          <a:solidFill>
            <a:srgbClr val="00437B"/>
          </a:solidFill>
          <a:ln>
            <a:noFill/>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just">
              <a:defRPr/>
            </a:pPr>
            <a:endParaRPr lang="en-GB" sz="1600">
              <a:solidFill>
                <a:schemeClr val="bg1"/>
              </a:solidFill>
            </a:endParaRPr>
          </a:p>
        </p:txBody>
      </p:sp>
      <p:sp>
        <p:nvSpPr>
          <p:cNvPr id="12" name="Slide Number Placeholder 9">
            <a:extLst>
              <a:ext uri="{FF2B5EF4-FFF2-40B4-BE49-F238E27FC236}">
                <a16:creationId xmlns:a16="http://schemas.microsoft.com/office/drawing/2014/main" id="{A79C72A2-83EE-D455-256E-FEC3B7AF742C}"/>
              </a:ext>
            </a:extLst>
          </p:cNvPr>
          <p:cNvSpPr>
            <a:spLocks noGrp="1"/>
          </p:cNvSpPr>
          <p:nvPr>
            <p:ph type="sldNum" sz="quarter" idx="4"/>
          </p:nvPr>
        </p:nvSpPr>
        <p:spPr>
          <a:xfrm>
            <a:off x="11847576" y="6584315"/>
            <a:ext cx="344424" cy="273685"/>
          </a:xfrm>
          <a:prstGeom prst="rect">
            <a:avLst/>
          </a:prstGeom>
        </p:spPr>
        <p:txBody>
          <a:bodyPr/>
          <a:lstStyle/>
          <a:p>
            <a:fld id="{5E540C4E-93A1-4FDD-ADA1-E939A5984B23}" type="slidenum">
              <a:rPr lang="en-GB" sz="1000" b="1" smtClean="0">
                <a:solidFill>
                  <a:srgbClr val="00437B"/>
                </a:solidFill>
                <a:latin typeface="Arial" panose="020B0604020202020204" pitchFamily="34" charset="0"/>
                <a:cs typeface="Arial" panose="020B0604020202020204" pitchFamily="34" charset="0"/>
              </a:rPr>
              <a:t>‹#›</a:t>
            </a:fld>
            <a:endParaRPr lang="en-GB" sz="1000" b="1">
              <a:solidFill>
                <a:srgbClr val="00437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70" r:id="rId4"/>
    <p:sldLayoutId id="214748367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analytics.phe.gov.uk/apps/spotligh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government/statistics/inclusion-health-data-and-intelligence-resource-for-england" TargetMode="External"/><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publications/working-definition-of-trauma-informed-practice/working-definition-of-trauma-informed-practice" TargetMode="External"/><Relationship Id="rId2" Type="http://schemas.openxmlformats.org/officeDocument/2006/relationships/hyperlink" Target="https://www.gov.uk/government/publications/health-equity-assessment-tool-heat/health-equity-assessment-tool-heat-executive-summary" TargetMode="External"/><Relationship Id="rId1" Type="http://schemas.openxmlformats.org/officeDocument/2006/relationships/slideLayout" Target="../slideLayouts/slideLayout2.xml"/><Relationship Id="rId4" Type="http://schemas.openxmlformats.org/officeDocument/2006/relationships/hyperlink" Target="https://www.researchinpractice.org.uk/adults/publications/2024/august/delivering-person-centred-care-for-the-uks-culturally-diverse-communities-frontline-briefing-2024/#:~:text=The%20importance%20of%20cultural%20competence,can%20exist%20in%20care%20settings."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eur03.safelinks.protection.outlook.com/?url=https%3A%2F%2Fwww.gov.uk%2Fgovernment%2Fpublications%2Fqualitative-research-with-disadvantaged-groups-on-universal-credit-covering-care-experience-ex-offenders-homelessness-and-substance-dependency%2Fqualitative-research-with-disadvantaged-groups-on-universal-credit-covering-care-experience-ex-offenders-homelessness-and-substance-dependency%23conclusions-andkey-principles-for-delivering-support-&amp;data=05%7C02%7Ccathie.railton%40dhsc.gov.uk%7Cf9723a06dcca4a63402408debd58d415%7C61278c3091a84c318c1fef4de8973a1c%7C1%7C0%7C639156386361074671%7CUnknown%7CTWFpbGZsb3d8eyJFbXB0eU1hcGkiOnRydWUsIlYiOiIwLjAuMDAwMCIsIlAiOiJXaW4zMiIsIkFOIjoiTWFpbCIsIldUIjoyfQ%3D%3D%7C0%7C%7C%7C&amp;sdata=glnG1cz0njXrEtLIX5drE5nBJT7vROvzHV%2FDRmO9K3o%3D&amp;reserved=0"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basisyorkshire.org.uk/sex-work-project/professionals/" TargetMode="External"/><Relationship Id="rId13" Type="http://schemas.openxmlformats.org/officeDocument/2006/relationships/hyperlink" Target="https://www.migrationyorkshire.org.uk/i-work-migrants-refugees-and-asylum-seekers" TargetMode="External"/><Relationship Id="rId3" Type="http://schemas.openxmlformats.org/officeDocument/2006/relationships/hyperlink" Target="https://www.gov.uk/government/news/top-bosses-join-forces-to-get-thousands-of-offenders-into-work" TargetMode="External"/><Relationship Id="rId7" Type="http://schemas.openxmlformats.org/officeDocument/2006/relationships/hyperlink" Target="https://nationaluglymugs.org/vocational-support/" TargetMode="External"/><Relationship Id="rId12" Type="http://schemas.openxmlformats.org/officeDocument/2006/relationships/hyperlink" Target="https://www.migrationyorkshire.org.uk/" TargetMode="External"/><Relationship Id="rId17" Type="http://schemas.openxmlformats.org/officeDocument/2006/relationships/hyperlink" Target="https://eur03.safelinks.protection.outlook.com/?url=https%3A%2F%2Fwww.refugeewomen.co.uk%2Fsafety-and-survival%2F&amp;data=05%7C02%7Ccathie.railton%40dhsc.gov.uk%7Cafef5662ce4c4a8ae1ce08dd99f755c2%7C61278c3091a84c318c1fef4de8973a1c%7C1%7C0%7C638836009767237818%7CUnknown%7CTWFpbGZsb3d8eyJFbXB0eU1hcGkiOnRydWUsIlYiOiIwLjAuMDAwMCIsIlAiOiJXaW4zMiIsIkFOIjoiTWFpbCIsIldUIjoyfQ%3D%3D%7C0%7C%7C%7C&amp;sdata=GzyjJEYfV6WPg8rjTaLiZzkcQnERLmArjWDPfkP%2F11E%3D&amp;reserved=0" TargetMode="External"/><Relationship Id="rId2" Type="http://schemas.openxmlformats.org/officeDocument/2006/relationships/hyperlink" Target="https://gfie.blog.gov.uk/2024/04/08/972/" TargetMode="External"/><Relationship Id="rId16" Type="http://schemas.openxmlformats.org/officeDocument/2006/relationships/hyperlink" Target="https://www.gov.uk/government/publications/health-equity-assessment-tool-heat" TargetMode="External"/><Relationship Id="rId1" Type="http://schemas.openxmlformats.org/officeDocument/2006/relationships/slideLayout" Target="../slideLayouts/slideLayout2.xml"/><Relationship Id="rId6" Type="http://schemas.openxmlformats.org/officeDocument/2006/relationships/hyperlink" Target="https://www.refugee-action.org.uk/pathways-to-work/" TargetMode="External"/><Relationship Id="rId11" Type="http://schemas.openxmlformats.org/officeDocument/2006/relationships/hyperlink" Target="https://www.londongypsiesandtravellers.org.uk/work/opportunities-for-young-people/" TargetMode="External"/><Relationship Id="rId5" Type="http://schemas.openxmlformats.org/officeDocument/2006/relationships/hyperlink" Target="https://www.pathway.org.uk/resources/access-to-employment-in-nhs-health-care-support-worker-roles-for-people-with-lived-experience-of-homelessness-programme-evaluation-final-report/" TargetMode="External"/><Relationship Id="rId15" Type="http://schemas.openxmlformats.org/officeDocument/2006/relationships/hyperlink" Target="https://www.migrationyorkshire.org.uk/refugee-integration-yorkshire-and-humber/our-toolkits/time-now-how-bridge-gap-between-refugees-and-employers" TargetMode="External"/><Relationship Id="rId10" Type="http://schemas.openxmlformats.org/officeDocument/2006/relationships/hyperlink" Target="https://www.leeds.gov.uk/one-minute-guides/grt-outreach-and-inclusion-team" TargetMode="External"/><Relationship Id="rId4" Type="http://schemas.openxmlformats.org/officeDocument/2006/relationships/hyperlink" Target="https://www.gov.uk/government/publications/helping-people-in-alcohol-and-drug-treatment-services-into-work/individual-placement-and-support-alcohol-and-drug-study-main-findings--2" TargetMode="External"/><Relationship Id="rId9" Type="http://schemas.openxmlformats.org/officeDocument/2006/relationships/hyperlink" Target="https://travellermovement.org.uk/young-people#:~:text=As%20part%20of%20ongoing%20commitment,supported%20internships%2C%20based%20at%20the" TargetMode="External"/><Relationship Id="rId14" Type="http://schemas.openxmlformats.org/officeDocument/2006/relationships/hyperlink" Target="https://migrantinfohub.org.uk/employment-education" TargetMode="External"/></Relationships>
</file>

<file path=ppt/slides/_rels/slide1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41.xml"/><Relationship Id="rId5" Type="http://schemas.openxmlformats.org/officeDocument/2006/relationships/slide" Target="slide35.xml"/><Relationship Id="rId4" Type="http://schemas.openxmlformats.org/officeDocument/2006/relationships/slide" Target="slide27.xml"/></Relationships>
</file>

<file path=ppt/slides/_rels/slide17.xml.rels><?xml version="1.0" encoding="UTF-8" standalone="yes"?>
<Relationships xmlns="http://schemas.openxmlformats.org/package/2006/relationships"><Relationship Id="rId3" Type="http://schemas.openxmlformats.org/officeDocument/2006/relationships/hyperlink" Target="https://eur03.safelinks.protection.outlook.com/?url=https%3A%2F%2Fapp.powerbi.com%2Fview%3Fr%3DeyJrIjoiYjJjZjNlMzYtZDBiNS00MGQ3LWI5ZGItZDRhMjY1ZjQzNDVjIiwidCI6ImVlNGUxNDk5LTRhMzUtNGIyZS1hZDQ3LTVmM2NmOWRlODY2NiIsImMiOjh9&amp;data=05%7C02%7CBecky.James%40dhsc.gov.uk%7C0f13ceb5114346c2b5af08dd19f78079%7C61278c3091a84c318c1fef4de8973a1c%7C1%7C0%7C638695273009735084%7CUnknown%7CTWFpbGZsb3d8eyJFbXB0eU1hcGkiOnRydWUsIlYiOiIwLjAuMDAwMCIsIlAiOiJXaW4zMiIsIkFOIjoiTWFpbCIsIldUIjoyfQ%3D%3D%7C0%7C%7C%7C&amp;sdata=c0L%2Fi%2FeRiv057VtXCZKs3cxUQKr5hjAwojcAuzFCiQ0%3D&amp;reserved=0" TargetMode="External"/><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slide" Target="slide41.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35.xml"/><Relationship Id="rId5" Type="http://schemas.openxmlformats.org/officeDocument/2006/relationships/slide" Target="slide27.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hyperlink" Target="https://www.gov.uk/government/publications/get-britain-working-white-paper" TargetMode="External"/><Relationship Id="rId7" Type="http://schemas.openxmlformats.org/officeDocument/2006/relationships/slide" Target="slide7.xml"/><Relationship Id="rId2" Type="http://schemas.openxmlformats.org/officeDocument/2006/relationships/hyperlink" Target="https://www.gov.uk/government/publications/10-year-health-plan-for-england-fit-for-the-future" TargetMode="Externa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3.xml"/><Relationship Id="rId4" Type="http://schemas.openxmlformats.org/officeDocument/2006/relationships/hyperlink" Target="https://www.gov.uk/government/publications/keep-britain-working-review-final-report/keep-britain-working-final-report" TargetMode="External"/><Relationship Id="rId9" Type="http://schemas.openxmlformats.org/officeDocument/2006/relationships/slide" Target="slide41.xml"/></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government/publications/10-year-health-plan-for-england-fit-for-the-futur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ttps:/www.gov.uk/government/publications/get-britain-working-white-paper/get-britain-working-white-paper#chapter-1-driving-growth-through-employmen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16.xml"/><Relationship Id="rId1" Type="http://schemas.openxmlformats.org/officeDocument/2006/relationships/slideLayout" Target="../slideLayouts/slideLayout2.xml"/><Relationship Id="rId6" Type="http://schemas.openxmlformats.org/officeDocument/2006/relationships/slide" Target="slide41.xml"/><Relationship Id="rId5" Type="http://schemas.openxmlformats.org/officeDocument/2006/relationships/slide" Target="slide35.xml"/><Relationship Id="rId4" Type="http://schemas.openxmlformats.org/officeDocument/2006/relationships/slide" Target="slide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gov.uk/government/publications/keep-britain-working-review-final-report/keep-britain-working-final-report#fn:7" TargetMode="Externa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41.xml"/><Relationship Id="rId5" Type="http://schemas.openxmlformats.org/officeDocument/2006/relationships/slide" Target="slide27.xml"/><Relationship Id="rId4" Type="http://schemas.openxmlformats.org/officeDocument/2006/relationships/slide" Target="slide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www.gov.uk/government/collections/disability-confident-campaign" TargetMode="External"/><Relationship Id="rId2" Type="http://schemas.openxmlformats.org/officeDocument/2006/relationships/hyperlink" Target="https://www.gov.uk/access-to-work"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support-with-employee-health-and-disability.dwp.gov.uk/support-with-employee-health-and-disability"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35.xml"/><Relationship Id="rId5" Type="http://schemas.openxmlformats.org/officeDocument/2006/relationships/slide" Target="slide27.xml"/><Relationship Id="rId4" Type="http://schemas.openxmlformats.org/officeDocument/2006/relationships/slide" Target="slide7.xml"/></Relationships>
</file>

<file path=ppt/slides/_rels/slide42.xml.rels><?xml version="1.0" encoding="UTF-8" standalone="yes"?>
<Relationships xmlns="http://schemas.openxmlformats.org/package/2006/relationships"><Relationship Id="rId3" Type="http://schemas.openxmlformats.org/officeDocument/2006/relationships/hyperlink" Target="mailto:blerta.ilazi@nhs.net" TargetMode="External"/><Relationship Id="rId7" Type="http://schemas.openxmlformats.org/officeDocument/2006/relationships/image" Target="../media/image35.svg"/><Relationship Id="rId2" Type="http://schemas.openxmlformats.org/officeDocument/2006/relationships/hyperlink" Target="https://yhtraininghubs.co.uk/south-yorkshire/south-yorkshire-schemes/restore-refugee-nursing-programme/" TargetMode="External"/><Relationship Id="rId1" Type="http://schemas.openxmlformats.org/officeDocument/2006/relationships/slideLayout" Target="../slideLayouts/slideLayout16.xml"/><Relationship Id="rId6" Type="http://schemas.openxmlformats.org/officeDocument/2006/relationships/hyperlink" Target="https://napc.co.uk/building-restore/" TargetMode="External"/><Relationship Id="rId5" Type="http://schemas.openxmlformats.org/officeDocument/2006/relationships/image" Target="../media/image34.svg"/><Relationship Id="rId4" Type="http://schemas.openxmlformats.org/officeDocument/2006/relationships/image" Target="../media/image33.svg"/></Relationships>
</file>

<file path=ppt/slides/_rels/slide43.xml.rels><?xml version="1.0" encoding="UTF-8" standalone="yes"?>
<Relationships xmlns="http://schemas.openxmlformats.org/package/2006/relationships"><Relationship Id="rId3" Type="http://schemas.openxmlformats.org/officeDocument/2006/relationships/hyperlink" Target="mailto:Joanna.yardley@likewisesheffield.org.uk" TargetMode="External"/><Relationship Id="rId2" Type="http://schemas.openxmlformats.org/officeDocument/2006/relationships/hyperlink" Target="mailto:tracey.ford@sheffield.gov.uk" TargetMode="External"/><Relationship Id="rId1" Type="http://schemas.openxmlformats.org/officeDocument/2006/relationships/slideLayout" Target="../slideLayouts/slideLayout16.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s>
</file>

<file path=ppt/slides/_rels/slide44.xml.rels><?xml version="1.0" encoding="UTF-8" standalone="yes"?>
<Relationships xmlns="http://schemas.openxmlformats.org/package/2006/relationships"><Relationship Id="rId3" Type="http://schemas.openxmlformats.org/officeDocument/2006/relationships/hyperlink" Target="https://ipsgrow.org.uk/about/what-is-ips/" TargetMode="External"/><Relationship Id="rId2" Type="http://schemas.openxmlformats.org/officeDocument/2006/relationships/image" Target="../media/image33.svg"/><Relationship Id="rId1" Type="http://schemas.openxmlformats.org/officeDocument/2006/relationships/slideLayout" Target="../slideLayouts/slideLayout16.xml"/><Relationship Id="rId6" Type="http://schemas.openxmlformats.org/officeDocument/2006/relationships/image" Target="../media/image35.svg"/><Relationship Id="rId5" Type="http://schemas.openxmlformats.org/officeDocument/2006/relationships/hyperlink" Target="https://www.gov.uk/government/publications/ips-for-alcohol-and-drug-dependence-data-linkage-outcomes" TargetMode="External"/><Relationship Id="rId4" Type="http://schemas.openxmlformats.org/officeDocument/2006/relationships/image" Target="../media/image34.svg"/></Relationships>
</file>

<file path=ppt/slides/_rels/slide4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hyperlink" Target="mailto:adultskillsfund@westyorks-ca.gov.uk" TargetMode="External"/><Relationship Id="rId1" Type="http://schemas.openxmlformats.org/officeDocument/2006/relationships/slideLayout" Target="../slideLayouts/slideLayout16.xml"/><Relationship Id="rId5" Type="http://schemas.openxmlformats.org/officeDocument/2006/relationships/image" Target="../media/image35.svg"/><Relationship Id="rId4" Type="http://schemas.openxmlformats.org/officeDocument/2006/relationships/image" Target="../media/image34.svg"/></Relationships>
</file>

<file path=ppt/slides/_rels/slide4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slideLayout" Target="../slideLayouts/slideLayout16.xml"/><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3" Type="http://schemas.openxmlformats.org/officeDocument/2006/relationships/hyperlink" Target="mailto:Employability@durham.gov.uk" TargetMode="External"/><Relationship Id="rId2" Type="http://schemas.openxmlformats.org/officeDocument/2006/relationships/hyperlink" Target="https://www.durham.gov.uk/employability" TargetMode="External"/><Relationship Id="rId1" Type="http://schemas.openxmlformats.org/officeDocument/2006/relationships/slideLayout" Target="../slideLayouts/slideLayout16.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s>
</file>

<file path=ppt/slides/_rels/slide48.xml.rels><?xml version="1.0" encoding="UTF-8" standalone="yes"?>
<Relationships xmlns="http://schemas.openxmlformats.org/package/2006/relationships"><Relationship Id="rId3" Type="http://schemas.openxmlformats.org/officeDocument/2006/relationships/hyperlink" Target="mailto:claire.dunn@northtyneside.gov.uk"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41.xml"/><Relationship Id="rId5" Type="http://schemas.openxmlformats.org/officeDocument/2006/relationships/slide" Target="slide35.xml"/><Relationship Id="rId4" Type="http://schemas.openxmlformats.org/officeDocument/2006/relationships/slide" Target="slide2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gov.uk/government/publications/inclusion-health-applying-all-our-health/inclusion-health-applying-all-our-healt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30375"/>
            <a:ext cx="10515600" cy="1722425"/>
          </a:xfrm>
        </p:spPr>
        <p:txBody>
          <a:bodyPr anchor="b">
            <a:normAutofit fontScale="90000"/>
          </a:bodyPr>
          <a:lstStyle/>
          <a:p>
            <a:pPr algn="ctr"/>
            <a:r>
              <a:rPr lang="en-GB" dirty="0">
                <a:latin typeface="Arial" panose="020B0604020202020204" pitchFamily="34" charset="0"/>
                <a:cs typeface="Arial" panose="020B0604020202020204" pitchFamily="34" charset="0"/>
              </a:rPr>
              <a:t>Inclusion health and work: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North East and Yorkshire</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body" idx="1"/>
          </p:nvPr>
        </p:nvSpPr>
        <p:spPr>
          <a:xfrm>
            <a:off x="555763" y="4713515"/>
            <a:ext cx="11277600" cy="1969566"/>
          </a:xfrm>
        </p:spPr>
        <p:txBody>
          <a:bodyPr vert="horz" lIns="91440" tIns="45720" rIns="91440" bIns="45720" rtlCol="0" anchor="t">
            <a:noAutofit/>
          </a:bodyPr>
          <a:lstStyle/>
          <a:p>
            <a:r>
              <a:rPr lang="en-GB" sz="1600" dirty="0">
                <a:solidFill>
                  <a:schemeClr val="tx1"/>
                </a:solidFill>
                <a:latin typeface="Arial" panose="020B0604020202020204" pitchFamily="34" charset="0"/>
                <a:cs typeface="Arial" panose="020B0604020202020204" pitchFamily="34" charset="0"/>
              </a:rPr>
              <a:t>Prepared by:</a:t>
            </a:r>
            <a:endParaRPr lang="en-US" sz="1600" dirty="0">
              <a:solidFill>
                <a:schemeClr val="tx1"/>
              </a:solidFill>
              <a:latin typeface="Arial" panose="020B0604020202020204" pitchFamily="34" charset="0"/>
              <a:cs typeface="Arial" panose="020B0604020202020204" pitchFamily="34" charset="0"/>
            </a:endParaRPr>
          </a:p>
          <a:p>
            <a:r>
              <a:rPr lang="en-GB" sz="1600" dirty="0">
                <a:solidFill>
                  <a:schemeClr val="tx1"/>
                </a:solidFill>
                <a:latin typeface="Arial" panose="020B0604020202020204" pitchFamily="34" charset="0"/>
                <a:cs typeface="Arial" panose="020B0604020202020204" pitchFamily="34" charset="0"/>
              </a:rPr>
              <a:t>North East and Yorkshire Office for Health Improvement and Disparities (OHID)</a:t>
            </a:r>
            <a:endParaRPr lang="en-US" sz="1600" dirty="0">
              <a:solidFill>
                <a:schemeClr val="tx1"/>
              </a:solidFill>
              <a:latin typeface="Arial" panose="020B0604020202020204" pitchFamily="34" charset="0"/>
              <a:cs typeface="Arial" panose="020B0604020202020204" pitchFamily="34" charset="0"/>
            </a:endParaRPr>
          </a:p>
          <a:p>
            <a:r>
              <a:rPr lang="en-GB" sz="1600" dirty="0">
                <a:solidFill>
                  <a:schemeClr val="tx1"/>
                </a:solidFill>
                <a:latin typeface="Arial" panose="020B0604020202020204" pitchFamily="34" charset="0"/>
                <a:cs typeface="Arial" panose="020B0604020202020204" pitchFamily="34" charset="0"/>
              </a:rPr>
              <a:t>Department for Health and Social Care (DHSC) and Department for Work and Pensions (DWP) Joint Work and Health Directorate </a:t>
            </a:r>
            <a:endParaRPr lang="en-US" sz="1600" dirty="0">
              <a:solidFill>
                <a:schemeClr val="tx1"/>
              </a:solidFill>
              <a:latin typeface="Arial" panose="020B0604020202020204" pitchFamily="34" charset="0"/>
              <a:cs typeface="Arial" panose="020B0604020202020204" pitchFamily="34" charset="0"/>
            </a:endParaRPr>
          </a:p>
          <a:p>
            <a:r>
              <a:rPr lang="en-GB" sz="1600" dirty="0">
                <a:solidFill>
                  <a:schemeClr val="tx1"/>
                </a:solidFill>
                <a:latin typeface="Arial" panose="020B0604020202020204" pitchFamily="34" charset="0"/>
                <a:cs typeface="Arial" panose="020B0604020202020204" pitchFamily="34" charset="0"/>
              </a:rPr>
              <a:t>October 2025</a:t>
            </a:r>
          </a:p>
          <a:p>
            <a:r>
              <a:rPr lang="en-GB" sz="1600" b="1">
                <a:solidFill>
                  <a:schemeClr val="tx1"/>
                </a:solidFill>
                <a:latin typeface="Arial" panose="020B0604020202020204" pitchFamily="34" charset="0"/>
                <a:cs typeface="Arial" panose="020B0604020202020204" pitchFamily="34" charset="0"/>
              </a:rPr>
              <a:t>Updated: </a:t>
            </a:r>
            <a:r>
              <a:rPr lang="en-GB" sz="1600" dirty="0">
                <a:solidFill>
                  <a:schemeClr val="tx1"/>
                </a:solidFill>
                <a:latin typeface="Arial" panose="020B0604020202020204" pitchFamily="34" charset="0"/>
                <a:cs typeface="Arial" panose="020B0604020202020204" pitchFamily="34" charset="0"/>
              </a:rPr>
              <a:t>Jan 2026, </a:t>
            </a:r>
            <a:r>
              <a:rPr lang="en-GB" sz="1600" b="1" dirty="0">
                <a:solidFill>
                  <a:schemeClr val="tx1"/>
                </a:solidFill>
                <a:latin typeface="Arial" panose="020B0604020202020204" pitchFamily="34" charset="0"/>
                <a:cs typeface="Arial" panose="020B0604020202020204" pitchFamily="34" charset="0"/>
              </a:rPr>
              <a:t>May 2026</a:t>
            </a:r>
            <a:endParaRPr lang="en-US" sz="1600" b="1" dirty="0">
              <a:solidFill>
                <a:schemeClr val="tx1"/>
              </a:solidFill>
              <a:latin typeface="Arial" panose="020B0604020202020204" pitchFamily="34" charset="0"/>
              <a:cs typeface="Arial" panose="020B0604020202020204" pitchFamily="34" charset="0"/>
            </a:endParaRPr>
          </a:p>
        </p:txBody>
      </p:sp>
      <p:pic>
        <p:nvPicPr>
          <p:cNvPr id="4" name="Picture 3" descr="A close-up of a sign&#10;&#10;AI-generated content may be incorrect.">
            <a:extLst>
              <a:ext uri="{FF2B5EF4-FFF2-40B4-BE49-F238E27FC236}">
                <a16:creationId xmlns:a16="http://schemas.microsoft.com/office/drawing/2014/main" id="{4E1D65A2-D365-5AA2-AD93-C196138D7BBA}"/>
              </a:ext>
            </a:extLst>
          </p:cNvPr>
          <p:cNvPicPr>
            <a:picLocks noChangeAspect="1"/>
          </p:cNvPicPr>
          <p:nvPr/>
        </p:nvPicPr>
        <p:blipFill>
          <a:blip r:embed="rId2"/>
          <a:stretch>
            <a:fillRect/>
          </a:stretch>
        </p:blipFill>
        <p:spPr>
          <a:xfrm>
            <a:off x="9433063" y="436982"/>
            <a:ext cx="2400300" cy="1038225"/>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34D2DF6C-8F7D-6FD0-3CB3-632BB311AABD}"/>
              </a:ext>
            </a:extLst>
          </p:cNvPr>
          <p:cNvGraphicFramePr>
            <a:graphicFrameLocks noGrp="1"/>
          </p:cNvGraphicFramePr>
          <p:nvPr>
            <p:ph idx="1"/>
            <p:extLst>
              <p:ext uri="{D42A27DB-BD31-4B8C-83A1-F6EECF244321}">
                <p14:modId xmlns:p14="http://schemas.microsoft.com/office/powerpoint/2010/main" val="349833223"/>
              </p:ext>
            </p:extLst>
          </p:nvPr>
        </p:nvGraphicFramePr>
        <p:xfrm>
          <a:off x="366744" y="376902"/>
          <a:ext cx="11714722" cy="58897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9526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5DC78-19E9-B62B-1EFD-DC4F99014284}"/>
              </a:ext>
            </a:extLst>
          </p:cNvPr>
          <p:cNvSpPr>
            <a:spLocks noGrp="1"/>
          </p:cNvSpPr>
          <p:nvPr>
            <p:ph type="title"/>
          </p:nvPr>
        </p:nvSpPr>
        <p:spPr>
          <a:xfrm>
            <a:off x="161794" y="152182"/>
            <a:ext cx="10515600" cy="696759"/>
          </a:xfrm>
        </p:spPr>
        <p:txBody>
          <a:bodyPr>
            <a:normAutofit fontScale="90000"/>
          </a:bodyPr>
          <a:lstStyle/>
          <a:p>
            <a:r>
              <a:rPr lang="en-GB" b="1"/>
              <a:t>Inclusion health data</a:t>
            </a:r>
          </a:p>
        </p:txBody>
      </p:sp>
      <p:sp>
        <p:nvSpPr>
          <p:cNvPr id="3" name="Content Placeholder 2">
            <a:extLst>
              <a:ext uri="{FF2B5EF4-FFF2-40B4-BE49-F238E27FC236}">
                <a16:creationId xmlns:a16="http://schemas.microsoft.com/office/drawing/2014/main" id="{694395C0-8958-41B8-1378-2C99297484F3}"/>
              </a:ext>
            </a:extLst>
          </p:cNvPr>
          <p:cNvSpPr>
            <a:spLocks noGrp="1"/>
          </p:cNvSpPr>
          <p:nvPr>
            <p:ph idx="1"/>
          </p:nvPr>
        </p:nvSpPr>
        <p:spPr>
          <a:xfrm>
            <a:off x="161794" y="848940"/>
            <a:ext cx="11192006" cy="6009059"/>
          </a:xfrm>
        </p:spPr>
        <p:txBody>
          <a:bodyPr>
            <a:normAutofit/>
          </a:bodyPr>
          <a:lstStyle/>
          <a:p>
            <a:pPr marL="285750" indent="-285750">
              <a:lnSpc>
                <a:spcPct val="110000"/>
              </a:lnSpc>
              <a:spcBef>
                <a:spcPts val="0"/>
              </a:spcBef>
            </a:pPr>
            <a:r>
              <a:rPr lang="en-GB">
                <a:latin typeface="Arial" panose="020B0604020202020204" pitchFamily="34" charset="0"/>
                <a:ea typeface="Tahoma"/>
                <a:cs typeface="Arial" panose="020B0604020202020204" pitchFamily="34" charset="0"/>
              </a:rPr>
              <a:t>Data on health needs and outcomes for </a:t>
            </a:r>
            <a:r>
              <a:rPr lang="en-GB" b="1">
                <a:latin typeface="Arial" panose="020B0604020202020204" pitchFamily="34" charset="0"/>
                <a:ea typeface="Tahoma"/>
                <a:cs typeface="Arial" panose="020B0604020202020204" pitchFamily="34" charset="0"/>
              </a:rPr>
              <a:t>inclusion health populations are not routinely available. </a:t>
            </a:r>
          </a:p>
          <a:p>
            <a:pPr marL="0" indent="0">
              <a:lnSpc>
                <a:spcPct val="110000"/>
              </a:lnSpc>
              <a:spcBef>
                <a:spcPts val="0"/>
              </a:spcBef>
              <a:buNone/>
            </a:pPr>
            <a:endParaRPr lang="en-GB" b="1">
              <a:latin typeface="Arial" panose="020B0604020202020204" pitchFamily="34" charset="0"/>
              <a:ea typeface="Tahoma"/>
              <a:cs typeface="Arial" panose="020B0604020202020204" pitchFamily="34" charset="0"/>
            </a:endParaRPr>
          </a:p>
          <a:p>
            <a:pPr marL="285750" indent="-285750">
              <a:lnSpc>
                <a:spcPct val="110000"/>
              </a:lnSpc>
              <a:spcBef>
                <a:spcPts val="0"/>
              </a:spcBef>
            </a:pPr>
            <a:r>
              <a:rPr lang="en-GB" b="1">
                <a:latin typeface="Arial" panose="020B0604020202020204" pitchFamily="34" charset="0"/>
                <a:ea typeface="Tahoma"/>
                <a:cs typeface="Arial" panose="020B0604020202020204" pitchFamily="34" charset="0"/>
                <a:hlinkClick r:id="rId2"/>
              </a:rPr>
              <a:t>Spotlight</a:t>
            </a:r>
            <a:r>
              <a:rPr lang="en-GB" b="1">
                <a:latin typeface="Arial" panose="020B0604020202020204" pitchFamily="34" charset="0"/>
                <a:ea typeface="Tahoma"/>
                <a:cs typeface="Arial" panose="020B0604020202020204" pitchFamily="34" charset="0"/>
              </a:rPr>
              <a:t> provides data on public health outcomes </a:t>
            </a:r>
            <a:r>
              <a:rPr lang="en-GB">
                <a:latin typeface="Arial" panose="020B0604020202020204" pitchFamily="34" charset="0"/>
                <a:ea typeface="Tahoma"/>
                <a:cs typeface="Arial" panose="020B0604020202020204" pitchFamily="34" charset="0"/>
              </a:rPr>
              <a:t>for inclusion health groups, but this is mainly available at national level. </a:t>
            </a:r>
          </a:p>
          <a:p>
            <a:pPr marL="285750" indent="-285750">
              <a:lnSpc>
                <a:spcPct val="110000"/>
              </a:lnSpc>
              <a:spcBef>
                <a:spcPts val="0"/>
              </a:spcBef>
            </a:pPr>
            <a:endParaRPr lang="en-GB" b="1">
              <a:latin typeface="Arial" panose="020B0604020202020204" pitchFamily="34" charset="0"/>
              <a:cs typeface="Arial" panose="020B0604020202020204" pitchFamily="34" charset="0"/>
            </a:endParaRPr>
          </a:p>
          <a:p>
            <a:pPr marL="285750" indent="-285750">
              <a:lnSpc>
                <a:spcPct val="110000"/>
              </a:lnSpc>
              <a:spcBef>
                <a:spcPts val="0"/>
              </a:spcBef>
            </a:pPr>
            <a:r>
              <a:rPr lang="en-GB">
                <a:latin typeface="Arial" panose="020B0604020202020204" pitchFamily="34" charset="0"/>
                <a:ea typeface="Tahoma"/>
                <a:cs typeface="Arial" panose="020B0604020202020204" pitchFamily="34" charset="0"/>
              </a:rPr>
              <a:t>To note, the </a:t>
            </a:r>
            <a:r>
              <a:rPr lang="en-GB" b="1">
                <a:latin typeface="Arial" panose="020B0604020202020204" pitchFamily="34" charset="0"/>
                <a:ea typeface="Tahoma"/>
                <a:cs typeface="Arial" panose="020B0604020202020204" pitchFamily="34" charset="0"/>
              </a:rPr>
              <a:t>use of national datasets is limited and should be used in conjunction with local </a:t>
            </a:r>
            <a:r>
              <a:rPr lang="en-GB">
                <a:latin typeface="Arial" panose="020B0604020202020204" pitchFamily="34" charset="0"/>
                <a:ea typeface="Tahoma"/>
                <a:cs typeface="Arial" panose="020B0604020202020204" pitchFamily="34" charset="0"/>
              </a:rPr>
              <a:t>which can provide a much richer source of information and can describe populations and their needs more effectively.</a:t>
            </a:r>
          </a:p>
          <a:p>
            <a:endParaRPr lang="en-GB"/>
          </a:p>
        </p:txBody>
      </p:sp>
    </p:spTree>
    <p:extLst>
      <p:ext uri="{BB962C8B-B14F-4D97-AF65-F5344CB8AC3E}">
        <p14:creationId xmlns:p14="http://schemas.microsoft.com/office/powerpoint/2010/main" val="485778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sX0" fmla="*/ 0 w 18288"/>
              <a:gd name="csY0" fmla="*/ 0 h 5590381"/>
              <a:gd name="csX1" fmla="*/ 18288 w 18288"/>
              <a:gd name="csY1" fmla="*/ 0 h 5590381"/>
              <a:gd name="csX2" fmla="*/ 18288 w 18288"/>
              <a:gd name="csY2" fmla="*/ 754701 h 5590381"/>
              <a:gd name="csX3" fmla="*/ 18288 w 18288"/>
              <a:gd name="csY3" fmla="*/ 1565307 h 5590381"/>
              <a:gd name="csX4" fmla="*/ 18288 w 18288"/>
              <a:gd name="csY4" fmla="*/ 2152297 h 5590381"/>
              <a:gd name="csX5" fmla="*/ 18288 w 18288"/>
              <a:gd name="csY5" fmla="*/ 2906998 h 5590381"/>
              <a:gd name="csX6" fmla="*/ 18288 w 18288"/>
              <a:gd name="csY6" fmla="*/ 3549892 h 5590381"/>
              <a:gd name="csX7" fmla="*/ 18288 w 18288"/>
              <a:gd name="csY7" fmla="*/ 4080978 h 5590381"/>
              <a:gd name="csX8" fmla="*/ 18288 w 18288"/>
              <a:gd name="csY8" fmla="*/ 4835680 h 5590381"/>
              <a:gd name="csX9" fmla="*/ 18288 w 18288"/>
              <a:gd name="csY9" fmla="*/ 5590381 h 5590381"/>
              <a:gd name="csX10" fmla="*/ 0 w 18288"/>
              <a:gd name="csY10" fmla="*/ 5590381 h 5590381"/>
              <a:gd name="csX11" fmla="*/ 0 w 18288"/>
              <a:gd name="csY11" fmla="*/ 4835680 h 5590381"/>
              <a:gd name="csX12" fmla="*/ 0 w 18288"/>
              <a:gd name="csY12" fmla="*/ 4304593 h 5590381"/>
              <a:gd name="csX13" fmla="*/ 0 w 18288"/>
              <a:gd name="csY13" fmla="*/ 3773507 h 5590381"/>
              <a:gd name="csX14" fmla="*/ 0 w 18288"/>
              <a:gd name="csY14" fmla="*/ 3186517 h 5590381"/>
              <a:gd name="csX15" fmla="*/ 0 w 18288"/>
              <a:gd name="csY15" fmla="*/ 2487720 h 5590381"/>
              <a:gd name="csX16" fmla="*/ 0 w 18288"/>
              <a:gd name="csY16" fmla="*/ 1956633 h 5590381"/>
              <a:gd name="csX17" fmla="*/ 0 w 18288"/>
              <a:gd name="csY17" fmla="*/ 1425547 h 5590381"/>
              <a:gd name="csX18" fmla="*/ 0 w 18288"/>
              <a:gd name="csY18" fmla="*/ 614942 h 5590381"/>
              <a:gd name="csX19" fmla="*/ 0 w 18288"/>
              <a:gd name="csY19" fmla="*/ 0 h 5590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8B212EE-7C83-C79F-90B9-78C73D7E14AB}"/>
              </a:ext>
            </a:extLst>
          </p:cNvPr>
          <p:cNvPicPr>
            <a:picLocks noChangeAspect="1"/>
          </p:cNvPicPr>
          <p:nvPr/>
        </p:nvPicPr>
        <p:blipFill>
          <a:blip r:embed="rId2"/>
          <a:stretch>
            <a:fillRect/>
          </a:stretch>
        </p:blipFill>
        <p:spPr>
          <a:xfrm>
            <a:off x="4469233" y="1004512"/>
            <a:ext cx="7539021" cy="4071070"/>
          </a:xfrm>
          <a:prstGeom prst="rect">
            <a:avLst/>
          </a:prstGeom>
          <a:ln w="25400">
            <a:solidFill>
              <a:schemeClr val="tx1"/>
            </a:solidFill>
          </a:ln>
        </p:spPr>
      </p:pic>
      <p:sp>
        <p:nvSpPr>
          <p:cNvPr id="5" name="TextBox 4">
            <a:extLst>
              <a:ext uri="{FF2B5EF4-FFF2-40B4-BE49-F238E27FC236}">
                <a16:creationId xmlns:a16="http://schemas.microsoft.com/office/drawing/2014/main" id="{7775E7A0-90FC-E9B3-AED6-E66DBF8D24A5}"/>
              </a:ext>
            </a:extLst>
          </p:cNvPr>
          <p:cNvSpPr txBox="1"/>
          <p:nvPr/>
        </p:nvSpPr>
        <p:spPr>
          <a:xfrm>
            <a:off x="238539" y="380416"/>
            <a:ext cx="3790122" cy="5590381"/>
          </a:xfrm>
          <a:prstGeom prst="rect">
            <a:avLst/>
          </a:prstGeom>
          <a:noFill/>
          <a:ln w="25400">
            <a:solidFill>
              <a:schemeClr val="tx1"/>
            </a:solidFill>
          </a:ln>
        </p:spPr>
        <p:txBody>
          <a:bodyPr vert="horz" lIns="91440" tIns="45720" rIns="91440" bIns="45720" rtlCol="0" anchor="t">
            <a:normAutofit/>
          </a:bodyPr>
          <a:lstStyle/>
          <a:p>
            <a:pPr marL="57150">
              <a:lnSpc>
                <a:spcPct val="90000"/>
              </a:lnSpc>
              <a:spcBef>
                <a:spcPts val="0"/>
              </a:spcBef>
              <a:spcAft>
                <a:spcPts val="600"/>
              </a:spcAft>
            </a:pPr>
            <a:r>
              <a:rPr lang="en-US" sz="2000">
                <a:latin typeface="Arial" panose="020B0604020202020204" pitchFamily="34" charset="0"/>
                <a:cs typeface="Arial" panose="020B0604020202020204" pitchFamily="34" charset="0"/>
              </a:rPr>
              <a:t>The </a:t>
            </a:r>
            <a:r>
              <a:rPr lang="en-US" sz="2000" b="1">
                <a:latin typeface="Arial" panose="020B0604020202020204" pitchFamily="34" charset="0"/>
                <a:cs typeface="Arial" panose="020B0604020202020204" pitchFamily="34" charset="0"/>
                <a:hlinkClick r:id="rId3"/>
              </a:rPr>
              <a:t>Inclusion health data and intelligence resource for England</a:t>
            </a:r>
            <a:r>
              <a:rPr lang="en-US" sz="2000" b="1">
                <a:latin typeface="Arial" panose="020B0604020202020204" pitchFamily="34" charset="0"/>
                <a:cs typeface="Arial" panose="020B0604020202020204" pitchFamily="34" charset="0"/>
              </a:rPr>
              <a:t> </a:t>
            </a:r>
            <a:r>
              <a:rPr lang="en-US" sz="2000">
                <a:latin typeface="Arial" panose="020B0604020202020204" pitchFamily="34" charset="0"/>
                <a:cs typeface="Arial" panose="020B0604020202020204" pitchFamily="34" charset="0"/>
              </a:rPr>
              <a:t>provides  a </a:t>
            </a:r>
            <a:r>
              <a:rPr lang="en-US" sz="2000" b="1">
                <a:latin typeface="Arial" panose="020B0604020202020204" pitchFamily="34" charset="0"/>
                <a:cs typeface="Arial" panose="020B0604020202020204" pitchFamily="34" charset="0"/>
              </a:rPr>
              <a:t>summary of publicly available data and intelligence </a:t>
            </a:r>
            <a:r>
              <a:rPr lang="en-US" sz="2000">
                <a:latin typeface="Arial" panose="020B0604020202020204" pitchFamily="34" charset="0"/>
                <a:cs typeface="Arial" panose="020B0604020202020204" pitchFamily="34" charset="0"/>
              </a:rPr>
              <a:t>to support work on inclusion health at a local level. </a:t>
            </a:r>
          </a:p>
          <a:p>
            <a:pPr marL="57150">
              <a:lnSpc>
                <a:spcPct val="90000"/>
              </a:lnSpc>
              <a:spcBef>
                <a:spcPts val="0"/>
              </a:spcBef>
              <a:spcAft>
                <a:spcPts val="600"/>
              </a:spcAft>
            </a:pPr>
            <a:endParaRPr lang="en-US" sz="2000">
              <a:latin typeface="Arial" panose="020B0604020202020204" pitchFamily="34" charset="0"/>
              <a:cs typeface="Arial" panose="020B0604020202020204" pitchFamily="34" charset="0"/>
            </a:endParaRPr>
          </a:p>
          <a:p>
            <a:pPr marL="57150">
              <a:lnSpc>
                <a:spcPct val="90000"/>
              </a:lnSpc>
              <a:spcBef>
                <a:spcPts val="0"/>
              </a:spcBef>
              <a:spcAft>
                <a:spcPts val="600"/>
              </a:spcAft>
            </a:pPr>
            <a:r>
              <a:rPr lang="en-US" sz="2000">
                <a:latin typeface="Arial" panose="020B0604020202020204" pitchFamily="34" charset="0"/>
                <a:cs typeface="Arial" panose="020B0604020202020204" pitchFamily="34" charset="0"/>
              </a:rPr>
              <a:t>It includes population level data which can be filtered by local authority to help you to </a:t>
            </a:r>
            <a:r>
              <a:rPr lang="en-US" sz="2000" b="1">
                <a:latin typeface="Arial" panose="020B0604020202020204" pitchFamily="34" charset="0"/>
                <a:cs typeface="Arial" panose="020B0604020202020204" pitchFamily="34" charset="0"/>
              </a:rPr>
              <a:t>consider some of the communities to focus on where there may be higher levels of economic inactivity. </a:t>
            </a:r>
          </a:p>
        </p:txBody>
      </p:sp>
    </p:spTree>
    <p:extLst>
      <p:ext uri="{BB962C8B-B14F-4D97-AF65-F5344CB8AC3E}">
        <p14:creationId xmlns:p14="http://schemas.microsoft.com/office/powerpoint/2010/main" val="2118588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F3D40A90-009A-EFAB-2FFE-DE8DBB0B216E}"/>
              </a:ext>
            </a:extLst>
          </p:cNvPr>
          <p:cNvSpPr txBox="1">
            <a:spLocks/>
          </p:cNvSpPr>
          <p:nvPr/>
        </p:nvSpPr>
        <p:spPr>
          <a:xfrm>
            <a:off x="371569" y="1184018"/>
            <a:ext cx="11446166" cy="51747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20000"/>
              </a:lnSpc>
              <a:spcBef>
                <a:spcPts val="0"/>
              </a:spcBef>
              <a:buFont typeface="+mj-lt"/>
              <a:buAutoNum type="arabicPeriod"/>
            </a:pPr>
            <a:r>
              <a:rPr lang="en-GB" sz="2000" b="1">
                <a:solidFill>
                  <a:srgbClr val="0B0C0C"/>
                </a:solidFill>
                <a:latin typeface="Arial" panose="020B0604020202020204" pitchFamily="34" charset="0"/>
                <a:cs typeface="Arial" panose="020B0604020202020204" pitchFamily="34" charset="0"/>
              </a:rPr>
              <a:t>Understand the concepts of inclusion health and social exclusion. </a:t>
            </a:r>
            <a:r>
              <a:rPr lang="en-GB" sz="2000">
                <a:solidFill>
                  <a:srgbClr val="0B0C0C"/>
                </a:solidFill>
                <a:latin typeface="Arial" panose="020B0604020202020204" pitchFamily="34" charset="0"/>
                <a:cs typeface="Arial" panose="020B0604020202020204" pitchFamily="34" charset="0"/>
              </a:rPr>
              <a:t>These populations face </a:t>
            </a:r>
            <a:r>
              <a:rPr lang="en-GB" sz="2000">
                <a:solidFill>
                  <a:srgbClr val="0B0C0C"/>
                </a:solidFill>
                <a:latin typeface="Arial" panose="020B0604020202020204" pitchFamily="34" charset="0"/>
                <a:cs typeface="Arial" panose="020B0604020202020204" pitchFamily="34" charset="0"/>
                <a:hlinkClick r:id="rId2"/>
              </a:rPr>
              <a:t>structural discrimination, </a:t>
            </a:r>
            <a:r>
              <a:rPr lang="en-GB" sz="2000">
                <a:solidFill>
                  <a:srgbClr val="0B0C0C"/>
                </a:solidFill>
                <a:latin typeface="Arial" panose="020B0604020202020204" pitchFamily="34" charset="0"/>
                <a:cs typeface="Arial" panose="020B0604020202020204" pitchFamily="34" charset="0"/>
              </a:rPr>
              <a:t>are more likely to have had past experiences of being turned away from services or being badly treated and be afraid of punitive action after accessing services.</a:t>
            </a:r>
          </a:p>
          <a:p>
            <a:pPr marL="457200" indent="-457200">
              <a:lnSpc>
                <a:spcPct val="120000"/>
              </a:lnSpc>
              <a:spcBef>
                <a:spcPts val="0"/>
              </a:spcBef>
              <a:buFont typeface="+mj-lt"/>
              <a:buAutoNum type="arabicPeriod"/>
            </a:pPr>
            <a:endParaRPr lang="en-GB" sz="2000">
              <a:latin typeface="Arial"/>
              <a:cs typeface="Arial"/>
            </a:endParaRPr>
          </a:p>
          <a:p>
            <a:pPr marL="457200" indent="-457200">
              <a:lnSpc>
                <a:spcPct val="120000"/>
              </a:lnSpc>
              <a:spcBef>
                <a:spcPts val="0"/>
              </a:spcBef>
              <a:buAutoNum type="arabicPeriod"/>
            </a:pPr>
            <a:r>
              <a:rPr lang="en-GB" sz="2000">
                <a:latin typeface="Arial"/>
                <a:cs typeface="Arial"/>
              </a:rPr>
              <a:t>People in inclusion health groups may have experienced significant trauma in their lives so it's important that </a:t>
            </a:r>
            <a:r>
              <a:rPr lang="en-GB" sz="2000" b="1">
                <a:latin typeface="Arial"/>
                <a:cs typeface="Arial"/>
              </a:rPr>
              <a:t>staff are trained to work in a </a:t>
            </a:r>
            <a:r>
              <a:rPr lang="en-GB" sz="2000" b="1">
                <a:latin typeface="Arial"/>
                <a:cs typeface="Arial"/>
                <a:hlinkClick r:id="rId3"/>
              </a:rPr>
              <a:t>trauma informed way </a:t>
            </a:r>
            <a:r>
              <a:rPr lang="en-GB" sz="2000" b="1">
                <a:latin typeface="Arial"/>
                <a:cs typeface="Arial"/>
              </a:rPr>
              <a:t>and understand the importance of </a:t>
            </a:r>
            <a:r>
              <a:rPr lang="en-GB" sz="2000" b="1">
                <a:latin typeface="Arial"/>
                <a:cs typeface="Arial"/>
                <a:hlinkClick r:id="rId4"/>
              </a:rPr>
              <a:t>cultural humility.</a:t>
            </a:r>
            <a:r>
              <a:rPr lang="en-GB" sz="2000" b="1">
                <a:latin typeface="Arial"/>
                <a:cs typeface="Arial"/>
              </a:rPr>
              <a:t> </a:t>
            </a:r>
            <a:endParaRPr lang="en-GB" sz="2000"/>
          </a:p>
          <a:p>
            <a:pPr marL="457200" indent="-457200">
              <a:lnSpc>
                <a:spcPct val="120000"/>
              </a:lnSpc>
              <a:spcBef>
                <a:spcPts val="0"/>
              </a:spcBef>
              <a:buFont typeface="+mj-lt"/>
              <a:buAutoNum type="arabicPeriod"/>
            </a:pPr>
            <a:endParaRPr lang="en-GB" sz="2000" b="1">
              <a:latin typeface="Arial" panose="020B0604020202020204" pitchFamily="34" charset="0"/>
              <a:cs typeface="Arial" panose="020B0604020202020204" pitchFamily="34" charset="0"/>
            </a:endParaRPr>
          </a:p>
          <a:p>
            <a:pPr marL="457200" indent="-457200">
              <a:lnSpc>
                <a:spcPct val="120000"/>
              </a:lnSpc>
              <a:spcBef>
                <a:spcPts val="0"/>
              </a:spcBef>
              <a:buFont typeface="+mj-lt"/>
              <a:buAutoNum type="arabicPeriod"/>
            </a:pPr>
            <a:r>
              <a:rPr lang="en-GB" sz="2000">
                <a:solidFill>
                  <a:srgbClr val="0B0C0C"/>
                </a:solidFill>
                <a:latin typeface="Arial"/>
                <a:cs typeface="Arial"/>
              </a:rPr>
              <a:t>People may </a:t>
            </a:r>
            <a:r>
              <a:rPr lang="en-GB" sz="2000">
                <a:latin typeface="Arial"/>
                <a:cs typeface="Arial"/>
              </a:rPr>
              <a:t>not speak English or be able to read or write - </a:t>
            </a:r>
            <a:r>
              <a:rPr lang="en-GB" sz="2000" b="1">
                <a:latin typeface="Arial"/>
                <a:cs typeface="Arial"/>
              </a:rPr>
              <a:t>i</a:t>
            </a:r>
            <a:r>
              <a:rPr lang="en-GB" sz="2000" b="1">
                <a:solidFill>
                  <a:srgbClr val="0B0C0C"/>
                </a:solidFill>
                <a:latin typeface="Arial"/>
                <a:cs typeface="Arial"/>
              </a:rPr>
              <a:t>s a translator offered routinely</a:t>
            </a:r>
            <a:r>
              <a:rPr lang="en-GB" sz="2000">
                <a:solidFill>
                  <a:srgbClr val="0B0C0C"/>
                </a:solidFill>
                <a:latin typeface="Arial"/>
                <a:cs typeface="Arial"/>
              </a:rPr>
              <a:t> and are materials accessible?</a:t>
            </a:r>
          </a:p>
          <a:p>
            <a:pPr marL="457200" indent="-457200">
              <a:lnSpc>
                <a:spcPct val="120000"/>
              </a:lnSpc>
              <a:spcBef>
                <a:spcPts val="0"/>
              </a:spcBef>
              <a:buFont typeface="+mj-lt"/>
              <a:buAutoNum type="arabicPeriod"/>
            </a:pPr>
            <a:endParaRPr lang="en-GB" sz="2000">
              <a:solidFill>
                <a:srgbClr val="0B0C0C"/>
              </a:solidFill>
              <a:latin typeface="Arial" panose="020B0604020202020204" pitchFamily="34" charset="0"/>
              <a:cs typeface="Arial" panose="020B0604020202020204" pitchFamily="34" charset="0"/>
            </a:endParaRPr>
          </a:p>
          <a:p>
            <a:pPr marL="457200" indent="-457200">
              <a:lnSpc>
                <a:spcPct val="120000"/>
              </a:lnSpc>
              <a:spcBef>
                <a:spcPts val="0"/>
              </a:spcBef>
              <a:buFont typeface="+mj-lt"/>
              <a:buAutoNum type="arabicPeriod"/>
            </a:pPr>
            <a:r>
              <a:rPr lang="en-GB" sz="2000">
                <a:solidFill>
                  <a:srgbClr val="0B0C0C"/>
                </a:solidFill>
                <a:latin typeface="Arial" panose="020B0604020202020204" pitchFamily="34" charset="0"/>
                <a:cs typeface="Arial" panose="020B0604020202020204" pitchFamily="34" charset="0"/>
              </a:rPr>
              <a:t>To support access, do you need to </a:t>
            </a:r>
            <a:r>
              <a:rPr lang="en-GB" sz="2000" b="1">
                <a:solidFill>
                  <a:srgbClr val="0B0C0C"/>
                </a:solidFill>
                <a:latin typeface="Arial" panose="020B0604020202020204" pitchFamily="34" charset="0"/>
                <a:cs typeface="Arial" panose="020B0604020202020204" pitchFamily="34" charset="0"/>
              </a:rPr>
              <a:t>consider bespoke approaches such as peer support and providing outreach </a:t>
            </a:r>
            <a:r>
              <a:rPr lang="en-GB" sz="2000">
                <a:solidFill>
                  <a:srgbClr val="0B0C0C"/>
                </a:solidFill>
                <a:latin typeface="Arial" panose="020B0604020202020204" pitchFamily="34" charset="0"/>
                <a:cs typeface="Arial" panose="020B0604020202020204" pitchFamily="34" charset="0"/>
              </a:rPr>
              <a:t>to bring the services you provide closer to communities?</a:t>
            </a:r>
          </a:p>
          <a:p>
            <a:pPr marL="0" indent="0">
              <a:lnSpc>
                <a:spcPct val="120000"/>
              </a:lnSpc>
              <a:spcBef>
                <a:spcPts val="0"/>
              </a:spcBef>
              <a:buFont typeface="Arial" panose="020B0604020202020204" pitchFamily="34" charset="0"/>
              <a:buNone/>
            </a:pPr>
            <a:endParaRPr lang="en-GB" sz="2000">
              <a:latin typeface="Tahoma" panose="020B0604030504040204" pitchFamily="34" charset="0"/>
              <a:ea typeface="Tahoma" panose="020B0604030504040204" pitchFamily="34" charset="0"/>
              <a:cs typeface="Tahoma" panose="020B0604030504040204" pitchFamily="34" charset="0"/>
            </a:endParaRPr>
          </a:p>
          <a:p>
            <a:endParaRPr lang="en-GB"/>
          </a:p>
        </p:txBody>
      </p:sp>
      <p:sp>
        <p:nvSpPr>
          <p:cNvPr id="7" name="Text Placeholder 2">
            <a:extLst>
              <a:ext uri="{FF2B5EF4-FFF2-40B4-BE49-F238E27FC236}">
                <a16:creationId xmlns:a16="http://schemas.microsoft.com/office/drawing/2014/main" id="{5C7390A1-3F5C-2447-15D5-E4609B3D517D}"/>
              </a:ext>
            </a:extLst>
          </p:cNvPr>
          <p:cNvSpPr txBox="1">
            <a:spLocks/>
          </p:cNvSpPr>
          <p:nvPr/>
        </p:nvSpPr>
        <p:spPr>
          <a:xfrm>
            <a:off x="572852" y="366253"/>
            <a:ext cx="11447465" cy="6892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latin typeface="Arial"/>
                <a:cs typeface="Arial"/>
              </a:rPr>
              <a:t>So, what do we need to consider in our approach?</a:t>
            </a:r>
          </a:p>
        </p:txBody>
      </p:sp>
    </p:spTree>
    <p:extLst>
      <p:ext uri="{BB962C8B-B14F-4D97-AF65-F5344CB8AC3E}">
        <p14:creationId xmlns:p14="http://schemas.microsoft.com/office/powerpoint/2010/main" val="391189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C25035AC-2881-EB77-E677-8F4413A72E3C}"/>
              </a:ext>
            </a:extLst>
          </p:cNvPr>
          <p:cNvSpPr txBox="1">
            <a:spLocks/>
          </p:cNvSpPr>
          <p:nvPr/>
        </p:nvSpPr>
        <p:spPr>
          <a:xfrm>
            <a:off x="357905" y="468086"/>
            <a:ext cx="11446166" cy="538899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GB" sz="2000" b="1" dirty="0">
                <a:solidFill>
                  <a:srgbClr val="0B0C0C"/>
                </a:solidFill>
                <a:latin typeface="Arial" panose="020B0604020202020204" pitchFamily="34" charset="0"/>
                <a:cs typeface="Arial" panose="020B0604020202020204" pitchFamily="34" charset="0"/>
              </a:rPr>
              <a:t>5. Work collaboratively: </a:t>
            </a:r>
            <a:r>
              <a:rPr lang="en-GB" sz="2000" dirty="0">
                <a:solidFill>
                  <a:srgbClr val="0B0C0C"/>
                </a:solidFill>
                <a:latin typeface="Arial" panose="020B0604020202020204" pitchFamily="34" charset="0"/>
                <a:cs typeface="Arial" panose="020B0604020202020204" pitchFamily="34" charset="0"/>
              </a:rPr>
              <a:t>The needs of inclusion health groups are often complex and intersect across different domains. Consider the networks and services available in your area that can help. There are inclusion health leads in all local authority public health teams who can signpost you to information and local contacts.</a:t>
            </a:r>
          </a:p>
          <a:p>
            <a:pPr marL="0" indent="0">
              <a:lnSpc>
                <a:spcPct val="120000"/>
              </a:lnSpc>
              <a:spcBef>
                <a:spcPts val="0"/>
              </a:spcBef>
              <a:buFont typeface="Arial" panose="020B0604020202020204" pitchFamily="34" charset="0"/>
              <a:buNone/>
            </a:pPr>
            <a:endParaRPr lang="en-GB" sz="2000" dirty="0">
              <a:solidFill>
                <a:srgbClr val="0B0C0C"/>
              </a:solidFill>
              <a:latin typeface="Arial" panose="020B0604020202020204" pitchFamily="34" charset="0"/>
              <a:cs typeface="Arial" panose="020B0604020202020204" pitchFamily="34" charset="0"/>
            </a:endParaRPr>
          </a:p>
          <a:p>
            <a:pPr marL="0" indent="0">
              <a:lnSpc>
                <a:spcPct val="120000"/>
              </a:lnSpc>
              <a:spcBef>
                <a:spcPts val="0"/>
              </a:spcBef>
              <a:buFont typeface="Arial" panose="020B0604020202020204" pitchFamily="34" charset="0"/>
              <a:buNone/>
            </a:pPr>
            <a:r>
              <a:rPr lang="en-GB" sz="2000" b="1" dirty="0">
                <a:solidFill>
                  <a:srgbClr val="0B0C0C"/>
                </a:solidFill>
                <a:latin typeface="Arial" panose="020B0604020202020204" pitchFamily="34" charset="0"/>
                <a:cs typeface="Arial" panose="020B0604020202020204" pitchFamily="34" charset="0"/>
              </a:rPr>
              <a:t>6. E</a:t>
            </a:r>
            <a:r>
              <a:rPr lang="en-GB" sz="2000" b="1" kern="0" dirty="0">
                <a:latin typeface="Arial" panose="020B0604020202020204" pitchFamily="34" charset="0"/>
                <a:ea typeface="Times New Roman" panose="02020603050405020304" pitchFamily="18" charset="0"/>
                <a:cs typeface="Arial" panose="020B0604020202020204" pitchFamily="34" charset="0"/>
              </a:rPr>
              <a:t>ncourage local businesses to get involved</a:t>
            </a:r>
            <a:r>
              <a:rPr lang="en-GB" sz="2000" kern="0" dirty="0">
                <a:latin typeface="Arial" panose="020B0604020202020204" pitchFamily="34" charset="0"/>
                <a:ea typeface="Times New Roman" panose="02020603050405020304" pitchFamily="18" charset="0"/>
                <a:cs typeface="Arial" panose="020B0604020202020204" pitchFamily="34" charset="0"/>
              </a:rPr>
              <a:t>: Raise awareness about the benefits of inclusive hiring practices and the support available to employers.</a:t>
            </a:r>
          </a:p>
          <a:p>
            <a:pPr marL="0" indent="0">
              <a:lnSpc>
                <a:spcPct val="120000"/>
              </a:lnSpc>
              <a:spcBef>
                <a:spcPts val="0"/>
              </a:spcBef>
              <a:buFont typeface="Arial" panose="020B0604020202020204" pitchFamily="34" charset="0"/>
              <a:buNone/>
            </a:pPr>
            <a:endParaRPr lang="en-GB" sz="2000" kern="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20000"/>
              </a:lnSpc>
              <a:spcBef>
                <a:spcPts val="0"/>
              </a:spcBef>
              <a:buFont typeface="Arial" panose="020B0604020202020204" pitchFamily="34" charset="0"/>
              <a:buNone/>
            </a:pPr>
            <a:r>
              <a:rPr lang="en-GB" sz="2000" kern="100" dirty="0">
                <a:latin typeface="Arial" panose="020B0604020202020204" pitchFamily="34" charset="0"/>
                <a:ea typeface="Tahoma" panose="020B0604030504040204" pitchFamily="34" charset="0"/>
                <a:cs typeface="Arial" panose="020B0604020202020204" pitchFamily="34" charset="0"/>
              </a:rPr>
              <a:t>7. Sometimes, </a:t>
            </a:r>
            <a:r>
              <a:rPr lang="en-GB" sz="2000" b="1" kern="100" dirty="0">
                <a:latin typeface="Arial" panose="020B0604020202020204" pitchFamily="34" charset="0"/>
                <a:ea typeface="Tahoma" panose="020B0604030504040204" pitchFamily="34" charset="0"/>
                <a:cs typeface="Arial" panose="020B0604020202020204" pitchFamily="34" charset="0"/>
              </a:rPr>
              <a:t>people are keen volunteer/work within organisations that focus on topics they have lived experience of</a:t>
            </a:r>
            <a:r>
              <a:rPr lang="en-GB" sz="2000" kern="100" dirty="0">
                <a:latin typeface="Arial" panose="020B0604020202020204" pitchFamily="34" charset="0"/>
                <a:ea typeface="Tahoma" panose="020B0604030504040204" pitchFamily="34" charset="0"/>
                <a:cs typeface="Arial" panose="020B0604020202020204" pitchFamily="34" charset="0"/>
              </a:rPr>
              <a:t>, e.g. in a drug and alcohol service, for a local refugee VCSE etc. This isn’t right for everyone but providing options like this could be considered.</a:t>
            </a:r>
          </a:p>
          <a:p>
            <a:pPr marL="0" indent="0">
              <a:lnSpc>
                <a:spcPct val="120000"/>
              </a:lnSpc>
              <a:spcBef>
                <a:spcPts val="0"/>
              </a:spcBef>
              <a:buFont typeface="Arial" panose="020B0604020202020204" pitchFamily="34" charset="0"/>
              <a:buNone/>
            </a:pPr>
            <a:endParaRPr lang="en-GB" sz="1900" kern="100" dirty="0">
              <a:latin typeface="Arial" panose="020B0604020202020204" pitchFamily="34" charset="0"/>
              <a:ea typeface="Tahoma" panose="020B0604030504040204" pitchFamily="34" charset="0"/>
              <a:cs typeface="Arial" panose="020B0604020202020204" pitchFamily="34" charset="0"/>
            </a:endParaRPr>
          </a:p>
          <a:p>
            <a:pPr marL="0" indent="0">
              <a:lnSpc>
                <a:spcPct val="120000"/>
              </a:lnSpc>
              <a:spcBef>
                <a:spcPts val="0"/>
              </a:spcBef>
              <a:buNone/>
            </a:pPr>
            <a:endParaRPr lang="en-GB" sz="1500" kern="100" dirty="0">
              <a:latin typeface="Arial" panose="020B0604020202020204" pitchFamily="34" charset="0"/>
              <a:ea typeface="Tahoma" panose="020B0604030504040204" pitchFamily="34" charset="0"/>
              <a:cs typeface="Arial" panose="020B0604020202020204" pitchFamily="34" charset="0"/>
            </a:endParaRPr>
          </a:p>
          <a:p>
            <a:pPr marL="0" indent="0">
              <a:lnSpc>
                <a:spcPct val="120000"/>
              </a:lnSpc>
              <a:spcBef>
                <a:spcPts val="0"/>
              </a:spcBef>
              <a:buNone/>
            </a:pPr>
            <a:endParaRPr lang="en-GB" sz="1500" kern="100" dirty="0">
              <a:latin typeface="Arial" panose="020B0604020202020204" pitchFamily="34" charset="0"/>
              <a:ea typeface="Tahoma" panose="020B0604030504040204" pitchFamily="34" charset="0"/>
              <a:cs typeface="Arial" panose="020B0604020202020204" pitchFamily="34" charset="0"/>
            </a:endParaRPr>
          </a:p>
          <a:p>
            <a:pPr marL="0" indent="0">
              <a:lnSpc>
                <a:spcPct val="120000"/>
              </a:lnSpc>
              <a:spcBef>
                <a:spcPts val="0"/>
              </a:spcBef>
              <a:buNone/>
            </a:pPr>
            <a:endParaRPr lang="en-GB" sz="1500" kern="100" dirty="0">
              <a:latin typeface="Arial" panose="020B0604020202020204" pitchFamily="34" charset="0"/>
              <a:ea typeface="Tahoma" panose="020B0604030504040204" pitchFamily="34" charset="0"/>
              <a:cs typeface="Arial" panose="020B0604020202020204" pitchFamily="34" charset="0"/>
            </a:endParaRPr>
          </a:p>
          <a:p>
            <a:pPr marL="0" indent="0">
              <a:lnSpc>
                <a:spcPct val="120000"/>
              </a:lnSpc>
              <a:spcBef>
                <a:spcPts val="0"/>
              </a:spcBef>
              <a:buNone/>
            </a:pPr>
            <a:endParaRPr lang="en-GB" sz="1500" kern="100" dirty="0">
              <a:latin typeface="Arial" panose="020B0604020202020204" pitchFamily="34" charset="0"/>
              <a:ea typeface="Tahoma" panose="020B0604030504040204" pitchFamily="34" charset="0"/>
              <a:cs typeface="Arial" panose="020B0604020202020204" pitchFamily="34" charset="0"/>
            </a:endParaRPr>
          </a:p>
          <a:p>
            <a:pPr marL="0" indent="0">
              <a:lnSpc>
                <a:spcPct val="120000"/>
              </a:lnSpc>
              <a:spcBef>
                <a:spcPts val="0"/>
              </a:spcBef>
              <a:buNone/>
            </a:pPr>
            <a:endParaRPr lang="en-GB" sz="1500" kern="100" dirty="0">
              <a:latin typeface="Arial" panose="020B0604020202020204" pitchFamily="34" charset="0"/>
              <a:ea typeface="Tahoma" panose="020B0604030504040204" pitchFamily="34" charset="0"/>
              <a:cs typeface="Arial" panose="020B0604020202020204" pitchFamily="34" charset="0"/>
            </a:endParaRPr>
          </a:p>
          <a:p>
            <a:pPr marL="0" indent="0">
              <a:lnSpc>
                <a:spcPct val="120000"/>
              </a:lnSpc>
              <a:spcBef>
                <a:spcPts val="0"/>
              </a:spcBef>
              <a:buNone/>
            </a:pPr>
            <a:r>
              <a:rPr lang="en-GB" sz="1500" kern="100" dirty="0">
                <a:latin typeface="Arial" panose="020B0604020202020204" pitchFamily="34" charset="0"/>
                <a:ea typeface="Tahoma" panose="020B0604030504040204" pitchFamily="34" charset="0"/>
                <a:cs typeface="Arial" panose="020B0604020202020204" pitchFamily="34" charset="0"/>
              </a:rPr>
              <a:t>See </a:t>
            </a:r>
            <a:r>
              <a:rPr lang="en-GB" sz="1500" kern="100">
                <a:latin typeface="Arial" panose="020B0604020202020204" pitchFamily="34" charset="0"/>
                <a:ea typeface="Tahoma" panose="020B0604030504040204" pitchFamily="34" charset="0"/>
                <a:cs typeface="Arial" panose="020B0604020202020204" pitchFamily="34" charset="0"/>
              </a:rPr>
              <a:t>also </a:t>
            </a:r>
            <a:r>
              <a:rPr lang="en-GB" sz="1500" u="sng">
                <a:latin typeface="Arial" panose="020B0604020202020204" pitchFamily="34" charset="0"/>
                <a:cs typeface="Arial" panose="020B0604020202020204" pitchFamily="34" charset="0"/>
                <a:hlinkClick r:id="rId2"/>
              </a:rPr>
              <a:t>Qualitative </a:t>
            </a:r>
            <a:r>
              <a:rPr lang="en-GB" sz="1500" u="sng" dirty="0">
                <a:latin typeface="Arial" panose="020B0604020202020204" pitchFamily="34" charset="0"/>
                <a:cs typeface="Arial" panose="020B0604020202020204" pitchFamily="34" charset="0"/>
                <a:hlinkClick r:id="rId2"/>
              </a:rPr>
              <a:t>research with disadvantaged groups on Universal Credit covering: care experience, ex-offenders, homelessness and substance dependency - GOV.UK</a:t>
            </a:r>
            <a:r>
              <a:rPr lang="en-GB" sz="1500" u="sng" dirty="0">
                <a:latin typeface="Arial" panose="020B0604020202020204" pitchFamily="34" charset="0"/>
                <a:cs typeface="Arial" panose="020B0604020202020204" pitchFamily="34" charset="0"/>
              </a:rPr>
              <a:t> which includes some key principles for providing support to some inclusion </a:t>
            </a:r>
            <a:r>
              <a:rPr lang="en-GB" sz="1500" u="sng">
                <a:latin typeface="Arial" panose="020B0604020202020204" pitchFamily="34" charset="0"/>
                <a:cs typeface="Arial" panose="020B0604020202020204" pitchFamily="34" charset="0"/>
              </a:rPr>
              <a:t>health groups (DWP, 2026).</a:t>
            </a:r>
            <a:endParaRPr lang="en-GB" sz="1500" dirty="0">
              <a:latin typeface="Arial" panose="020B0604020202020204" pitchFamily="34" charset="0"/>
              <a:cs typeface="Arial" panose="020B0604020202020204" pitchFamily="34" charset="0"/>
            </a:endParaRPr>
          </a:p>
          <a:p>
            <a:pPr marL="0" indent="0">
              <a:lnSpc>
                <a:spcPct val="120000"/>
              </a:lnSpc>
              <a:spcBef>
                <a:spcPts val="0"/>
              </a:spcBef>
              <a:buFont typeface="Arial" panose="020B0604020202020204" pitchFamily="34" charset="0"/>
              <a:buNone/>
            </a:pPr>
            <a:endParaRPr lang="en-GB" sz="2000" kern="100" dirty="0">
              <a:latin typeface="Arial" panose="020B0604020202020204" pitchFamily="34" charset="0"/>
              <a:ea typeface="Tahoma" panose="020B060403050404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343757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61D3B387-B906-5127-28D7-AB17FF2146FA}"/>
              </a:ext>
            </a:extLst>
          </p:cNvPr>
          <p:cNvSpPr txBox="1">
            <a:spLocks/>
          </p:cNvSpPr>
          <p:nvPr/>
        </p:nvSpPr>
        <p:spPr>
          <a:xfrm>
            <a:off x="372282" y="915246"/>
            <a:ext cx="11446166" cy="559352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n-GB" sz="1400" kern="100">
                <a:latin typeface="Arial" panose="020B0604020202020204" pitchFamily="34" charset="0"/>
                <a:ea typeface="Tahoma" panose="020B0604030504040204" pitchFamily="34" charset="0"/>
                <a:cs typeface="Arial" panose="020B0604020202020204" pitchFamily="34" charset="0"/>
              </a:rPr>
              <a:t>For some inclusion health populations there are more </a:t>
            </a:r>
            <a:r>
              <a:rPr lang="en-GB" sz="1400" b="1" kern="100">
                <a:latin typeface="Arial" panose="020B0604020202020204" pitchFamily="34" charset="0"/>
                <a:ea typeface="Tahoma" panose="020B0604030504040204" pitchFamily="34" charset="0"/>
                <a:cs typeface="Arial" panose="020B0604020202020204" pitchFamily="34" charset="0"/>
              </a:rPr>
              <a:t>established national government led programs </a:t>
            </a:r>
            <a:r>
              <a:rPr lang="en-GB" sz="1400" kern="100">
                <a:latin typeface="Arial" panose="020B0604020202020204" pitchFamily="34" charset="0"/>
                <a:ea typeface="Tahoma" panose="020B0604030504040204" pitchFamily="34" charset="0"/>
                <a:cs typeface="Arial" panose="020B0604020202020204" pitchFamily="34" charset="0"/>
              </a:rPr>
              <a:t>to support people to work such as the </a:t>
            </a:r>
            <a:r>
              <a:rPr lang="en-GB" sz="1400" b="1">
                <a:solidFill>
                  <a:srgbClr val="003366"/>
                </a:solidFill>
                <a:latin typeface="Arial" panose="020B0604020202020204" pitchFamily="34" charset="0"/>
                <a:cs typeface="Arial" panose="020B0604020202020204" pitchFamily="34" charset="0"/>
                <a:hlinkClick r:id="rId2"/>
              </a:rPr>
              <a:t>Probation Employment Pathway</a:t>
            </a:r>
            <a:r>
              <a:rPr lang="en-GB" sz="1400" b="1">
                <a:solidFill>
                  <a:srgbClr val="003366"/>
                </a:solidFill>
                <a:latin typeface="Arial" panose="020B0604020202020204" pitchFamily="34" charset="0"/>
                <a:cs typeface="Arial" panose="020B0604020202020204" pitchFamily="34" charset="0"/>
              </a:rPr>
              <a:t> </a:t>
            </a:r>
            <a:r>
              <a:rPr lang="en-GB" sz="1400" kern="100">
                <a:latin typeface="Arial" panose="020B0604020202020204" pitchFamily="34" charset="0"/>
                <a:ea typeface="Tahoma" panose="020B0604030504040204" pitchFamily="34" charset="0"/>
                <a:cs typeface="Arial" panose="020B0604020202020204" pitchFamily="34" charset="0"/>
              </a:rPr>
              <a:t>and more recently the </a:t>
            </a:r>
            <a:r>
              <a:rPr lang="en-GB" sz="1400">
                <a:solidFill>
                  <a:srgbClr val="0B0C0C"/>
                </a:solidFill>
                <a:latin typeface="Arial" panose="020B0604020202020204" pitchFamily="34" charset="0"/>
                <a:cs typeface="Arial" panose="020B0604020202020204" pitchFamily="34" charset="0"/>
                <a:hlinkClick r:id="rId3"/>
              </a:rPr>
              <a:t>New Employment Councils </a:t>
            </a:r>
            <a:r>
              <a:rPr lang="en-GB" sz="1400">
                <a:solidFill>
                  <a:srgbClr val="0B0C0C"/>
                </a:solidFill>
                <a:latin typeface="Arial" panose="020B0604020202020204" pitchFamily="34" charset="0"/>
                <a:cs typeface="Arial" panose="020B0604020202020204" pitchFamily="34" charset="0"/>
              </a:rPr>
              <a:t>to bring probation, prisons and local businesses together to help people in the justice system into work. There is also the </a:t>
            </a:r>
            <a:r>
              <a:rPr lang="en-GB" sz="1400" b="1">
                <a:solidFill>
                  <a:srgbClr val="0B0C0C"/>
                </a:solidFill>
                <a:latin typeface="Arial" panose="020B0604020202020204" pitchFamily="34" charset="0"/>
                <a:cs typeface="Arial" panose="020B0604020202020204" pitchFamily="34" charset="0"/>
                <a:hlinkClick r:id="rId4"/>
              </a:rPr>
              <a:t>Individual placement and support </a:t>
            </a:r>
            <a:r>
              <a:rPr lang="en-GB" sz="1400">
                <a:solidFill>
                  <a:srgbClr val="0B0C0C"/>
                </a:solidFill>
                <a:latin typeface="Arial" panose="020B0604020202020204" pitchFamily="34" charset="0"/>
                <a:cs typeface="Arial" panose="020B0604020202020204" pitchFamily="34" charset="0"/>
              </a:rPr>
              <a:t>work for adults in drug and alcohol treatment.  </a:t>
            </a:r>
          </a:p>
          <a:p>
            <a:pPr marL="0" indent="0">
              <a:lnSpc>
                <a:spcPct val="110000"/>
              </a:lnSpc>
              <a:spcBef>
                <a:spcPts val="0"/>
              </a:spcBef>
              <a:buFont typeface="Arial" panose="020B0604020202020204" pitchFamily="34" charset="0"/>
              <a:buNone/>
            </a:pPr>
            <a:endParaRPr lang="en-GB" sz="1400">
              <a:solidFill>
                <a:srgbClr val="0B0C0C"/>
              </a:solidFill>
              <a:latin typeface="Arial" panose="020B0604020202020204" pitchFamily="34" charset="0"/>
              <a:cs typeface="Arial" panose="020B0604020202020204" pitchFamily="34" charset="0"/>
            </a:endParaRPr>
          </a:p>
          <a:p>
            <a:pPr marL="0" indent="0">
              <a:lnSpc>
                <a:spcPct val="110000"/>
              </a:lnSpc>
              <a:spcBef>
                <a:spcPts val="0"/>
              </a:spcBef>
              <a:buFont typeface="Arial" panose="020B0604020202020204" pitchFamily="34" charset="0"/>
              <a:buNone/>
            </a:pPr>
            <a:r>
              <a:rPr lang="en-GB" sz="1400">
                <a:solidFill>
                  <a:srgbClr val="0B0C0C"/>
                </a:solidFill>
                <a:latin typeface="Arial" panose="020B0604020202020204" pitchFamily="34" charset="0"/>
                <a:cs typeface="Arial" panose="020B0604020202020204" pitchFamily="34" charset="0"/>
              </a:rPr>
              <a:t>There are also examples of work to support other inclusion health groups which are often led through the VCSE sector such as: </a:t>
            </a:r>
          </a:p>
          <a:p>
            <a:pPr marL="0" indent="0">
              <a:lnSpc>
                <a:spcPct val="110000"/>
              </a:lnSpc>
              <a:spcBef>
                <a:spcPts val="0"/>
              </a:spcBef>
              <a:buFont typeface="Arial" panose="020B0604020202020204" pitchFamily="34" charset="0"/>
              <a:buNone/>
            </a:pPr>
            <a:endParaRPr lang="en-GB" sz="1400">
              <a:solidFill>
                <a:srgbClr val="0B0C0C"/>
              </a:solidFill>
              <a:latin typeface="Arial" panose="020B0604020202020204" pitchFamily="34" charset="0"/>
              <a:cs typeface="Arial" panose="020B0604020202020204" pitchFamily="34" charset="0"/>
            </a:endParaRPr>
          </a:p>
          <a:p>
            <a:pPr>
              <a:lnSpc>
                <a:spcPct val="110000"/>
              </a:lnSpc>
              <a:spcBef>
                <a:spcPts val="0"/>
              </a:spcBef>
            </a:pPr>
            <a:r>
              <a:rPr lang="en-GB" sz="1400" u="sng" kern="100">
                <a:solidFill>
                  <a:srgbClr val="0000FF"/>
                </a:solidFill>
                <a:latin typeface="Arial" panose="020B0604020202020204" pitchFamily="34" charset="0"/>
                <a:ea typeface="Tahoma" panose="020B0604030504040204" pitchFamily="34" charset="0"/>
                <a:cs typeface="Arial" panose="020B0604020202020204" pitchFamily="34" charset="0"/>
                <a:hlinkClick r:id="rId5"/>
              </a:rPr>
              <a:t>Access to Employment in NHS Health Care Support Worker Roles for People with Lived Experience of Homelessness: Programme Evaluation Final Report – Pathway</a:t>
            </a:r>
            <a:endParaRPr lang="en-GB" sz="1400" u="sng" kern="100">
              <a:solidFill>
                <a:srgbClr val="0000FF"/>
              </a:solidFill>
              <a:latin typeface="Arial" panose="020B0604020202020204" pitchFamily="34" charset="0"/>
              <a:ea typeface="Tahoma" panose="020B0604030504040204" pitchFamily="34" charset="0"/>
              <a:cs typeface="Arial" panose="020B0604020202020204" pitchFamily="34" charset="0"/>
            </a:endParaRPr>
          </a:p>
          <a:p>
            <a:pPr>
              <a:lnSpc>
                <a:spcPct val="110000"/>
              </a:lnSpc>
              <a:spcBef>
                <a:spcPts val="0"/>
              </a:spcBef>
            </a:pPr>
            <a:r>
              <a:rPr lang="en-GB" sz="1400" kern="0">
                <a:latin typeface="Arial" panose="020B0604020202020204" pitchFamily="34" charset="0"/>
                <a:ea typeface="Times New Roman" panose="02020603050405020304" pitchFamily="18" charset="0"/>
                <a:cs typeface="Arial" panose="020B0604020202020204" pitchFamily="34" charset="0"/>
              </a:rPr>
              <a:t>Refugee Action delivers the </a:t>
            </a:r>
            <a:r>
              <a:rPr lang="en-GB" sz="1400" kern="0">
                <a:latin typeface="Arial" panose="020B0604020202020204" pitchFamily="34" charset="0"/>
                <a:ea typeface="Times New Roman" panose="02020603050405020304" pitchFamily="18" charset="0"/>
                <a:cs typeface="Arial" panose="020B0604020202020204" pitchFamily="34" charset="0"/>
                <a:hlinkClick r:id="rId6"/>
              </a:rPr>
              <a:t>Pathways to Work</a:t>
            </a:r>
            <a:r>
              <a:rPr lang="en-GB" sz="1400" kern="0">
                <a:latin typeface="Arial" panose="020B0604020202020204" pitchFamily="34" charset="0"/>
                <a:ea typeface="Times New Roman" panose="02020603050405020304" pitchFamily="18" charset="0"/>
                <a:cs typeface="Arial" panose="020B0604020202020204" pitchFamily="34" charset="0"/>
              </a:rPr>
              <a:t> project, focusing on helping refugees build skills and find employment aligned with their aspirations.</a:t>
            </a:r>
          </a:p>
          <a:p>
            <a:pPr>
              <a:lnSpc>
                <a:spcPct val="110000"/>
              </a:lnSpc>
              <a:spcBef>
                <a:spcPts val="0"/>
              </a:spcBef>
            </a:pPr>
            <a:r>
              <a:rPr lang="en-GB" sz="1400" kern="0">
                <a:latin typeface="Arial" panose="020B0604020202020204" pitchFamily="34" charset="0"/>
                <a:ea typeface="Times New Roman" panose="02020603050405020304" pitchFamily="18" charset="0"/>
                <a:cs typeface="Arial" panose="020B0604020202020204" pitchFamily="34" charset="0"/>
              </a:rPr>
              <a:t>Organisations like </a:t>
            </a:r>
            <a:r>
              <a:rPr lang="en-GB" sz="1400" kern="0">
                <a:latin typeface="Arial" panose="020B0604020202020204" pitchFamily="34" charset="0"/>
                <a:ea typeface="Times New Roman" panose="02020603050405020304" pitchFamily="18" charset="0"/>
                <a:cs typeface="Arial" panose="020B0604020202020204" pitchFamily="34" charset="0"/>
                <a:hlinkClick r:id="rId7"/>
              </a:rPr>
              <a:t>National Ugly Mugs </a:t>
            </a:r>
            <a:r>
              <a:rPr lang="en-GB" sz="1400" kern="0">
                <a:latin typeface="Arial" panose="020B0604020202020204" pitchFamily="34" charset="0"/>
                <a:ea typeface="Times New Roman" panose="02020603050405020304" pitchFamily="18" charset="0"/>
                <a:cs typeface="Arial" panose="020B0604020202020204" pitchFamily="34" charset="0"/>
              </a:rPr>
              <a:t>offer vocational support workshops designed by and for sex workers and services such as </a:t>
            </a:r>
            <a:r>
              <a:rPr lang="en-GB" sz="1400" kern="0">
                <a:latin typeface="Arial" panose="020B0604020202020204" pitchFamily="34" charset="0"/>
                <a:ea typeface="Times New Roman" panose="02020603050405020304" pitchFamily="18" charset="0"/>
                <a:cs typeface="Arial" panose="020B0604020202020204" pitchFamily="34" charset="0"/>
                <a:hlinkClick r:id="rId8"/>
              </a:rPr>
              <a:t>Basis</a:t>
            </a:r>
            <a:r>
              <a:rPr lang="en-GB" sz="1400" kern="0">
                <a:latin typeface="Arial" panose="020B0604020202020204" pitchFamily="34" charset="0"/>
                <a:ea typeface="Times New Roman" panose="02020603050405020304" pitchFamily="18" charset="0"/>
                <a:cs typeface="Arial" panose="020B0604020202020204" pitchFamily="34" charset="0"/>
              </a:rPr>
              <a:t> in Leeds offer support to those wanting to t</a:t>
            </a:r>
            <a:r>
              <a:rPr lang="en-GB" sz="1400">
                <a:latin typeface="Arial" panose="020B0604020202020204" pitchFamily="34" charset="0"/>
                <a:cs typeface="Arial" panose="020B0604020202020204" pitchFamily="34" charset="0"/>
              </a:rPr>
              <a:t>ransition into alternative employment, volunteering and training</a:t>
            </a:r>
          </a:p>
          <a:p>
            <a:pPr>
              <a:lnSpc>
                <a:spcPct val="110000"/>
              </a:lnSpc>
              <a:spcBef>
                <a:spcPts val="0"/>
              </a:spcBef>
            </a:pPr>
            <a:r>
              <a:rPr lang="en-GB" sz="1400">
                <a:latin typeface="Arial" panose="020B0604020202020204" pitchFamily="34" charset="0"/>
                <a:cs typeface="Arial" panose="020B0604020202020204" pitchFamily="34" charset="0"/>
              </a:rPr>
              <a:t>To support Gypsy, Roma and Traveller communities with employment and education, VCSE work includes  </a:t>
            </a:r>
            <a:r>
              <a:rPr lang="en-GB" sz="1400">
                <a:latin typeface="Arial" panose="020B0604020202020204" pitchFamily="34" charset="0"/>
                <a:cs typeface="Arial" panose="020B0604020202020204" pitchFamily="34" charset="0"/>
                <a:hlinkClick r:id="rId9"/>
              </a:rPr>
              <a:t>The Traveller Movement</a:t>
            </a:r>
            <a:r>
              <a:rPr lang="en-GB" sz="1400">
                <a:latin typeface="Arial" panose="020B0604020202020204" pitchFamily="34" charset="0"/>
                <a:cs typeface="Arial" panose="020B0604020202020204" pitchFamily="34" charset="0"/>
              </a:rPr>
              <a:t>, Leeds </a:t>
            </a:r>
            <a:r>
              <a:rPr lang="en-GB" sz="1400">
                <a:latin typeface="Arial" panose="020B0604020202020204" pitchFamily="34" charset="0"/>
                <a:cs typeface="Arial" panose="020B0604020202020204" pitchFamily="34" charset="0"/>
                <a:hlinkClick r:id="rId10"/>
              </a:rPr>
              <a:t>G</a:t>
            </a:r>
            <a:r>
              <a:rPr lang="en-GB" sz="1400">
                <a:solidFill>
                  <a:srgbClr val="2B2B2B"/>
                </a:solidFill>
                <a:latin typeface="Arial" panose="020B0604020202020204" pitchFamily="34" charset="0"/>
                <a:cs typeface="Arial" panose="020B0604020202020204" pitchFamily="34" charset="0"/>
                <a:hlinkClick r:id="rId10"/>
              </a:rPr>
              <a:t>RT outreach and inclusion team </a:t>
            </a:r>
            <a:r>
              <a:rPr lang="en-GB" sz="1400">
                <a:solidFill>
                  <a:srgbClr val="2B2B2B"/>
                </a:solidFill>
                <a:latin typeface="Arial" panose="020B0604020202020204" pitchFamily="34" charset="0"/>
                <a:cs typeface="Arial" panose="020B0604020202020204" pitchFamily="34" charset="0"/>
              </a:rPr>
              <a:t>and </a:t>
            </a:r>
            <a:r>
              <a:rPr lang="en-GB" sz="1400">
                <a:solidFill>
                  <a:srgbClr val="001D35"/>
                </a:solidFill>
                <a:latin typeface="Arial" panose="020B0604020202020204" pitchFamily="34" charset="0"/>
                <a:cs typeface="Arial" panose="020B0604020202020204" pitchFamily="34" charset="0"/>
              </a:rPr>
              <a:t> </a:t>
            </a:r>
            <a:r>
              <a:rPr lang="en-GB" sz="1400">
                <a:solidFill>
                  <a:srgbClr val="0B57D0"/>
                </a:solidFill>
                <a:latin typeface="Arial" panose="020B0604020202020204" pitchFamily="34" charset="0"/>
                <a:cs typeface="Arial" panose="020B0604020202020204" pitchFamily="34" charset="0"/>
                <a:hlinkClick r:id="rId11"/>
              </a:rPr>
              <a:t>London Gypsies and Travellers</a:t>
            </a:r>
            <a:r>
              <a:rPr lang="en-GB" sz="1400">
                <a:solidFill>
                  <a:srgbClr val="001D35"/>
                </a:solidFill>
                <a:latin typeface="Arial" panose="020B0604020202020204" pitchFamily="34" charset="0"/>
                <a:cs typeface="Arial" panose="020B0604020202020204" pitchFamily="34" charset="0"/>
              </a:rPr>
              <a:t> runs the Bright Futures program for young people aged 16-25, offering one-on-one mentoring, career guidance, and well-being support. </a:t>
            </a:r>
            <a:endParaRPr lang="en-GB" sz="1400">
              <a:latin typeface="Arial" panose="020B0604020202020204" pitchFamily="34" charset="0"/>
              <a:cs typeface="Arial" panose="020B0604020202020204" pitchFamily="34" charset="0"/>
            </a:endParaRPr>
          </a:p>
          <a:p>
            <a:pPr>
              <a:lnSpc>
                <a:spcPct val="110000"/>
              </a:lnSpc>
              <a:spcBef>
                <a:spcPts val="0"/>
              </a:spcBef>
            </a:pPr>
            <a:r>
              <a:rPr lang="en-GB" sz="1400" kern="0">
                <a:latin typeface="Arial" panose="020B0604020202020204" pitchFamily="34" charset="0"/>
                <a:ea typeface="Times New Roman" panose="02020603050405020304" pitchFamily="18" charset="0"/>
                <a:cs typeface="Arial" panose="020B0604020202020204" pitchFamily="34" charset="0"/>
              </a:rPr>
              <a:t> </a:t>
            </a:r>
            <a:r>
              <a:rPr lang="en-GB" sz="1400" kern="0">
                <a:latin typeface="Arial" panose="020B0604020202020204" pitchFamily="34" charset="0"/>
                <a:ea typeface="Tahoma" panose="020B0604030504040204" pitchFamily="34" charset="0"/>
                <a:cs typeface="Arial" panose="020B0604020202020204" pitchFamily="34" charset="0"/>
                <a:hlinkClick r:id="rId12"/>
              </a:rPr>
              <a:t>Migration Yorkshire </a:t>
            </a:r>
            <a:r>
              <a:rPr lang="en-GB" sz="1400" kern="0">
                <a:latin typeface="Arial" panose="020B0604020202020204" pitchFamily="34" charset="0"/>
                <a:ea typeface="Tahoma" panose="020B0604030504040204" pitchFamily="34" charset="0"/>
                <a:cs typeface="Arial" panose="020B0604020202020204" pitchFamily="34" charset="0"/>
              </a:rPr>
              <a:t>provide </a:t>
            </a:r>
            <a:r>
              <a:rPr lang="en-GB" sz="1400" kern="0">
                <a:latin typeface="Arial" panose="020B0604020202020204" pitchFamily="34" charset="0"/>
                <a:ea typeface="Tahoma" panose="020B0604030504040204" pitchFamily="34" charset="0"/>
                <a:cs typeface="Arial" panose="020B0604020202020204" pitchFamily="34" charset="0"/>
                <a:hlinkClick r:id="rId13"/>
              </a:rPr>
              <a:t>information to support professionals working with migrants,</a:t>
            </a:r>
            <a:r>
              <a:rPr lang="en-GB" sz="1400" kern="0">
                <a:latin typeface="Arial" panose="020B0604020202020204" pitchFamily="34" charset="0"/>
                <a:ea typeface="Tahoma" panose="020B0604030504040204" pitchFamily="34" charset="0"/>
                <a:cs typeface="Arial" panose="020B0604020202020204" pitchFamily="34" charset="0"/>
              </a:rPr>
              <a:t> and more specifically regarding with </a:t>
            </a:r>
            <a:r>
              <a:rPr lang="en-GB" sz="1400" kern="0">
                <a:latin typeface="Arial" panose="020B0604020202020204" pitchFamily="34" charset="0"/>
                <a:ea typeface="Tahoma" panose="020B0604030504040204" pitchFamily="34" charset="0"/>
                <a:cs typeface="Arial" panose="020B0604020202020204" pitchFamily="34" charset="0"/>
                <a:hlinkClick r:id="rId14"/>
              </a:rPr>
              <a:t>work and education</a:t>
            </a:r>
            <a:r>
              <a:rPr lang="en-GB" sz="1400" kern="0">
                <a:latin typeface="Arial" panose="020B0604020202020204" pitchFamily="34" charset="0"/>
                <a:ea typeface="Tahoma" panose="020B0604030504040204" pitchFamily="34" charset="0"/>
                <a:cs typeface="Arial" panose="020B0604020202020204" pitchFamily="34" charset="0"/>
              </a:rPr>
              <a:t> and advice </a:t>
            </a:r>
            <a:r>
              <a:rPr lang="en-GB" sz="1400" kern="0">
                <a:latin typeface="Arial" panose="020B0604020202020204" pitchFamily="34" charset="0"/>
                <a:ea typeface="Tahoma" panose="020B0604030504040204" pitchFamily="34" charset="0"/>
                <a:cs typeface="Arial" panose="020B0604020202020204" pitchFamily="34" charset="0"/>
                <a:hlinkClick r:id="rId15"/>
              </a:rPr>
              <a:t>for employers</a:t>
            </a:r>
            <a:r>
              <a:rPr lang="en-GB" sz="1400" kern="0">
                <a:latin typeface="Arial" panose="020B0604020202020204" pitchFamily="34" charset="0"/>
                <a:ea typeface="Tahoma" panose="020B0604030504040204" pitchFamily="34" charset="0"/>
                <a:cs typeface="Arial" panose="020B0604020202020204" pitchFamily="34" charset="0"/>
              </a:rPr>
              <a:t>.</a:t>
            </a:r>
          </a:p>
          <a:p>
            <a:pPr>
              <a:lnSpc>
                <a:spcPct val="110000"/>
              </a:lnSpc>
              <a:spcBef>
                <a:spcPts val="0"/>
              </a:spcBef>
            </a:pPr>
            <a:r>
              <a:rPr lang="en-GB" sz="1400" kern="0">
                <a:latin typeface="Arial" panose="020B0604020202020204" pitchFamily="34" charset="0"/>
                <a:ea typeface="Tahoma" panose="020B0604030504040204" pitchFamily="34" charset="0"/>
                <a:cs typeface="Arial" panose="020B0604020202020204" pitchFamily="34" charset="0"/>
              </a:rPr>
              <a:t>Locally, your VCSEs supporting inclusion health groups may offer volunteering and work experience for the communities they serve.</a:t>
            </a:r>
          </a:p>
          <a:p>
            <a:endParaRPr lang="en-GB" sz="1400" kern="0">
              <a:latin typeface="Arial" panose="020B0604020202020204" pitchFamily="34" charset="0"/>
              <a:ea typeface="Times New Roman" panose="02020603050405020304" pitchFamily="18" charset="0"/>
              <a:cs typeface="Arial" panose="020B0604020202020204" pitchFamily="34" charset="0"/>
            </a:endParaRPr>
          </a:p>
          <a:p>
            <a:pPr marL="0" indent="0">
              <a:buFont typeface="Arial" panose="020B0604020202020204" pitchFamily="34" charset="0"/>
              <a:buNone/>
            </a:pPr>
            <a:r>
              <a:rPr lang="en-GB" sz="1400" kern="0">
                <a:latin typeface="Arial" panose="020B0604020202020204" pitchFamily="34" charset="0"/>
                <a:ea typeface="Times New Roman" panose="02020603050405020304" pitchFamily="18" charset="0"/>
                <a:cs typeface="Arial" panose="020B0604020202020204" pitchFamily="34" charset="0"/>
              </a:rPr>
              <a:t>Other useful information</a:t>
            </a:r>
          </a:p>
          <a:p>
            <a:r>
              <a:rPr lang="en-GB" sz="1400">
                <a:latin typeface="Arial" panose="020B0604020202020204" pitchFamily="34" charset="0"/>
                <a:cs typeface="Arial" panose="020B0604020202020204" pitchFamily="34" charset="0"/>
                <a:hlinkClick r:id="rId16"/>
              </a:rPr>
              <a:t>Health Equity Assessment Tool (HEAT) - GOV.UK</a:t>
            </a:r>
            <a:r>
              <a:rPr lang="en-GB" sz="1400">
                <a:latin typeface="Arial" panose="020B0604020202020204" pitchFamily="34" charset="0"/>
                <a:cs typeface="Arial" panose="020B0604020202020204" pitchFamily="34" charset="0"/>
              </a:rPr>
              <a:t> </a:t>
            </a:r>
            <a:r>
              <a:rPr lang="en-GB" sz="1400">
                <a:solidFill>
                  <a:srgbClr val="0B0C0C"/>
                </a:solidFill>
                <a:latin typeface="Arial" panose="020B0604020202020204" pitchFamily="34" charset="0"/>
                <a:cs typeface="Arial" panose="020B0604020202020204" pitchFamily="34" charset="0"/>
              </a:rPr>
              <a:t>to support systematic action on health inequalities and equalities</a:t>
            </a:r>
          </a:p>
          <a:p>
            <a:r>
              <a:rPr lang="en-GB" sz="1400" u="sng">
                <a:solidFill>
                  <a:srgbClr val="0563C1"/>
                </a:solidFill>
                <a:latin typeface="Arial" panose="020B0604020202020204" pitchFamily="34" charset="0"/>
                <a:ea typeface="Aptos" panose="020B0004020202020204" pitchFamily="34" charset="0"/>
                <a:cs typeface="Arial" panose="020B0604020202020204" pitchFamily="34" charset="0"/>
                <a:hlinkClick r:id="rId17"/>
              </a:rPr>
              <a:t>Safety and Survival: How the Work Ban Fuels Violence Against Women Seeking Asylum</a:t>
            </a:r>
            <a:r>
              <a:rPr lang="en-GB" sz="1400" u="sng">
                <a:solidFill>
                  <a:srgbClr val="0563C1"/>
                </a:solidFill>
                <a:latin typeface="Arial" panose="020B0604020202020204" pitchFamily="34" charset="0"/>
                <a:ea typeface="Aptos" panose="020B0004020202020204" pitchFamily="34" charset="0"/>
                <a:cs typeface="Arial" panose="020B0604020202020204" pitchFamily="34" charset="0"/>
              </a:rPr>
              <a:t>, </a:t>
            </a:r>
            <a:r>
              <a:rPr lang="en-GB" sz="1400">
                <a:latin typeface="Arial" panose="020B0604020202020204" pitchFamily="34" charset="0"/>
                <a:ea typeface="Aptos" panose="020B0004020202020204" pitchFamily="34" charset="0"/>
                <a:cs typeface="Arial" panose="020B0604020202020204" pitchFamily="34" charset="0"/>
              </a:rPr>
              <a:t>Women for Refugee Women, 2024</a:t>
            </a:r>
          </a:p>
          <a:p>
            <a:endParaRPr lang="en-GB"/>
          </a:p>
        </p:txBody>
      </p:sp>
      <p:sp>
        <p:nvSpPr>
          <p:cNvPr id="7" name="Text Placeholder 2">
            <a:extLst>
              <a:ext uri="{FF2B5EF4-FFF2-40B4-BE49-F238E27FC236}">
                <a16:creationId xmlns:a16="http://schemas.microsoft.com/office/drawing/2014/main" id="{38F9F7BF-AF10-88F3-993D-A95DF94E27A1}"/>
              </a:ext>
            </a:extLst>
          </p:cNvPr>
          <p:cNvSpPr txBox="1">
            <a:spLocks/>
          </p:cNvSpPr>
          <p:nvPr/>
        </p:nvSpPr>
        <p:spPr>
          <a:xfrm>
            <a:off x="370983" y="260529"/>
            <a:ext cx="11447465" cy="4879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latin typeface="Arial" panose="020B0604020202020204" pitchFamily="34" charset="0"/>
                <a:cs typeface="Arial" panose="020B0604020202020204" pitchFamily="34" charset="0"/>
              </a:rPr>
              <a:t>Further information</a:t>
            </a:r>
          </a:p>
        </p:txBody>
      </p:sp>
    </p:spTree>
    <p:extLst>
      <p:ext uri="{BB962C8B-B14F-4D97-AF65-F5344CB8AC3E}">
        <p14:creationId xmlns:p14="http://schemas.microsoft.com/office/powerpoint/2010/main" val="2479364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6C973-1849-5D0A-7954-18DA3D582F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C66D8-E010-0616-C5B4-472AC6C37C0E}"/>
              </a:ext>
            </a:extLst>
          </p:cNvPr>
          <p:cNvSpPr>
            <a:spLocks noGrp="1"/>
          </p:cNvSpPr>
          <p:nvPr>
            <p:ph idx="1"/>
          </p:nvPr>
        </p:nvSpPr>
        <p:spPr>
          <a:xfrm>
            <a:off x="291333" y="1254641"/>
            <a:ext cx="11718074" cy="5193432"/>
          </a:xfrm>
          <a:solidFill>
            <a:srgbClr val="E1FFFA"/>
          </a:solidFill>
          <a:ln w="38100">
            <a:solidFill>
              <a:srgbClr val="00A188"/>
            </a:solidFill>
          </a:ln>
        </p:spPr>
        <p:txBody>
          <a:bodyPr vert="horz" lIns="91440" tIns="45720" rIns="91440" bIns="45720" rtlCol="0" anchor="t">
            <a:normAutofit/>
          </a:bodyPr>
          <a:lstStyle/>
          <a:p>
            <a:pPr algn="ctr">
              <a:buNone/>
            </a:pPr>
            <a:endParaRPr lang="en-GB" sz="4400" b="1">
              <a:latin typeface="Arial"/>
              <a:cs typeface="Arial"/>
            </a:endParaRPr>
          </a:p>
          <a:p>
            <a:pPr algn="ctr">
              <a:buNone/>
            </a:pPr>
            <a:endParaRPr lang="en-GB" sz="4400" b="1">
              <a:latin typeface="Arial"/>
              <a:cs typeface="Arial"/>
            </a:endParaRPr>
          </a:p>
          <a:p>
            <a:pPr algn="ctr">
              <a:buNone/>
            </a:pPr>
            <a:r>
              <a:rPr lang="en-GB" sz="4400" b="1">
                <a:latin typeface="Arial"/>
                <a:cs typeface="Arial"/>
              </a:rPr>
              <a:t>Work and health</a:t>
            </a:r>
            <a:endParaRPr lang="en-GB" sz="4400">
              <a:latin typeface="Arial"/>
              <a:cs typeface="Arial"/>
            </a:endParaRPr>
          </a:p>
          <a:p>
            <a:pPr marL="0" indent="0">
              <a:buNone/>
            </a:pPr>
            <a:endParaRPr lang="en-GB" sz="1600" b="1">
              <a:latin typeface="Arial"/>
              <a:cs typeface="Arial"/>
            </a:endParaRPr>
          </a:p>
        </p:txBody>
      </p:sp>
      <p:sp>
        <p:nvSpPr>
          <p:cNvPr id="4" name="Rectangle: Single Corner Snipped 3">
            <a:extLst>
              <a:ext uri="{FF2B5EF4-FFF2-40B4-BE49-F238E27FC236}">
                <a16:creationId xmlns:a16="http://schemas.microsoft.com/office/drawing/2014/main" id="{0FC1DD06-A969-9065-96C6-C793C94AC9EB}"/>
              </a:ext>
            </a:extLst>
          </p:cNvPr>
          <p:cNvSpPr/>
          <p:nvPr/>
        </p:nvSpPr>
        <p:spPr>
          <a:xfrm>
            <a:off x="0" y="0"/>
            <a:ext cx="193346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4FF56068-0706-8566-E431-3B8AF1D04625}"/>
              </a:ext>
            </a:extLst>
          </p:cNvPr>
          <p:cNvSpPr/>
          <p:nvPr/>
        </p:nvSpPr>
        <p:spPr>
          <a:xfrm>
            <a:off x="1933462"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Snipped 5">
            <a:extLst>
              <a:ext uri="{FF2B5EF4-FFF2-40B4-BE49-F238E27FC236}">
                <a16:creationId xmlns:a16="http://schemas.microsoft.com/office/drawing/2014/main" id="{63ABBE70-80AE-B7DC-BBDE-A3810662EF9E}"/>
              </a:ext>
            </a:extLst>
          </p:cNvPr>
          <p:cNvSpPr/>
          <p:nvPr/>
        </p:nvSpPr>
        <p:spPr>
          <a:xfrm>
            <a:off x="3969746" y="0"/>
            <a:ext cx="211340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Snipped 6">
            <a:extLst>
              <a:ext uri="{FF2B5EF4-FFF2-40B4-BE49-F238E27FC236}">
                <a16:creationId xmlns:a16="http://schemas.microsoft.com/office/drawing/2014/main" id="{13D5A6BD-8D9A-D547-FB6D-03C1E7504A03}"/>
              </a:ext>
            </a:extLst>
          </p:cNvPr>
          <p:cNvSpPr/>
          <p:nvPr/>
        </p:nvSpPr>
        <p:spPr>
          <a:xfrm>
            <a:off x="6090488"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Snipped 7">
            <a:extLst>
              <a:ext uri="{FF2B5EF4-FFF2-40B4-BE49-F238E27FC236}">
                <a16:creationId xmlns:a16="http://schemas.microsoft.com/office/drawing/2014/main" id="{E9214D7A-506E-6C63-7D13-E73FBDF3EE15}"/>
              </a:ext>
            </a:extLst>
          </p:cNvPr>
          <p:cNvSpPr/>
          <p:nvPr/>
        </p:nvSpPr>
        <p:spPr>
          <a:xfrm>
            <a:off x="8126772" y="0"/>
            <a:ext cx="2028944"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Snipped 8">
            <a:extLst>
              <a:ext uri="{FF2B5EF4-FFF2-40B4-BE49-F238E27FC236}">
                <a16:creationId xmlns:a16="http://schemas.microsoft.com/office/drawing/2014/main" id="{DA49B701-7C85-46F4-B8A0-DF3244ED64B5}"/>
              </a:ext>
            </a:extLst>
          </p:cNvPr>
          <p:cNvSpPr/>
          <p:nvPr/>
        </p:nvSpPr>
        <p:spPr>
          <a:xfrm>
            <a:off x="10163056"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B285BE7-945A-F8F9-A3E0-C1147F46DE05}"/>
              </a:ext>
            </a:extLst>
          </p:cNvPr>
          <p:cNvSpPr txBox="1"/>
          <p:nvPr/>
        </p:nvSpPr>
        <p:spPr>
          <a:xfrm>
            <a:off x="198733" y="156695"/>
            <a:ext cx="1735291" cy="830997"/>
          </a:xfrm>
          <a:prstGeom prst="rect">
            <a:avLst/>
          </a:prstGeom>
          <a:noFill/>
        </p:spPr>
        <p:txBody>
          <a:bodyPr wrap="square" lIns="91440" tIns="45720" rIns="91440" bIns="45720" rtlCol="0" anchor="t">
            <a:spAutoFit/>
          </a:bodyPr>
          <a:lstStyle/>
          <a:p>
            <a:pPr algn="ctr"/>
            <a:r>
              <a:rPr lang="en-GB" sz="1600" b="1">
                <a:latin typeface="Arial"/>
                <a:cs typeface="Arial"/>
                <a:hlinkClick r:id="rId2" action="ppaction://hlinksldjump"/>
              </a:rPr>
              <a:t>Work as a wider determinant of</a:t>
            </a:r>
            <a:r>
              <a:rPr lang="en-GB" sz="1600" b="1">
                <a:solidFill>
                  <a:schemeClr val="bg1"/>
                </a:solidFill>
                <a:latin typeface="Arial"/>
                <a:cs typeface="Arial"/>
                <a:hlinkClick r:id="rId2" action="ppaction://hlinksldjump"/>
              </a:rPr>
              <a:t> </a:t>
            </a:r>
            <a:r>
              <a:rPr lang="en-GB" sz="1600" b="1">
                <a:latin typeface="Arial"/>
                <a:cs typeface="Arial"/>
                <a:hlinkClick r:id="rId2" action="ppaction://hlinksldjump"/>
              </a:rPr>
              <a:t>health</a:t>
            </a:r>
            <a:endParaRPr lang="en-US"/>
          </a:p>
        </p:txBody>
      </p:sp>
      <p:sp>
        <p:nvSpPr>
          <p:cNvPr id="12" name="TextBox 11">
            <a:extLst>
              <a:ext uri="{FF2B5EF4-FFF2-40B4-BE49-F238E27FC236}">
                <a16:creationId xmlns:a16="http://schemas.microsoft.com/office/drawing/2014/main" id="{C25EE557-3A19-E074-D807-EC3992EB165A}"/>
              </a:ext>
            </a:extLst>
          </p:cNvPr>
          <p:cNvSpPr txBox="1"/>
          <p:nvPr/>
        </p:nvSpPr>
        <p:spPr>
          <a:xfrm>
            <a:off x="4134087" y="185450"/>
            <a:ext cx="1935294" cy="338554"/>
          </a:xfrm>
          <a:prstGeom prst="rect">
            <a:avLst/>
          </a:prstGeom>
          <a:noFill/>
        </p:spPr>
        <p:txBody>
          <a:bodyPr wrap="square" lIns="91440" tIns="45720" rIns="91440" bIns="45720" rtlCol="0" anchor="t">
            <a:spAutoFit/>
          </a:bodyPr>
          <a:lstStyle/>
          <a:p>
            <a:pPr algn="ctr"/>
            <a:r>
              <a:rPr lang="en-GB" sz="1600" b="1">
                <a:latin typeface="Arial"/>
                <a:cs typeface="Arial"/>
              </a:rPr>
              <a:t>Work and health</a:t>
            </a:r>
            <a:endParaRPr lang="en-GB" sz="16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0F991B3-52F2-D944-F086-5DB8310C8F57}"/>
              </a:ext>
            </a:extLst>
          </p:cNvPr>
          <p:cNvSpPr txBox="1"/>
          <p:nvPr/>
        </p:nvSpPr>
        <p:spPr>
          <a:xfrm>
            <a:off x="2067652" y="124510"/>
            <a:ext cx="1666299" cy="830997"/>
          </a:xfrm>
          <a:prstGeom prst="rect">
            <a:avLst/>
          </a:prstGeom>
          <a:noFill/>
        </p:spPr>
        <p:txBody>
          <a:bodyPr wrap="square" lIns="91440" tIns="45720" rIns="91440" bIns="45720" rtlCol="0" anchor="t">
            <a:spAutoFit/>
          </a:bodyPr>
          <a:lstStyle/>
          <a:p>
            <a:pPr algn="ctr"/>
            <a:r>
              <a:rPr lang="en-GB" sz="1600" b="1">
                <a:latin typeface="Arial"/>
                <a:cs typeface="Arial"/>
                <a:hlinkClick r:id="rId3" action="ppaction://hlinksldjump"/>
              </a:rPr>
              <a:t>Work and inclusion health</a:t>
            </a:r>
            <a:endParaRPr lang="en-GB" sz="16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BFD20B4-4400-7C36-3C7B-9851795FB00B}"/>
              </a:ext>
            </a:extLst>
          </p:cNvPr>
          <p:cNvSpPr txBox="1"/>
          <p:nvPr/>
        </p:nvSpPr>
        <p:spPr>
          <a:xfrm>
            <a:off x="6233723" y="161576"/>
            <a:ext cx="1786558" cy="338554"/>
          </a:xfrm>
          <a:prstGeom prst="rect">
            <a:avLst/>
          </a:prstGeom>
          <a:noFill/>
        </p:spPr>
        <p:txBody>
          <a:bodyPr wrap="square" lIns="91440" tIns="45720" rIns="91440" bIns="45720" rtlCol="0" anchor="t">
            <a:spAutoFit/>
          </a:bodyPr>
          <a:lstStyle/>
          <a:p>
            <a:pPr algn="ctr"/>
            <a:r>
              <a:rPr lang="en-GB" sz="1600" b="1">
                <a:latin typeface="Arial"/>
                <a:cs typeface="Arial"/>
                <a:hlinkClick r:id="rId4" action="ppaction://hlinksldjump"/>
              </a:rPr>
              <a:t>Policy Context</a:t>
            </a:r>
            <a:endParaRPr lang="en-GB" sz="1600" b="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1084656-5787-FE92-4F12-7D39659AF4B7}"/>
              </a:ext>
            </a:extLst>
          </p:cNvPr>
          <p:cNvSpPr txBox="1"/>
          <p:nvPr/>
        </p:nvSpPr>
        <p:spPr>
          <a:xfrm>
            <a:off x="8262667" y="130796"/>
            <a:ext cx="1649758" cy="584775"/>
          </a:xfrm>
          <a:prstGeom prst="rect">
            <a:avLst/>
          </a:prstGeom>
          <a:noFill/>
        </p:spPr>
        <p:txBody>
          <a:bodyPr wrap="square" lIns="91440" tIns="45720" rIns="91440" bIns="45720" rtlCol="0" anchor="t">
            <a:spAutoFit/>
          </a:bodyPr>
          <a:lstStyle/>
          <a:p>
            <a:pPr algn="ctr"/>
            <a:r>
              <a:rPr lang="en-GB" sz="1600" b="1">
                <a:latin typeface="Arial"/>
                <a:cs typeface="Arial"/>
                <a:hlinkClick r:id="rId5" action="ppaction://hlinksldjump"/>
              </a:rPr>
              <a:t>DWP Structures</a:t>
            </a:r>
            <a:endParaRPr lang="en-GB" sz="1600" b="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7EC37C3-0894-D1E7-BE88-A7E0147B209A}"/>
              </a:ext>
            </a:extLst>
          </p:cNvPr>
          <p:cNvSpPr txBox="1"/>
          <p:nvPr/>
        </p:nvSpPr>
        <p:spPr>
          <a:xfrm>
            <a:off x="10155716" y="161575"/>
            <a:ext cx="2036284" cy="338554"/>
          </a:xfrm>
          <a:prstGeom prst="rect">
            <a:avLst/>
          </a:prstGeom>
          <a:noFill/>
        </p:spPr>
        <p:txBody>
          <a:bodyPr wrap="square" lIns="91440" tIns="45720" rIns="91440" bIns="45720" rtlCol="0" anchor="t">
            <a:spAutoFit/>
          </a:bodyPr>
          <a:lstStyle/>
          <a:p>
            <a:pPr algn="ctr"/>
            <a:r>
              <a:rPr lang="en-GB" sz="1600" b="1">
                <a:latin typeface="Arial"/>
                <a:cs typeface="Arial"/>
                <a:hlinkClick r:id="rId6" action="ppaction://hlinksldjump"/>
              </a:rPr>
              <a:t>Case Studies</a:t>
            </a:r>
            <a:endParaRPr lang="en-GB" sz="16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9395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7156DE50-AFB3-C296-479A-22B7DB31BD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69822" y="1171951"/>
            <a:ext cx="5898921" cy="3476955"/>
          </a:xfrm>
          <a:prstGeom prst="rect">
            <a:avLst/>
          </a:prstGeom>
          <a:ln>
            <a:solidFill>
              <a:schemeClr val="tx1"/>
            </a:solidFill>
          </a:ln>
          <a:effectLst>
            <a:outerShdw blurRad="50800" dist="38100" dir="8100000" algn="tr" rotWithShape="0">
              <a:prstClr val="black">
                <a:alpha val="40000"/>
              </a:prstClr>
            </a:outerShdw>
          </a:effectLst>
          <a:scene3d>
            <a:camera prst="perspectiveContrastingRightFacing"/>
            <a:lightRig rig="threePt" dir="t"/>
          </a:scene3d>
        </p:spPr>
      </p:pic>
      <p:sp>
        <p:nvSpPr>
          <p:cNvPr id="5" name="Title 4">
            <a:extLst>
              <a:ext uri="{FF2B5EF4-FFF2-40B4-BE49-F238E27FC236}">
                <a16:creationId xmlns:a16="http://schemas.microsoft.com/office/drawing/2014/main" id="{67CF82CD-15D7-1029-2D7E-AAD81E408629}"/>
              </a:ext>
            </a:extLst>
          </p:cNvPr>
          <p:cNvSpPr>
            <a:spLocks noGrp="1"/>
          </p:cNvSpPr>
          <p:nvPr>
            <p:ph type="title" idx="4294967295"/>
          </p:nvPr>
        </p:nvSpPr>
        <p:spPr>
          <a:xfrm>
            <a:off x="1231642" y="1171951"/>
            <a:ext cx="4030511" cy="2372704"/>
          </a:xfrm>
        </p:spPr>
        <p:txBody>
          <a:bodyPr>
            <a:normAutofit fontScale="90000"/>
          </a:bodyPr>
          <a:lstStyle/>
          <a:p>
            <a:r>
              <a:rPr lang="en-GB" b="1">
                <a:latin typeface="Arial"/>
                <a:cs typeface="Arial"/>
              </a:rPr>
              <a:t>Key work and health data headlines – NEY</a:t>
            </a:r>
            <a:endParaRPr lang="en-US"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EBB03F1-4C09-5AB5-EC87-8BD73BEB4DC7}"/>
              </a:ext>
            </a:extLst>
          </p:cNvPr>
          <p:cNvSpPr txBox="1"/>
          <p:nvPr/>
        </p:nvSpPr>
        <p:spPr>
          <a:xfrm>
            <a:off x="1094172" y="5208518"/>
            <a:ext cx="6094520" cy="369332"/>
          </a:xfrm>
          <a:prstGeom prst="rect">
            <a:avLst/>
          </a:prstGeom>
          <a:noFill/>
        </p:spPr>
        <p:txBody>
          <a:bodyPr wrap="square" lIns="91440" tIns="45720" rIns="91440" bIns="45720" anchor="t">
            <a:spAutoFit/>
          </a:bodyPr>
          <a:lstStyle/>
          <a:p>
            <a:r>
              <a:rPr lang="en-GB" b="1" u="sng">
                <a:solidFill>
                  <a:srgbClr val="0563C1"/>
                </a:solidFill>
                <a:latin typeface="Calibri"/>
                <a:ea typeface="Calibri"/>
                <a:cs typeface="Calibri"/>
                <a:hlinkClick r:id="rId3"/>
              </a:rPr>
              <a:t>Work &amp; Health Regional Data Report</a:t>
            </a:r>
            <a:r>
              <a:rPr lang="en-GB" b="1" u="sng">
                <a:solidFill>
                  <a:srgbClr val="0563C1"/>
                </a:solidFill>
                <a:latin typeface="Calibri"/>
                <a:ea typeface="Calibri"/>
                <a:cs typeface="Calibri"/>
              </a:rPr>
              <a:t> </a:t>
            </a:r>
            <a:endParaRPr lang="en-US"/>
          </a:p>
        </p:txBody>
      </p:sp>
      <p:sp>
        <p:nvSpPr>
          <p:cNvPr id="2" name="Footer Placeholder 1">
            <a:extLst>
              <a:ext uri="{FF2B5EF4-FFF2-40B4-BE49-F238E27FC236}">
                <a16:creationId xmlns:a16="http://schemas.microsoft.com/office/drawing/2014/main" id="{C860349B-53AA-A72C-D089-DCA3DDAAE53C}"/>
              </a:ext>
            </a:extLst>
          </p:cNvPr>
          <p:cNvSpPr>
            <a:spLocks noGrp="1"/>
          </p:cNvSpPr>
          <p:nvPr>
            <p:ph type="ftr" sz="quarter" idx="11"/>
          </p:nvPr>
        </p:nvSpPr>
        <p:spPr/>
        <p:txBody>
          <a:bodyPr/>
          <a:lstStyle/>
          <a:p>
            <a:r>
              <a:rPr lang="en-GB"/>
              <a:t>OHID NEY Regional Team v.2</a:t>
            </a:r>
          </a:p>
        </p:txBody>
      </p:sp>
      <p:sp>
        <p:nvSpPr>
          <p:cNvPr id="6" name="Slide Number Placeholder 5">
            <a:extLst>
              <a:ext uri="{FF2B5EF4-FFF2-40B4-BE49-F238E27FC236}">
                <a16:creationId xmlns:a16="http://schemas.microsoft.com/office/drawing/2014/main" id="{15248900-B960-1056-92FF-DEE8F625B663}"/>
              </a:ext>
            </a:extLst>
          </p:cNvPr>
          <p:cNvSpPr>
            <a:spLocks noGrp="1"/>
          </p:cNvSpPr>
          <p:nvPr>
            <p:ph type="sldNum" sz="quarter" idx="12"/>
          </p:nvPr>
        </p:nvSpPr>
        <p:spPr/>
        <p:txBody>
          <a:bodyPr/>
          <a:lstStyle/>
          <a:p>
            <a:fld id="{06A44ADC-FBC0-4698-B0EC-1AD4A4060383}" type="slidenum">
              <a:rPr lang="en-GB" smtClean="0"/>
              <a:t>17</a:t>
            </a:fld>
            <a:endParaRPr lang="en-GB"/>
          </a:p>
        </p:txBody>
      </p:sp>
    </p:spTree>
    <p:extLst>
      <p:ext uri="{BB962C8B-B14F-4D97-AF65-F5344CB8AC3E}">
        <p14:creationId xmlns:p14="http://schemas.microsoft.com/office/powerpoint/2010/main" val="598528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graph&#10;&#10;AI-generated content may be incorrect.">
            <a:extLst>
              <a:ext uri="{FF2B5EF4-FFF2-40B4-BE49-F238E27FC236}">
                <a16:creationId xmlns:a16="http://schemas.microsoft.com/office/drawing/2014/main" id="{FF82B1DA-3EF0-E933-BB45-005DBDC0FF4F}"/>
              </a:ext>
            </a:extLst>
          </p:cNvPr>
          <p:cNvPicPr>
            <a:picLocks noChangeAspect="1"/>
          </p:cNvPicPr>
          <p:nvPr/>
        </p:nvPicPr>
        <p:blipFill>
          <a:blip r:embed="rId2"/>
          <a:stretch>
            <a:fillRect/>
          </a:stretch>
        </p:blipFill>
        <p:spPr>
          <a:xfrm>
            <a:off x="626495" y="144517"/>
            <a:ext cx="11149216" cy="6713483"/>
          </a:xfrm>
          <a:prstGeom prst="rect">
            <a:avLst/>
          </a:prstGeom>
        </p:spPr>
      </p:pic>
    </p:spTree>
    <p:extLst>
      <p:ext uri="{BB962C8B-B14F-4D97-AF65-F5344CB8AC3E}">
        <p14:creationId xmlns:p14="http://schemas.microsoft.com/office/powerpoint/2010/main" val="3362112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F233B02-4217-3FE5-9AE3-8655EEB40652}"/>
              </a:ext>
            </a:extLst>
          </p:cNvPr>
          <p:cNvSpPr>
            <a:spLocks noGrp="1"/>
          </p:cNvSpPr>
          <p:nvPr>
            <p:ph type="ftr" sz="quarter" idx="11"/>
          </p:nvPr>
        </p:nvSpPr>
        <p:spPr/>
        <p:txBody>
          <a:bodyPr/>
          <a:lstStyle/>
          <a:p>
            <a:r>
              <a:rPr lang="en-GB"/>
              <a:t>OHID NEY Regional Team v.2</a:t>
            </a:r>
          </a:p>
        </p:txBody>
      </p:sp>
      <p:sp>
        <p:nvSpPr>
          <p:cNvPr id="5" name="Slide Number Placeholder 4">
            <a:extLst>
              <a:ext uri="{FF2B5EF4-FFF2-40B4-BE49-F238E27FC236}">
                <a16:creationId xmlns:a16="http://schemas.microsoft.com/office/drawing/2014/main" id="{3BE5ACF4-F9E5-422C-A851-E8CDA8EFCF55}"/>
              </a:ext>
            </a:extLst>
          </p:cNvPr>
          <p:cNvSpPr>
            <a:spLocks noGrp="1"/>
          </p:cNvSpPr>
          <p:nvPr>
            <p:ph type="sldNum" sz="quarter" idx="12"/>
          </p:nvPr>
        </p:nvSpPr>
        <p:spPr/>
        <p:txBody>
          <a:bodyPr/>
          <a:lstStyle/>
          <a:p>
            <a:fld id="{06A44ADC-FBC0-4698-B0EC-1AD4A4060383}" type="slidenum">
              <a:rPr lang="en-GB" smtClean="0"/>
              <a:t>19</a:t>
            </a:fld>
            <a:endParaRPr lang="en-GB"/>
          </a:p>
        </p:txBody>
      </p:sp>
      <p:sp>
        <p:nvSpPr>
          <p:cNvPr id="2" name="Date Placeholder 1">
            <a:extLst>
              <a:ext uri="{FF2B5EF4-FFF2-40B4-BE49-F238E27FC236}">
                <a16:creationId xmlns:a16="http://schemas.microsoft.com/office/drawing/2014/main" id="{7F1AF6B4-44C7-EF5F-5D36-055CE3221E80}"/>
              </a:ext>
            </a:extLst>
          </p:cNvPr>
          <p:cNvSpPr>
            <a:spLocks noGrp="1"/>
          </p:cNvSpPr>
          <p:nvPr>
            <p:ph type="dt" sz="half" idx="10"/>
          </p:nvPr>
        </p:nvSpPr>
        <p:spPr/>
        <p:txBody>
          <a:bodyPr/>
          <a:lstStyle/>
          <a:p>
            <a:r>
              <a:rPr lang="en-US"/>
              <a:t>30/04/25</a:t>
            </a:r>
            <a:endParaRPr lang="en-GB"/>
          </a:p>
        </p:txBody>
      </p:sp>
      <p:pic>
        <p:nvPicPr>
          <p:cNvPr id="6" name="Picture 5">
            <a:extLst>
              <a:ext uri="{FF2B5EF4-FFF2-40B4-BE49-F238E27FC236}">
                <a16:creationId xmlns:a16="http://schemas.microsoft.com/office/drawing/2014/main" id="{C28A08A6-AD5B-A0CE-6371-9B3DF8B978CC}"/>
              </a:ext>
            </a:extLst>
          </p:cNvPr>
          <p:cNvPicPr>
            <a:picLocks noChangeAspect="1"/>
          </p:cNvPicPr>
          <p:nvPr/>
        </p:nvPicPr>
        <p:blipFill>
          <a:blip r:embed="rId2"/>
          <a:stretch>
            <a:fillRect/>
          </a:stretch>
        </p:blipFill>
        <p:spPr>
          <a:xfrm>
            <a:off x="357218" y="0"/>
            <a:ext cx="11477563" cy="6858000"/>
          </a:xfrm>
          <a:prstGeom prst="rect">
            <a:avLst/>
          </a:prstGeom>
        </p:spPr>
      </p:pic>
    </p:spTree>
    <p:extLst>
      <p:ext uri="{BB962C8B-B14F-4D97-AF65-F5344CB8AC3E}">
        <p14:creationId xmlns:p14="http://schemas.microsoft.com/office/powerpoint/2010/main" val="481447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B813C6-F4B3-7FBC-2F4E-CA8420E409C8}"/>
              </a:ext>
            </a:extLst>
          </p:cNvPr>
          <p:cNvSpPr>
            <a:spLocks noGrp="1"/>
          </p:cNvSpPr>
          <p:nvPr>
            <p:ph idx="1"/>
          </p:nvPr>
        </p:nvSpPr>
        <p:spPr>
          <a:xfrm>
            <a:off x="506993" y="1254641"/>
            <a:ext cx="11186113" cy="1584716"/>
          </a:xfrm>
          <a:solidFill>
            <a:srgbClr val="E1FFFA"/>
          </a:solidFill>
          <a:ln w="38100">
            <a:solidFill>
              <a:srgbClr val="00A188"/>
            </a:solidFill>
          </a:ln>
        </p:spPr>
        <p:txBody>
          <a:bodyPr vert="horz" lIns="91440" tIns="45720" rIns="91440" bIns="45720" rtlCol="0" anchor="t">
            <a:normAutofit/>
          </a:bodyPr>
          <a:lstStyle/>
          <a:p>
            <a:pPr marL="0" indent="0">
              <a:buNone/>
            </a:pPr>
            <a:r>
              <a:rPr lang="en-GB" sz="1600" b="1" dirty="0">
                <a:latin typeface="Arial"/>
                <a:cs typeface="Arial"/>
              </a:rPr>
              <a:t>How to use this interactive document</a:t>
            </a:r>
          </a:p>
          <a:p>
            <a:pPr marL="0" indent="0">
              <a:buNone/>
            </a:pPr>
            <a:r>
              <a:rPr lang="en-GB" sz="1600" b="0" i="0" u="none" strike="noStrike" baseline="0" dirty="0">
                <a:solidFill>
                  <a:srgbClr val="000000"/>
                </a:solidFill>
                <a:latin typeface="Arial"/>
                <a:cs typeface="Arial"/>
              </a:rPr>
              <a:t>This interactive document has features to help you access the information you need quickly and easily.</a:t>
            </a:r>
          </a:p>
          <a:p>
            <a:pPr marL="0" indent="0">
              <a:buNone/>
            </a:pPr>
            <a:r>
              <a:rPr lang="en-GB" sz="1600" b="0" i="0" u="none" strike="noStrike" baseline="0" dirty="0">
                <a:solidFill>
                  <a:srgbClr val="000000"/>
                </a:solidFill>
                <a:latin typeface="Arial"/>
                <a:cs typeface="Arial"/>
              </a:rPr>
              <a:t>Use the tabs at the top of this page to go straight to the start of a different section (or just scroll through page by page). </a:t>
            </a:r>
          </a:p>
          <a:p>
            <a:pPr marL="0" indent="0">
              <a:buNone/>
            </a:pPr>
            <a:r>
              <a:rPr lang="en-GB" sz="1600" b="0" i="0" u="none" strike="noStrike" baseline="0" dirty="0">
                <a:solidFill>
                  <a:srgbClr val="000000"/>
                </a:solidFill>
                <a:latin typeface="Arial"/>
                <a:cs typeface="Arial"/>
              </a:rPr>
              <a:t>Throughout the document there are hyperlinks to web addresses for additional information and resources. </a:t>
            </a:r>
            <a:endParaRPr lang="en-GB" sz="1600" dirty="0">
              <a:latin typeface="Arial"/>
              <a:cs typeface="Arial"/>
            </a:endParaRPr>
          </a:p>
        </p:txBody>
      </p:sp>
      <p:sp>
        <p:nvSpPr>
          <p:cNvPr id="4" name="Rectangle: Single Corner Snipped 3">
            <a:extLst>
              <a:ext uri="{FF2B5EF4-FFF2-40B4-BE49-F238E27FC236}">
                <a16:creationId xmlns:a16="http://schemas.microsoft.com/office/drawing/2014/main" id="{21091B1F-9F8B-9FD0-50AA-7827BF22F2F9}"/>
              </a:ext>
            </a:extLst>
          </p:cNvPr>
          <p:cNvSpPr/>
          <p:nvPr/>
        </p:nvSpPr>
        <p:spPr>
          <a:xfrm>
            <a:off x="0" y="0"/>
            <a:ext cx="193346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52836702-A68E-13C4-D99E-2ED90D192894}"/>
              </a:ext>
            </a:extLst>
          </p:cNvPr>
          <p:cNvSpPr/>
          <p:nvPr/>
        </p:nvSpPr>
        <p:spPr>
          <a:xfrm>
            <a:off x="1933462"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Snipped 5">
            <a:extLst>
              <a:ext uri="{FF2B5EF4-FFF2-40B4-BE49-F238E27FC236}">
                <a16:creationId xmlns:a16="http://schemas.microsoft.com/office/drawing/2014/main" id="{E6686BF0-4259-528B-09A2-36C67AA8EE24}"/>
              </a:ext>
            </a:extLst>
          </p:cNvPr>
          <p:cNvSpPr/>
          <p:nvPr/>
        </p:nvSpPr>
        <p:spPr>
          <a:xfrm>
            <a:off x="3969746" y="0"/>
            <a:ext cx="211340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Snipped 6">
            <a:extLst>
              <a:ext uri="{FF2B5EF4-FFF2-40B4-BE49-F238E27FC236}">
                <a16:creationId xmlns:a16="http://schemas.microsoft.com/office/drawing/2014/main" id="{04977401-9613-96CB-5C62-CF756D06BF2E}"/>
              </a:ext>
            </a:extLst>
          </p:cNvPr>
          <p:cNvSpPr/>
          <p:nvPr/>
        </p:nvSpPr>
        <p:spPr>
          <a:xfrm>
            <a:off x="6090488"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Snipped 7">
            <a:extLst>
              <a:ext uri="{FF2B5EF4-FFF2-40B4-BE49-F238E27FC236}">
                <a16:creationId xmlns:a16="http://schemas.microsoft.com/office/drawing/2014/main" id="{EC371601-50E8-435C-7680-BFBCB47B4376}"/>
              </a:ext>
            </a:extLst>
          </p:cNvPr>
          <p:cNvSpPr/>
          <p:nvPr/>
        </p:nvSpPr>
        <p:spPr>
          <a:xfrm>
            <a:off x="8126772" y="0"/>
            <a:ext cx="2028944"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Snipped 8">
            <a:extLst>
              <a:ext uri="{FF2B5EF4-FFF2-40B4-BE49-F238E27FC236}">
                <a16:creationId xmlns:a16="http://schemas.microsoft.com/office/drawing/2014/main" id="{6D2A8D69-D2BE-EFB7-F455-1BC927132E46}"/>
              </a:ext>
            </a:extLst>
          </p:cNvPr>
          <p:cNvSpPr/>
          <p:nvPr/>
        </p:nvSpPr>
        <p:spPr>
          <a:xfrm>
            <a:off x="10163056"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CE9BFF1-4BE8-D12C-520E-34318FC60EA1}"/>
              </a:ext>
            </a:extLst>
          </p:cNvPr>
          <p:cNvSpPr txBox="1"/>
          <p:nvPr/>
        </p:nvSpPr>
        <p:spPr>
          <a:xfrm>
            <a:off x="198733" y="156695"/>
            <a:ext cx="1735291" cy="830997"/>
          </a:xfrm>
          <a:prstGeom prst="rect">
            <a:avLst/>
          </a:prstGeom>
          <a:noFill/>
        </p:spPr>
        <p:txBody>
          <a:bodyPr wrap="square" lIns="91440" tIns="45720" rIns="91440" bIns="45720" rtlCol="0" anchor="t">
            <a:spAutoFit/>
          </a:bodyPr>
          <a:lstStyle/>
          <a:p>
            <a:pPr algn="ctr"/>
            <a:r>
              <a:rPr lang="en-GB" sz="1600" b="1">
                <a:latin typeface="Arial"/>
                <a:cs typeface="Arial"/>
                <a:hlinkClick r:id="rId2" action="ppaction://hlinksldjump"/>
              </a:rPr>
              <a:t>Work as a wider determinant of</a:t>
            </a:r>
            <a:r>
              <a:rPr lang="en-GB" sz="1600" b="1">
                <a:solidFill>
                  <a:schemeClr val="bg1"/>
                </a:solidFill>
                <a:latin typeface="Arial"/>
                <a:cs typeface="Arial"/>
                <a:hlinkClick r:id="rId2" action="ppaction://hlinksldjump"/>
              </a:rPr>
              <a:t> </a:t>
            </a:r>
            <a:r>
              <a:rPr lang="en-GB" sz="1600" b="1">
                <a:latin typeface="Arial"/>
                <a:cs typeface="Arial"/>
                <a:hlinkClick r:id="rId2" action="ppaction://hlinksldjump"/>
              </a:rPr>
              <a:t>health</a:t>
            </a:r>
            <a:endParaRPr lang="en-US"/>
          </a:p>
        </p:txBody>
      </p:sp>
      <p:sp>
        <p:nvSpPr>
          <p:cNvPr id="12" name="TextBox 11">
            <a:extLst>
              <a:ext uri="{FF2B5EF4-FFF2-40B4-BE49-F238E27FC236}">
                <a16:creationId xmlns:a16="http://schemas.microsoft.com/office/drawing/2014/main" id="{F7393C95-2074-E7FE-AEF7-2EE8E5087DA5}"/>
              </a:ext>
            </a:extLst>
          </p:cNvPr>
          <p:cNvSpPr txBox="1"/>
          <p:nvPr/>
        </p:nvSpPr>
        <p:spPr>
          <a:xfrm>
            <a:off x="3969746" y="124510"/>
            <a:ext cx="1935294" cy="338554"/>
          </a:xfrm>
          <a:prstGeom prst="rect">
            <a:avLst/>
          </a:prstGeom>
          <a:noFill/>
        </p:spPr>
        <p:txBody>
          <a:bodyPr wrap="square" lIns="91440" tIns="45720" rIns="91440" bIns="45720" rtlCol="0" anchor="t">
            <a:spAutoFit/>
          </a:bodyPr>
          <a:lstStyle/>
          <a:p>
            <a:pPr algn="ctr"/>
            <a:r>
              <a:rPr lang="en-GB" sz="1600" b="1">
                <a:latin typeface="Arial"/>
                <a:cs typeface="Arial"/>
                <a:hlinkClick r:id="rId3" action="ppaction://hlinksldjump"/>
              </a:rPr>
              <a:t>Work and health</a:t>
            </a:r>
            <a:endParaRPr lang="en-GB" sz="16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1FBEDAD-3CA1-344B-8805-86EC488CCE14}"/>
              </a:ext>
            </a:extLst>
          </p:cNvPr>
          <p:cNvSpPr txBox="1"/>
          <p:nvPr/>
        </p:nvSpPr>
        <p:spPr>
          <a:xfrm>
            <a:off x="2067652" y="124510"/>
            <a:ext cx="1666299" cy="830997"/>
          </a:xfrm>
          <a:prstGeom prst="rect">
            <a:avLst/>
          </a:prstGeom>
          <a:noFill/>
        </p:spPr>
        <p:txBody>
          <a:bodyPr wrap="square" lIns="91440" tIns="45720" rIns="91440" bIns="45720" rtlCol="0" anchor="t">
            <a:spAutoFit/>
          </a:bodyPr>
          <a:lstStyle/>
          <a:p>
            <a:pPr algn="ctr"/>
            <a:r>
              <a:rPr lang="en-GB" sz="1600" b="1">
                <a:latin typeface="Arial"/>
                <a:cs typeface="Arial"/>
                <a:hlinkClick r:id="rId4" action="ppaction://hlinksldjump"/>
              </a:rPr>
              <a:t>Work and inclusion health</a:t>
            </a:r>
            <a:endParaRPr lang="en-GB" sz="16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F911C30-0148-6F71-7884-508C3987B651}"/>
              </a:ext>
            </a:extLst>
          </p:cNvPr>
          <p:cNvSpPr txBox="1"/>
          <p:nvPr/>
        </p:nvSpPr>
        <p:spPr>
          <a:xfrm>
            <a:off x="6211681" y="161575"/>
            <a:ext cx="1786558" cy="338554"/>
          </a:xfrm>
          <a:prstGeom prst="rect">
            <a:avLst/>
          </a:prstGeom>
          <a:noFill/>
        </p:spPr>
        <p:txBody>
          <a:bodyPr wrap="square" lIns="91440" tIns="45720" rIns="91440" bIns="45720" rtlCol="0" anchor="t">
            <a:spAutoFit/>
          </a:bodyPr>
          <a:lstStyle/>
          <a:p>
            <a:pPr algn="ctr"/>
            <a:r>
              <a:rPr lang="en-GB" sz="1600" b="1">
                <a:latin typeface="Arial"/>
                <a:cs typeface="Arial"/>
                <a:hlinkClick r:id="rId5" action="ppaction://hlinksldjump"/>
              </a:rPr>
              <a:t>Policy Context</a:t>
            </a:r>
            <a:endParaRPr lang="en-GB" sz="1600" b="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17FE5B2-FBD3-41B5-D6CD-2D06D5C021C2}"/>
              </a:ext>
            </a:extLst>
          </p:cNvPr>
          <p:cNvSpPr txBox="1"/>
          <p:nvPr/>
        </p:nvSpPr>
        <p:spPr>
          <a:xfrm>
            <a:off x="8262667" y="130796"/>
            <a:ext cx="1649758" cy="584775"/>
          </a:xfrm>
          <a:prstGeom prst="rect">
            <a:avLst/>
          </a:prstGeom>
          <a:noFill/>
        </p:spPr>
        <p:txBody>
          <a:bodyPr wrap="square" lIns="91440" tIns="45720" rIns="91440" bIns="45720" rtlCol="0" anchor="t">
            <a:spAutoFit/>
          </a:bodyPr>
          <a:lstStyle/>
          <a:p>
            <a:pPr algn="ctr"/>
            <a:r>
              <a:rPr lang="en-GB" sz="1600" b="1">
                <a:latin typeface="Arial"/>
                <a:cs typeface="Arial"/>
                <a:hlinkClick r:id="rId6" action="ppaction://hlinksldjump"/>
              </a:rPr>
              <a:t>DWP Structures</a:t>
            </a:r>
            <a:endParaRPr lang="en-GB" sz="1600" b="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D921176-DBC0-883B-66F4-A5EA63B7FB27}"/>
              </a:ext>
            </a:extLst>
          </p:cNvPr>
          <p:cNvSpPr txBox="1"/>
          <p:nvPr/>
        </p:nvSpPr>
        <p:spPr>
          <a:xfrm>
            <a:off x="10155716" y="161575"/>
            <a:ext cx="2036284" cy="338554"/>
          </a:xfrm>
          <a:prstGeom prst="rect">
            <a:avLst/>
          </a:prstGeom>
          <a:noFill/>
        </p:spPr>
        <p:txBody>
          <a:bodyPr wrap="square" lIns="91440" tIns="45720" rIns="91440" bIns="45720" rtlCol="0" anchor="t">
            <a:spAutoFit/>
          </a:bodyPr>
          <a:lstStyle/>
          <a:p>
            <a:pPr algn="ctr"/>
            <a:r>
              <a:rPr lang="en-GB" sz="1600" b="1" dirty="0">
                <a:latin typeface="Arial"/>
                <a:cs typeface="Arial"/>
                <a:hlinkClick r:id="rId7" action="ppaction://hlinksldjump"/>
              </a:rPr>
              <a:t>Practice examples</a:t>
            </a:r>
            <a:endParaRPr lang="en-GB" sz="1600" b="1"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0C9F449-0950-A33C-95E9-7FAF0B59D1AB}"/>
              </a:ext>
            </a:extLst>
          </p:cNvPr>
          <p:cNvSpPr txBox="1"/>
          <p:nvPr/>
        </p:nvSpPr>
        <p:spPr>
          <a:xfrm>
            <a:off x="506996" y="3046577"/>
            <a:ext cx="11186109" cy="3493777"/>
          </a:xfrm>
          <a:prstGeom prst="rect">
            <a:avLst/>
          </a:prstGeom>
          <a:solidFill>
            <a:schemeClr val="bg1">
              <a:lumMod val="85000"/>
            </a:schemeClr>
          </a:solidFill>
          <a:ln w="38100">
            <a:solidFill>
              <a:schemeClr val="tx1">
                <a:lumMod val="50000"/>
                <a:lumOff val="50000"/>
              </a:schemeClr>
            </a:solidFill>
          </a:ln>
        </p:spPr>
        <p:txBody>
          <a:bodyPr wrap="square" lIns="91440" tIns="45720" rIns="91440" bIns="45720" rtlCol="0" anchor="t">
            <a:spAutoFit/>
          </a:bodyPr>
          <a:lstStyle/>
          <a:p>
            <a:r>
              <a:rPr lang="en-GB" b="1" kern="100">
                <a:effectLst/>
                <a:latin typeface="Arial"/>
                <a:ea typeface="Calibri"/>
                <a:cs typeface="Times New Roman"/>
              </a:rPr>
              <a:t>P</a:t>
            </a:r>
            <a:r>
              <a:rPr lang="en-GB" sz="1600" b="1" kern="100">
                <a:effectLst/>
                <a:latin typeface="Arial"/>
                <a:ea typeface="Calibri"/>
                <a:cs typeface="Times New Roman"/>
              </a:rPr>
              <a:t>urpose of this </a:t>
            </a:r>
            <a:r>
              <a:rPr lang="en-GB" sz="1600" b="1" kern="100">
                <a:latin typeface="Arial"/>
                <a:ea typeface="Calibri"/>
                <a:cs typeface="Times New Roman"/>
              </a:rPr>
              <a:t>pack</a:t>
            </a:r>
            <a:endParaRPr lang="en-US" sz="1600" kern="100">
              <a:latin typeface="Arial"/>
              <a:ea typeface="Calibri"/>
              <a:cs typeface="Arial"/>
            </a:endParaRPr>
          </a:p>
          <a:p>
            <a:r>
              <a:rPr lang="en-GB" sz="1600" kern="100">
                <a:latin typeface="Arial"/>
                <a:ea typeface="Calibri"/>
                <a:cs typeface="Arial"/>
              </a:rPr>
              <a:t>This slide set has been developed by North East &amp; Yorkshire (NEY) OHID team and DHSC/ DWP Joint Work and Health Directorate Regional Programme Advisor to support work around work and inclusion health across the NEY region. </a:t>
            </a:r>
            <a:endParaRPr lang="en-US" sz="1600" kern="100">
              <a:latin typeface="Arial"/>
              <a:ea typeface="Calibri"/>
              <a:cs typeface="Arial"/>
            </a:endParaRPr>
          </a:p>
          <a:p>
            <a:pPr>
              <a:lnSpc>
                <a:spcPct val="120000"/>
              </a:lnSpc>
            </a:pPr>
            <a:endParaRPr lang="en-GB" sz="1600" kern="100">
              <a:latin typeface="Arial" panose="020B0604020202020204" pitchFamily="34" charset="0"/>
              <a:ea typeface="Calibri" panose="020F0502020204030204" pitchFamily="34" charset="0"/>
              <a:cs typeface="Arial"/>
            </a:endParaRPr>
          </a:p>
          <a:p>
            <a:pPr>
              <a:lnSpc>
                <a:spcPct val="120000"/>
              </a:lnSpc>
            </a:pPr>
            <a:r>
              <a:rPr lang="en-GB" sz="1600" kern="100">
                <a:latin typeface="Arial"/>
                <a:ea typeface="Calibri"/>
                <a:cs typeface="Arial"/>
              </a:rPr>
              <a:t>It can be used/adapted to suit a range of audiences to be delivered by and for:</a:t>
            </a:r>
            <a:endParaRPr lang="en-US" sz="1600" kern="100">
              <a:latin typeface="Arial"/>
              <a:ea typeface="Calibri"/>
              <a:cs typeface="Arial"/>
            </a:endParaRPr>
          </a:p>
          <a:p>
            <a:pPr marL="285750" indent="-285750">
              <a:lnSpc>
                <a:spcPct val="120000"/>
              </a:lnSpc>
              <a:buFont typeface="Arial"/>
              <a:buChar char="•"/>
            </a:pPr>
            <a:endParaRPr lang="en-GB" sz="1600" kern="100">
              <a:latin typeface="Arial" panose="020B0604020202020204" pitchFamily="34" charset="0"/>
              <a:ea typeface="Calibri" panose="020F0502020204030204" pitchFamily="34" charset="0"/>
              <a:cs typeface="Arial"/>
            </a:endParaRPr>
          </a:p>
          <a:p>
            <a:pPr marL="285750" indent="-285750">
              <a:lnSpc>
                <a:spcPct val="120000"/>
              </a:lnSpc>
              <a:buFont typeface="Arial"/>
              <a:buChar char="•"/>
            </a:pPr>
            <a:r>
              <a:rPr lang="en-GB" sz="1600" kern="100">
                <a:latin typeface="Arial"/>
                <a:ea typeface="Calibri"/>
                <a:cs typeface="Arial"/>
              </a:rPr>
              <a:t>Local Authority Public Health Work and Health leads, and Employment and Skills leads</a:t>
            </a:r>
            <a:endParaRPr lang="en-US" sz="1600" kern="100">
              <a:latin typeface="Arial"/>
              <a:ea typeface="Calibri"/>
              <a:cs typeface="Arial"/>
            </a:endParaRPr>
          </a:p>
          <a:p>
            <a:pPr marL="285750" indent="-285750">
              <a:lnSpc>
                <a:spcPct val="120000"/>
              </a:lnSpc>
              <a:buFont typeface="Arial"/>
              <a:buChar char="•"/>
            </a:pPr>
            <a:r>
              <a:rPr lang="en-GB" sz="1600" kern="100">
                <a:latin typeface="Arial"/>
                <a:ea typeface="Calibri"/>
                <a:cs typeface="Arial"/>
              </a:rPr>
              <a:t>Job Centre Plus District Partnership Managers and their teams</a:t>
            </a:r>
            <a:endParaRPr lang="en-US" sz="1600" kern="100">
              <a:latin typeface="Arial"/>
              <a:ea typeface="Calibri"/>
              <a:cs typeface="Arial"/>
            </a:endParaRPr>
          </a:p>
          <a:p>
            <a:pPr marL="285750" indent="-285750">
              <a:lnSpc>
                <a:spcPct val="120000"/>
              </a:lnSpc>
              <a:buFont typeface="Arial"/>
              <a:buChar char="•"/>
            </a:pPr>
            <a:r>
              <a:rPr lang="en-GB" sz="1600" kern="100">
                <a:latin typeface="Arial"/>
                <a:ea typeface="Calibri"/>
                <a:cs typeface="Arial"/>
              </a:rPr>
              <a:t>Local Authority and Integrated Care Board (ICB) Inclusion Health leads</a:t>
            </a:r>
            <a:endParaRPr lang="en-US" sz="1600" kern="100">
              <a:latin typeface="Arial"/>
              <a:ea typeface="Calibri"/>
              <a:cs typeface="Arial"/>
            </a:endParaRPr>
          </a:p>
          <a:p>
            <a:pPr marL="285750" indent="-285750">
              <a:lnSpc>
                <a:spcPct val="120000"/>
              </a:lnSpc>
              <a:buFont typeface="Arial"/>
              <a:buChar char="•"/>
            </a:pPr>
            <a:endParaRPr lang="en-GB" sz="1600" kern="100">
              <a:latin typeface="Arial" panose="020B0604020202020204" pitchFamily="34" charset="0"/>
              <a:ea typeface="Calibri" panose="020F0502020204030204" pitchFamily="34" charset="0"/>
              <a:cs typeface="Arial"/>
            </a:endParaRPr>
          </a:p>
          <a:p>
            <a:pPr>
              <a:lnSpc>
                <a:spcPct val="120000"/>
              </a:lnSpc>
            </a:pPr>
            <a:r>
              <a:rPr lang="en-GB" sz="1600" i="1" kern="100">
                <a:latin typeface="Arial"/>
                <a:ea typeface="Calibri"/>
                <a:cs typeface="Arial"/>
              </a:rPr>
              <a:t>Caveat: this slide deck represents the most recent data from a number of sources to provide an overview- care needs to be taken with interpretation.</a:t>
            </a:r>
            <a:endParaRPr lang="en-US" sz="1600" kern="100">
              <a:latin typeface="Arial"/>
              <a:ea typeface="Calibri"/>
              <a:cs typeface="Arial"/>
            </a:endParaRPr>
          </a:p>
        </p:txBody>
      </p:sp>
    </p:spTree>
    <p:extLst>
      <p:ext uri="{BB962C8B-B14F-4D97-AF65-F5344CB8AC3E}">
        <p14:creationId xmlns:p14="http://schemas.microsoft.com/office/powerpoint/2010/main" val="559099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CCA44A-A60D-6A11-E726-50ECE7D3E815}"/>
              </a:ext>
            </a:extLst>
          </p:cNvPr>
          <p:cNvSpPr>
            <a:spLocks noGrp="1"/>
          </p:cNvSpPr>
          <p:nvPr>
            <p:ph type="ftr" sz="quarter" idx="11"/>
          </p:nvPr>
        </p:nvSpPr>
        <p:spPr/>
        <p:txBody>
          <a:bodyPr/>
          <a:lstStyle/>
          <a:p>
            <a:r>
              <a:rPr lang="en-GB"/>
              <a:t>OHID NEY Regional Team v.2</a:t>
            </a:r>
          </a:p>
        </p:txBody>
      </p:sp>
      <p:sp>
        <p:nvSpPr>
          <p:cNvPr id="5" name="Slide Number Placeholder 4">
            <a:extLst>
              <a:ext uri="{FF2B5EF4-FFF2-40B4-BE49-F238E27FC236}">
                <a16:creationId xmlns:a16="http://schemas.microsoft.com/office/drawing/2014/main" id="{E4FBC0A5-7039-B5AC-2A55-4E0F2AD2ABBD}"/>
              </a:ext>
            </a:extLst>
          </p:cNvPr>
          <p:cNvSpPr>
            <a:spLocks noGrp="1"/>
          </p:cNvSpPr>
          <p:nvPr>
            <p:ph type="sldNum" sz="quarter" idx="12"/>
          </p:nvPr>
        </p:nvSpPr>
        <p:spPr/>
        <p:txBody>
          <a:bodyPr/>
          <a:lstStyle/>
          <a:p>
            <a:fld id="{06A44ADC-FBC0-4698-B0EC-1AD4A4060383}" type="slidenum">
              <a:rPr lang="en-GB" smtClean="0"/>
              <a:t>20</a:t>
            </a:fld>
            <a:endParaRPr lang="en-GB"/>
          </a:p>
        </p:txBody>
      </p:sp>
      <p:sp>
        <p:nvSpPr>
          <p:cNvPr id="2" name="Date Placeholder 1">
            <a:extLst>
              <a:ext uri="{FF2B5EF4-FFF2-40B4-BE49-F238E27FC236}">
                <a16:creationId xmlns:a16="http://schemas.microsoft.com/office/drawing/2014/main" id="{90185D12-A04B-EC59-53B3-79C5A04300D2}"/>
              </a:ext>
            </a:extLst>
          </p:cNvPr>
          <p:cNvSpPr>
            <a:spLocks noGrp="1"/>
          </p:cNvSpPr>
          <p:nvPr>
            <p:ph type="dt" sz="half" idx="10"/>
          </p:nvPr>
        </p:nvSpPr>
        <p:spPr/>
        <p:txBody>
          <a:bodyPr/>
          <a:lstStyle/>
          <a:p>
            <a:r>
              <a:rPr lang="en-US"/>
              <a:t>30/04/25</a:t>
            </a:r>
            <a:endParaRPr lang="en-GB"/>
          </a:p>
        </p:txBody>
      </p:sp>
      <p:pic>
        <p:nvPicPr>
          <p:cNvPr id="3" name="Picture 2">
            <a:extLst>
              <a:ext uri="{FF2B5EF4-FFF2-40B4-BE49-F238E27FC236}">
                <a16:creationId xmlns:a16="http://schemas.microsoft.com/office/drawing/2014/main" id="{94FE8809-5B1B-A697-1E2F-C37E36FCE41F}"/>
              </a:ext>
            </a:extLst>
          </p:cNvPr>
          <p:cNvPicPr>
            <a:picLocks noChangeAspect="1"/>
          </p:cNvPicPr>
          <p:nvPr/>
        </p:nvPicPr>
        <p:blipFill>
          <a:blip r:embed="rId2"/>
          <a:stretch>
            <a:fillRect/>
          </a:stretch>
        </p:blipFill>
        <p:spPr>
          <a:xfrm>
            <a:off x="398790" y="0"/>
            <a:ext cx="11394420" cy="6858000"/>
          </a:xfrm>
          <a:prstGeom prst="rect">
            <a:avLst/>
          </a:prstGeom>
        </p:spPr>
      </p:pic>
    </p:spTree>
    <p:extLst>
      <p:ext uri="{BB962C8B-B14F-4D97-AF65-F5344CB8AC3E}">
        <p14:creationId xmlns:p14="http://schemas.microsoft.com/office/powerpoint/2010/main" val="1512227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6054BF-E083-050D-7EB4-F52A9682080D}"/>
              </a:ext>
            </a:extLst>
          </p:cNvPr>
          <p:cNvSpPr>
            <a:spLocks noGrp="1"/>
          </p:cNvSpPr>
          <p:nvPr>
            <p:ph type="ftr" sz="quarter" idx="11"/>
          </p:nvPr>
        </p:nvSpPr>
        <p:spPr/>
        <p:txBody>
          <a:bodyPr/>
          <a:lstStyle/>
          <a:p>
            <a:r>
              <a:rPr lang="en-GB"/>
              <a:t>OHID NEY Regional Team v.2</a:t>
            </a:r>
          </a:p>
        </p:txBody>
      </p:sp>
      <p:sp>
        <p:nvSpPr>
          <p:cNvPr id="5" name="Slide Number Placeholder 4">
            <a:extLst>
              <a:ext uri="{FF2B5EF4-FFF2-40B4-BE49-F238E27FC236}">
                <a16:creationId xmlns:a16="http://schemas.microsoft.com/office/drawing/2014/main" id="{22636F22-05EE-77C9-9F88-81BF329E24C9}"/>
              </a:ext>
            </a:extLst>
          </p:cNvPr>
          <p:cNvSpPr>
            <a:spLocks noGrp="1"/>
          </p:cNvSpPr>
          <p:nvPr>
            <p:ph type="sldNum" sz="quarter" idx="12"/>
          </p:nvPr>
        </p:nvSpPr>
        <p:spPr/>
        <p:txBody>
          <a:bodyPr/>
          <a:lstStyle/>
          <a:p>
            <a:fld id="{06A44ADC-FBC0-4698-B0EC-1AD4A4060383}" type="slidenum">
              <a:rPr lang="en-GB" smtClean="0"/>
              <a:t>21</a:t>
            </a:fld>
            <a:endParaRPr lang="en-GB"/>
          </a:p>
        </p:txBody>
      </p:sp>
      <p:sp>
        <p:nvSpPr>
          <p:cNvPr id="2" name="Date Placeholder 1">
            <a:extLst>
              <a:ext uri="{FF2B5EF4-FFF2-40B4-BE49-F238E27FC236}">
                <a16:creationId xmlns:a16="http://schemas.microsoft.com/office/drawing/2014/main" id="{C2339762-3F5C-B446-977B-1765088AC0A6}"/>
              </a:ext>
            </a:extLst>
          </p:cNvPr>
          <p:cNvSpPr>
            <a:spLocks noGrp="1"/>
          </p:cNvSpPr>
          <p:nvPr>
            <p:ph type="dt" sz="half" idx="10"/>
          </p:nvPr>
        </p:nvSpPr>
        <p:spPr/>
        <p:txBody>
          <a:bodyPr/>
          <a:lstStyle/>
          <a:p>
            <a:r>
              <a:rPr lang="en-US"/>
              <a:t>30/04/25</a:t>
            </a:r>
            <a:endParaRPr lang="en-GB"/>
          </a:p>
        </p:txBody>
      </p:sp>
      <p:pic>
        <p:nvPicPr>
          <p:cNvPr id="3" name="Picture 2" descr="A screenshot of a graph&#10;&#10;AI-generated content may be incorrect.">
            <a:extLst>
              <a:ext uri="{FF2B5EF4-FFF2-40B4-BE49-F238E27FC236}">
                <a16:creationId xmlns:a16="http://schemas.microsoft.com/office/drawing/2014/main" id="{14E40F16-8B9B-D1B7-B266-49CC99B4ACC5}"/>
              </a:ext>
            </a:extLst>
          </p:cNvPr>
          <p:cNvPicPr>
            <a:picLocks noChangeAspect="1"/>
          </p:cNvPicPr>
          <p:nvPr/>
        </p:nvPicPr>
        <p:blipFill>
          <a:blip r:embed="rId2"/>
          <a:stretch>
            <a:fillRect/>
          </a:stretch>
        </p:blipFill>
        <p:spPr>
          <a:xfrm>
            <a:off x="472087" y="0"/>
            <a:ext cx="11247825" cy="6858000"/>
          </a:xfrm>
          <a:prstGeom prst="rect">
            <a:avLst/>
          </a:prstGeom>
        </p:spPr>
      </p:pic>
    </p:spTree>
    <p:extLst>
      <p:ext uri="{BB962C8B-B14F-4D97-AF65-F5344CB8AC3E}">
        <p14:creationId xmlns:p14="http://schemas.microsoft.com/office/powerpoint/2010/main" val="645271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068DFF-DCBC-E5B8-88DB-2FD98489A02E}"/>
              </a:ext>
            </a:extLst>
          </p:cNvPr>
          <p:cNvPicPr>
            <a:picLocks noChangeAspect="1"/>
          </p:cNvPicPr>
          <p:nvPr/>
        </p:nvPicPr>
        <p:blipFill>
          <a:blip r:embed="rId2"/>
          <a:stretch>
            <a:fillRect/>
          </a:stretch>
        </p:blipFill>
        <p:spPr>
          <a:xfrm>
            <a:off x="105523" y="0"/>
            <a:ext cx="11980953" cy="6858000"/>
          </a:xfrm>
          <a:prstGeom prst="rect">
            <a:avLst/>
          </a:prstGeom>
        </p:spPr>
      </p:pic>
    </p:spTree>
    <p:extLst>
      <p:ext uri="{BB962C8B-B14F-4D97-AF65-F5344CB8AC3E}">
        <p14:creationId xmlns:p14="http://schemas.microsoft.com/office/powerpoint/2010/main" val="1084565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F2F9BF-D78F-2A42-ED92-3C794C486837}"/>
              </a:ext>
            </a:extLst>
          </p:cNvPr>
          <p:cNvPicPr>
            <a:picLocks noChangeAspect="1"/>
          </p:cNvPicPr>
          <p:nvPr/>
        </p:nvPicPr>
        <p:blipFill>
          <a:blip r:embed="rId2"/>
          <a:stretch>
            <a:fillRect/>
          </a:stretch>
        </p:blipFill>
        <p:spPr>
          <a:xfrm>
            <a:off x="259120" y="0"/>
            <a:ext cx="11673761" cy="6858000"/>
          </a:xfrm>
          <a:prstGeom prst="rect">
            <a:avLst/>
          </a:prstGeom>
        </p:spPr>
      </p:pic>
    </p:spTree>
    <p:extLst>
      <p:ext uri="{BB962C8B-B14F-4D97-AF65-F5344CB8AC3E}">
        <p14:creationId xmlns:p14="http://schemas.microsoft.com/office/powerpoint/2010/main" val="1470398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19B1F8-6D3C-1E15-4139-D06AE4AAE614}"/>
              </a:ext>
            </a:extLst>
          </p:cNvPr>
          <p:cNvPicPr>
            <a:picLocks noChangeAspect="1"/>
          </p:cNvPicPr>
          <p:nvPr/>
        </p:nvPicPr>
        <p:blipFill>
          <a:blip r:embed="rId2"/>
          <a:stretch>
            <a:fillRect/>
          </a:stretch>
        </p:blipFill>
        <p:spPr>
          <a:xfrm>
            <a:off x="358934" y="0"/>
            <a:ext cx="11474131" cy="6858000"/>
          </a:xfrm>
          <a:prstGeom prst="rect">
            <a:avLst/>
          </a:prstGeom>
        </p:spPr>
      </p:pic>
    </p:spTree>
    <p:extLst>
      <p:ext uri="{BB962C8B-B14F-4D97-AF65-F5344CB8AC3E}">
        <p14:creationId xmlns:p14="http://schemas.microsoft.com/office/powerpoint/2010/main" val="3505165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107961-77F1-EC05-9B16-322990AAEE54}"/>
              </a:ext>
            </a:extLst>
          </p:cNvPr>
          <p:cNvPicPr>
            <a:picLocks noChangeAspect="1"/>
          </p:cNvPicPr>
          <p:nvPr/>
        </p:nvPicPr>
        <p:blipFill>
          <a:blip r:embed="rId2"/>
          <a:stretch>
            <a:fillRect/>
          </a:stretch>
        </p:blipFill>
        <p:spPr>
          <a:xfrm>
            <a:off x="343696" y="98322"/>
            <a:ext cx="11504608" cy="6858000"/>
          </a:xfrm>
          <a:prstGeom prst="rect">
            <a:avLst/>
          </a:prstGeom>
        </p:spPr>
      </p:pic>
    </p:spTree>
    <p:extLst>
      <p:ext uri="{BB962C8B-B14F-4D97-AF65-F5344CB8AC3E}">
        <p14:creationId xmlns:p14="http://schemas.microsoft.com/office/powerpoint/2010/main" val="3596999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close-up of a graph&#10;&#10;AI-generated content may be incorrect.">
            <a:extLst>
              <a:ext uri="{FF2B5EF4-FFF2-40B4-BE49-F238E27FC236}">
                <a16:creationId xmlns:a16="http://schemas.microsoft.com/office/drawing/2014/main" id="{C4522630-1E5B-D977-3956-3BAB41186C77}"/>
              </a:ext>
            </a:extLst>
          </p:cNvPr>
          <p:cNvPicPr>
            <a:picLocks noChangeAspect="1"/>
          </p:cNvPicPr>
          <p:nvPr/>
        </p:nvPicPr>
        <p:blipFill>
          <a:blip r:embed="rId2"/>
          <a:stretch>
            <a:fillRect/>
          </a:stretch>
        </p:blipFill>
        <p:spPr>
          <a:xfrm>
            <a:off x="0" y="28099"/>
            <a:ext cx="12192000" cy="6492240"/>
          </a:xfrm>
          <a:prstGeom prst="rect">
            <a:avLst/>
          </a:prstGeom>
        </p:spPr>
      </p:pic>
    </p:spTree>
    <p:extLst>
      <p:ext uri="{BB962C8B-B14F-4D97-AF65-F5344CB8AC3E}">
        <p14:creationId xmlns:p14="http://schemas.microsoft.com/office/powerpoint/2010/main" val="2455554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50F8C-3083-C6E2-2F2A-FDAAC5AD25E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BC1B8F-907E-7CEE-7DBE-DEF7D4FC7CBB}"/>
              </a:ext>
            </a:extLst>
          </p:cNvPr>
          <p:cNvSpPr>
            <a:spLocks noGrp="1"/>
          </p:cNvSpPr>
          <p:nvPr>
            <p:ph idx="1"/>
          </p:nvPr>
        </p:nvSpPr>
        <p:spPr>
          <a:xfrm>
            <a:off x="291333" y="1254641"/>
            <a:ext cx="11718074" cy="5193432"/>
          </a:xfrm>
          <a:solidFill>
            <a:srgbClr val="E1FFFA"/>
          </a:solidFill>
          <a:ln w="38100">
            <a:solidFill>
              <a:srgbClr val="00A188"/>
            </a:solidFill>
          </a:ln>
        </p:spPr>
        <p:txBody>
          <a:bodyPr vert="horz" lIns="91440" tIns="45720" rIns="91440" bIns="45720" rtlCol="0" anchor="t">
            <a:normAutofit/>
          </a:bodyPr>
          <a:lstStyle/>
          <a:p>
            <a:pPr algn="ctr">
              <a:buNone/>
            </a:pPr>
            <a:endParaRPr lang="en-GB" sz="4400" b="1" dirty="0">
              <a:latin typeface="Arial"/>
              <a:cs typeface="Arial"/>
            </a:endParaRPr>
          </a:p>
          <a:p>
            <a:pPr algn="ctr">
              <a:buNone/>
            </a:pPr>
            <a:endParaRPr lang="en-GB" sz="4400" b="1" dirty="0">
              <a:latin typeface="Arial"/>
              <a:cs typeface="Arial"/>
            </a:endParaRPr>
          </a:p>
          <a:p>
            <a:pPr algn="ctr">
              <a:buNone/>
            </a:pPr>
            <a:r>
              <a:rPr lang="en-GB" sz="4400" b="1" dirty="0">
                <a:latin typeface="Arial"/>
                <a:cs typeface="Arial"/>
              </a:rPr>
              <a:t>Policy Context</a:t>
            </a:r>
            <a:endParaRPr lang="en-GB" sz="4400" dirty="0">
              <a:latin typeface="Arial"/>
              <a:cs typeface="Arial"/>
            </a:endParaRPr>
          </a:p>
          <a:p>
            <a:pPr algn="ctr">
              <a:buNone/>
            </a:pPr>
            <a:r>
              <a:rPr lang="en-GB" sz="2300" dirty="0">
                <a:latin typeface="Arial"/>
                <a:cs typeface="Arial"/>
                <a:hlinkClick r:id="rId2"/>
              </a:rPr>
              <a:t>10 Year Health Plan for England: fit for the future</a:t>
            </a:r>
            <a:r>
              <a:rPr lang="en-GB" sz="2300" dirty="0">
                <a:latin typeface="Arial"/>
                <a:cs typeface="Arial"/>
              </a:rPr>
              <a:t> </a:t>
            </a:r>
            <a:endParaRPr lang="en-GB" dirty="0">
              <a:latin typeface="Aptos" panose="020B0004020202020204"/>
              <a:cs typeface="Arial"/>
            </a:endParaRPr>
          </a:p>
          <a:p>
            <a:pPr algn="ctr">
              <a:buNone/>
            </a:pPr>
            <a:r>
              <a:rPr lang="en-GB" sz="2300" dirty="0">
                <a:latin typeface="Arial"/>
                <a:cs typeface="Arial"/>
              </a:rPr>
              <a:t> </a:t>
            </a:r>
            <a:r>
              <a:rPr lang="en-GB" sz="2300" dirty="0">
                <a:latin typeface="Arial"/>
                <a:cs typeface="Arial"/>
                <a:hlinkClick r:id="rId3"/>
              </a:rPr>
              <a:t>Get Britain Working</a:t>
            </a:r>
            <a:endParaRPr lang="en-GB" dirty="0"/>
          </a:p>
          <a:p>
            <a:pPr algn="ctr">
              <a:buNone/>
            </a:pPr>
            <a:r>
              <a:rPr lang="en-GB" sz="2300" dirty="0">
                <a:ea typeface="+mn-lt"/>
                <a:cs typeface="+mn-lt"/>
                <a:hlinkClick r:id="rId4"/>
              </a:rPr>
              <a:t>Keep Britain Working: Final report - GOV.UK</a:t>
            </a:r>
            <a:endParaRPr lang="en-GB" dirty="0"/>
          </a:p>
          <a:p>
            <a:pPr marL="0" indent="0">
              <a:buNone/>
            </a:pPr>
            <a:endParaRPr lang="en-GB" sz="1600" b="1" dirty="0">
              <a:latin typeface="Arial"/>
              <a:cs typeface="Arial"/>
            </a:endParaRPr>
          </a:p>
        </p:txBody>
      </p:sp>
      <p:sp>
        <p:nvSpPr>
          <p:cNvPr id="4" name="Rectangle: Single Corner Snipped 3">
            <a:extLst>
              <a:ext uri="{FF2B5EF4-FFF2-40B4-BE49-F238E27FC236}">
                <a16:creationId xmlns:a16="http://schemas.microsoft.com/office/drawing/2014/main" id="{D662EEA9-AB09-78A6-EAD9-BACBFF74A1A3}"/>
              </a:ext>
            </a:extLst>
          </p:cNvPr>
          <p:cNvSpPr/>
          <p:nvPr/>
        </p:nvSpPr>
        <p:spPr>
          <a:xfrm>
            <a:off x="0" y="0"/>
            <a:ext cx="193346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E40DFC90-9539-5793-8FE9-D662B4F47587}"/>
              </a:ext>
            </a:extLst>
          </p:cNvPr>
          <p:cNvSpPr/>
          <p:nvPr/>
        </p:nvSpPr>
        <p:spPr>
          <a:xfrm>
            <a:off x="1933462"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Snipped 5">
            <a:extLst>
              <a:ext uri="{FF2B5EF4-FFF2-40B4-BE49-F238E27FC236}">
                <a16:creationId xmlns:a16="http://schemas.microsoft.com/office/drawing/2014/main" id="{C48649B0-A347-2902-C592-35EC593BD2C4}"/>
              </a:ext>
            </a:extLst>
          </p:cNvPr>
          <p:cNvSpPr/>
          <p:nvPr/>
        </p:nvSpPr>
        <p:spPr>
          <a:xfrm>
            <a:off x="3969746" y="0"/>
            <a:ext cx="211340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Snipped 6">
            <a:extLst>
              <a:ext uri="{FF2B5EF4-FFF2-40B4-BE49-F238E27FC236}">
                <a16:creationId xmlns:a16="http://schemas.microsoft.com/office/drawing/2014/main" id="{C3BC68BE-1BC2-78D2-CE6D-54B08CFA80A7}"/>
              </a:ext>
            </a:extLst>
          </p:cNvPr>
          <p:cNvSpPr/>
          <p:nvPr/>
        </p:nvSpPr>
        <p:spPr>
          <a:xfrm>
            <a:off x="6090488"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Snipped 7">
            <a:extLst>
              <a:ext uri="{FF2B5EF4-FFF2-40B4-BE49-F238E27FC236}">
                <a16:creationId xmlns:a16="http://schemas.microsoft.com/office/drawing/2014/main" id="{8EC3F9B5-5C7E-0DB1-58B3-70811BCD5F62}"/>
              </a:ext>
            </a:extLst>
          </p:cNvPr>
          <p:cNvSpPr/>
          <p:nvPr/>
        </p:nvSpPr>
        <p:spPr>
          <a:xfrm>
            <a:off x="8126772" y="0"/>
            <a:ext cx="2028944"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Snipped 8">
            <a:extLst>
              <a:ext uri="{FF2B5EF4-FFF2-40B4-BE49-F238E27FC236}">
                <a16:creationId xmlns:a16="http://schemas.microsoft.com/office/drawing/2014/main" id="{12A3D066-1B6A-56F7-D26B-0F9142634386}"/>
              </a:ext>
            </a:extLst>
          </p:cNvPr>
          <p:cNvSpPr/>
          <p:nvPr/>
        </p:nvSpPr>
        <p:spPr>
          <a:xfrm>
            <a:off x="10163056"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F89048A-D931-E70E-F2C0-A8F872D4F241}"/>
              </a:ext>
            </a:extLst>
          </p:cNvPr>
          <p:cNvSpPr txBox="1"/>
          <p:nvPr/>
        </p:nvSpPr>
        <p:spPr>
          <a:xfrm>
            <a:off x="198733" y="156695"/>
            <a:ext cx="1735291" cy="830997"/>
          </a:xfrm>
          <a:prstGeom prst="rect">
            <a:avLst/>
          </a:prstGeom>
          <a:noFill/>
        </p:spPr>
        <p:txBody>
          <a:bodyPr wrap="square" lIns="91440" tIns="45720" rIns="91440" bIns="45720" rtlCol="0" anchor="t">
            <a:spAutoFit/>
          </a:bodyPr>
          <a:lstStyle/>
          <a:p>
            <a:pPr algn="ctr"/>
            <a:r>
              <a:rPr lang="en-GB" sz="1600" b="1">
                <a:latin typeface="Arial"/>
                <a:cs typeface="Arial"/>
                <a:hlinkClick r:id="rId5" action="ppaction://hlinksldjump"/>
              </a:rPr>
              <a:t>Work as a wider determinant of</a:t>
            </a:r>
            <a:r>
              <a:rPr lang="en-GB" sz="1600" b="1">
                <a:solidFill>
                  <a:schemeClr val="bg1"/>
                </a:solidFill>
                <a:latin typeface="Arial"/>
                <a:cs typeface="Arial"/>
                <a:hlinkClick r:id="rId5" action="ppaction://hlinksldjump"/>
              </a:rPr>
              <a:t> </a:t>
            </a:r>
            <a:r>
              <a:rPr lang="en-GB" sz="1600" b="1">
                <a:latin typeface="Arial"/>
                <a:cs typeface="Arial"/>
                <a:hlinkClick r:id="rId5" action="ppaction://hlinksldjump"/>
              </a:rPr>
              <a:t>health</a:t>
            </a:r>
            <a:endParaRPr lang="en-US"/>
          </a:p>
        </p:txBody>
      </p:sp>
      <p:sp>
        <p:nvSpPr>
          <p:cNvPr id="12" name="TextBox 11">
            <a:extLst>
              <a:ext uri="{FF2B5EF4-FFF2-40B4-BE49-F238E27FC236}">
                <a16:creationId xmlns:a16="http://schemas.microsoft.com/office/drawing/2014/main" id="{3596A226-FED9-039B-9C78-2773B3BA199A}"/>
              </a:ext>
            </a:extLst>
          </p:cNvPr>
          <p:cNvSpPr txBox="1"/>
          <p:nvPr/>
        </p:nvSpPr>
        <p:spPr>
          <a:xfrm>
            <a:off x="4134087" y="185450"/>
            <a:ext cx="1935294" cy="338554"/>
          </a:xfrm>
          <a:prstGeom prst="rect">
            <a:avLst/>
          </a:prstGeom>
          <a:noFill/>
        </p:spPr>
        <p:txBody>
          <a:bodyPr wrap="square" lIns="91440" tIns="45720" rIns="91440" bIns="45720" rtlCol="0" anchor="t">
            <a:spAutoFit/>
          </a:bodyPr>
          <a:lstStyle/>
          <a:p>
            <a:pPr algn="ctr"/>
            <a:r>
              <a:rPr lang="en-GB" sz="1600" b="1">
                <a:latin typeface="Arial"/>
                <a:cs typeface="Arial"/>
                <a:hlinkClick r:id="rId6" action="ppaction://hlinksldjump"/>
              </a:rPr>
              <a:t>Work and health</a:t>
            </a:r>
            <a:endParaRPr lang="en-GB" sz="16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15A1A19-C1E5-F180-25FE-471596295593}"/>
              </a:ext>
            </a:extLst>
          </p:cNvPr>
          <p:cNvSpPr txBox="1"/>
          <p:nvPr/>
        </p:nvSpPr>
        <p:spPr>
          <a:xfrm>
            <a:off x="2067652" y="124510"/>
            <a:ext cx="1666299" cy="830997"/>
          </a:xfrm>
          <a:prstGeom prst="rect">
            <a:avLst/>
          </a:prstGeom>
          <a:noFill/>
        </p:spPr>
        <p:txBody>
          <a:bodyPr wrap="square" lIns="91440" tIns="45720" rIns="91440" bIns="45720" rtlCol="0" anchor="t">
            <a:spAutoFit/>
          </a:bodyPr>
          <a:lstStyle/>
          <a:p>
            <a:pPr algn="ctr"/>
            <a:r>
              <a:rPr lang="en-GB" sz="1600" b="1">
                <a:latin typeface="Arial"/>
                <a:cs typeface="Arial"/>
                <a:hlinkClick r:id="rId7" action="ppaction://hlinksldjump"/>
              </a:rPr>
              <a:t>Work and inclusion health</a:t>
            </a:r>
            <a:endParaRPr lang="en-GB" sz="16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3DE1697-9BFF-43B1-64DF-560706034069}"/>
              </a:ext>
            </a:extLst>
          </p:cNvPr>
          <p:cNvSpPr txBox="1"/>
          <p:nvPr/>
        </p:nvSpPr>
        <p:spPr>
          <a:xfrm>
            <a:off x="6233723" y="161576"/>
            <a:ext cx="1786558" cy="338554"/>
          </a:xfrm>
          <a:prstGeom prst="rect">
            <a:avLst/>
          </a:prstGeom>
          <a:noFill/>
        </p:spPr>
        <p:txBody>
          <a:bodyPr wrap="square" lIns="91440" tIns="45720" rIns="91440" bIns="45720" rtlCol="0" anchor="t">
            <a:spAutoFit/>
          </a:bodyPr>
          <a:lstStyle/>
          <a:p>
            <a:pPr algn="ctr"/>
            <a:r>
              <a:rPr lang="en-GB" sz="1600" b="1">
                <a:latin typeface="Arial"/>
                <a:cs typeface="Arial"/>
              </a:rPr>
              <a:t>Policy Context</a:t>
            </a:r>
            <a:endParaRPr lang="en-GB" sz="1600" b="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3E30802B-8756-61BE-078B-7A5C793B9A7A}"/>
              </a:ext>
            </a:extLst>
          </p:cNvPr>
          <p:cNvSpPr txBox="1"/>
          <p:nvPr/>
        </p:nvSpPr>
        <p:spPr>
          <a:xfrm>
            <a:off x="8262667" y="130796"/>
            <a:ext cx="1649758" cy="584775"/>
          </a:xfrm>
          <a:prstGeom prst="rect">
            <a:avLst/>
          </a:prstGeom>
          <a:noFill/>
        </p:spPr>
        <p:txBody>
          <a:bodyPr wrap="square" lIns="91440" tIns="45720" rIns="91440" bIns="45720" rtlCol="0" anchor="t">
            <a:spAutoFit/>
          </a:bodyPr>
          <a:lstStyle/>
          <a:p>
            <a:pPr algn="ctr"/>
            <a:r>
              <a:rPr lang="en-GB" sz="1600" b="1">
                <a:latin typeface="Arial"/>
                <a:cs typeface="Arial"/>
                <a:hlinkClick r:id="rId8" action="ppaction://hlinksldjump"/>
              </a:rPr>
              <a:t>DWP Structures</a:t>
            </a:r>
            <a:endParaRPr lang="en-GB" sz="1600" b="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1138691C-0FFA-C0F3-1D4C-B2611B9FE9A4}"/>
              </a:ext>
            </a:extLst>
          </p:cNvPr>
          <p:cNvSpPr txBox="1"/>
          <p:nvPr/>
        </p:nvSpPr>
        <p:spPr>
          <a:xfrm>
            <a:off x="10155716" y="161575"/>
            <a:ext cx="2036284" cy="338554"/>
          </a:xfrm>
          <a:prstGeom prst="rect">
            <a:avLst/>
          </a:prstGeom>
          <a:noFill/>
        </p:spPr>
        <p:txBody>
          <a:bodyPr wrap="square" lIns="91440" tIns="45720" rIns="91440" bIns="45720" rtlCol="0" anchor="t">
            <a:spAutoFit/>
          </a:bodyPr>
          <a:lstStyle/>
          <a:p>
            <a:pPr algn="ctr"/>
            <a:r>
              <a:rPr lang="en-GB" sz="1600" b="1">
                <a:latin typeface="Arial"/>
                <a:cs typeface="Arial"/>
                <a:hlinkClick r:id="rId9" action="ppaction://hlinksldjump"/>
              </a:rPr>
              <a:t>Case Studies</a:t>
            </a:r>
            <a:endParaRPr lang="en-GB" sz="16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72651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E0223-DF81-4ACE-D066-4A478C09D7AB}"/>
              </a:ext>
            </a:extLst>
          </p:cNvPr>
          <p:cNvSpPr>
            <a:spLocks noGrp="1"/>
          </p:cNvSpPr>
          <p:nvPr>
            <p:ph type="title"/>
          </p:nvPr>
        </p:nvSpPr>
        <p:spPr/>
        <p:txBody>
          <a:bodyPr>
            <a:normAutofit fontScale="90000"/>
          </a:bodyPr>
          <a:lstStyle/>
          <a:p>
            <a:r>
              <a:rPr lang="en-GB" b="1" dirty="0"/>
              <a:t>Policy: </a:t>
            </a:r>
            <a:r>
              <a:rPr lang="en-GB" b="1" dirty="0">
                <a:hlinkClick r:id="rId3"/>
              </a:rPr>
              <a:t>10 Year Health Plan for England: fit for the future</a:t>
            </a:r>
            <a:br>
              <a:rPr lang="en-GB" b="1" dirty="0"/>
            </a:b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9AF08A8-1865-E3B8-F99C-09B94F65D28A}"/>
              </a:ext>
            </a:extLst>
          </p:cNvPr>
          <p:cNvSpPr>
            <a:spLocks noGrp="1"/>
          </p:cNvSpPr>
          <p:nvPr>
            <p:ph idx="1"/>
          </p:nvPr>
        </p:nvSpPr>
        <p:spPr>
          <a:xfrm>
            <a:off x="402772" y="1436915"/>
            <a:ext cx="11431813" cy="5275262"/>
          </a:xfrm>
        </p:spPr>
        <p:txBody>
          <a:bodyPr vert="horz" lIns="91440" tIns="45720" rIns="91440" bIns="45720" rtlCol="0" anchor="t">
            <a:normAutofit fontScale="92500" lnSpcReduction="10000"/>
          </a:bodyPr>
          <a:lstStyle/>
          <a:p>
            <a:pPr>
              <a:lnSpc>
                <a:spcPct val="110000"/>
              </a:lnSpc>
              <a:spcBef>
                <a:spcPts val="0"/>
              </a:spcBef>
            </a:pPr>
            <a:r>
              <a:rPr lang="en-GB" dirty="0">
                <a:latin typeface="Arial" panose="020B0604020202020204" pitchFamily="34" charset="0"/>
                <a:cs typeface="Arial" panose="020B0604020202020204" pitchFamily="34" charset="0"/>
              </a:rPr>
              <a:t>Recruitment</a:t>
            </a:r>
            <a:endParaRPr lang="en-US" dirty="0">
              <a:latin typeface="Arial" panose="020B0604020202020204" pitchFamily="34" charset="0"/>
              <a:cs typeface="Arial" panose="020B0604020202020204" pitchFamily="34" charset="0"/>
            </a:endParaRPr>
          </a:p>
          <a:p>
            <a:pPr lvl="1">
              <a:lnSpc>
                <a:spcPct val="110000"/>
              </a:lnSpc>
              <a:spcBef>
                <a:spcPts val="0"/>
              </a:spcBef>
              <a:buFont typeface="Courier New,monospace" panose="020B0604020202020204" pitchFamily="34" charset="0"/>
              <a:buChar char="o"/>
            </a:pPr>
            <a:r>
              <a:rPr lang="en-GB" sz="1800" dirty="0">
                <a:solidFill>
                  <a:srgbClr val="1A1F3E"/>
                </a:solidFill>
                <a:latin typeface="Arial" panose="020B0604020202020204" pitchFamily="34" charset="0"/>
                <a:cs typeface="Arial" panose="020B0604020202020204" pitchFamily="34" charset="0"/>
              </a:rPr>
              <a:t>Reorientate the focus of NHS recruitment away from its dependency on international recruitment and towards its own communities; supporting those unemployed or economically inactive into appropriate roles.</a:t>
            </a:r>
            <a:endParaRPr lang="en-GB" sz="1800" dirty="0">
              <a:latin typeface="Arial" panose="020B0604020202020204" pitchFamily="34" charset="0"/>
              <a:cs typeface="Arial" panose="020B0604020202020204" pitchFamily="34" charset="0"/>
            </a:endParaRPr>
          </a:p>
          <a:p>
            <a:pPr lvl="1">
              <a:lnSpc>
                <a:spcPct val="110000"/>
              </a:lnSpc>
              <a:spcBef>
                <a:spcPts val="0"/>
              </a:spcBef>
              <a:buFont typeface="Courier New,monospace" panose="020B0604020202020204" pitchFamily="34" charset="0"/>
              <a:buChar char="o"/>
            </a:pPr>
            <a:r>
              <a:rPr lang="en-GB" sz="1800" dirty="0">
                <a:solidFill>
                  <a:srgbClr val="1A1F3E"/>
                </a:solidFill>
                <a:latin typeface="Arial" panose="020B0604020202020204" pitchFamily="34" charset="0"/>
                <a:cs typeface="Arial" panose="020B0604020202020204" pitchFamily="34" charset="0"/>
              </a:rPr>
              <a:t>Expand apprenticeships and accessible training so that people can earn while they learn.</a:t>
            </a:r>
            <a:endParaRPr lang="en-GB" sz="1800" dirty="0">
              <a:latin typeface="Arial" panose="020B0604020202020204" pitchFamily="34" charset="0"/>
              <a:cs typeface="Arial" panose="020B0604020202020204" pitchFamily="34" charset="0"/>
            </a:endParaRPr>
          </a:p>
          <a:p>
            <a:pPr lvl="1">
              <a:lnSpc>
                <a:spcPct val="110000"/>
              </a:lnSpc>
              <a:spcBef>
                <a:spcPts val="0"/>
              </a:spcBef>
              <a:buFont typeface="Courier New,monospace" panose="020B0604020202020204" pitchFamily="34" charset="0"/>
              <a:buChar char="o"/>
            </a:pPr>
            <a:r>
              <a:rPr lang="en-GB" sz="1800" dirty="0">
                <a:solidFill>
                  <a:srgbClr val="1A1F3E"/>
                </a:solidFill>
                <a:latin typeface="Arial" panose="020B0604020202020204" pitchFamily="34" charset="0"/>
                <a:cs typeface="Arial" panose="020B0604020202020204" pitchFamily="34" charset="0"/>
              </a:rPr>
              <a:t>Allocate £5 million across ten integrated care systems (ICSs) to support 1000 young people and those from deprived backgrounds into pre-employment training, entry level roles or training posts.</a:t>
            </a:r>
            <a:endParaRPr lang="en-GB" sz="1800" dirty="0">
              <a:latin typeface="Arial" panose="020B0604020202020204" pitchFamily="34" charset="0"/>
              <a:cs typeface="Arial" panose="020B0604020202020204" pitchFamily="34" charset="0"/>
            </a:endParaRPr>
          </a:p>
          <a:p>
            <a:pPr lvl="1">
              <a:lnSpc>
                <a:spcPct val="110000"/>
              </a:lnSpc>
              <a:spcBef>
                <a:spcPts val="0"/>
              </a:spcBef>
              <a:buFont typeface="Courier New,monospace" panose="020B0604020202020204" pitchFamily="34" charset="0"/>
              <a:buChar char="o"/>
            </a:pPr>
            <a:r>
              <a:rPr lang="en-GB" sz="1800" dirty="0">
                <a:solidFill>
                  <a:srgbClr val="1A1F3E"/>
                </a:solidFill>
                <a:latin typeface="Arial" panose="020B0604020202020204" pitchFamily="34" charset="0"/>
                <a:cs typeface="Arial" panose="020B0604020202020204" pitchFamily="34" charset="0"/>
              </a:rPr>
              <a:t>Continue to actively support care leavers, building on action the NHS has already taken as a signatory to the care leaver covenant.</a:t>
            </a:r>
            <a:endParaRPr lang="en-GB" dirty="0">
              <a:latin typeface="Arial" panose="020B0604020202020204" pitchFamily="34" charset="0"/>
              <a:cs typeface="Arial" panose="020B0604020202020204" pitchFamily="34" charset="0"/>
            </a:endParaRPr>
          </a:p>
          <a:p>
            <a:pPr>
              <a:lnSpc>
                <a:spcPct val="110000"/>
              </a:lnSpc>
              <a:spcBef>
                <a:spcPts val="0"/>
              </a:spcBef>
            </a:pPr>
            <a:endParaRPr lang="en-GB" dirty="0">
              <a:latin typeface="Arial" panose="020B0604020202020204" pitchFamily="34" charset="0"/>
              <a:cs typeface="Arial" panose="020B0604020202020204" pitchFamily="34" charset="0"/>
            </a:endParaRPr>
          </a:p>
          <a:p>
            <a:pPr>
              <a:lnSpc>
                <a:spcPct val="110000"/>
              </a:lnSpc>
              <a:spcBef>
                <a:spcPts val="0"/>
              </a:spcBef>
            </a:pPr>
            <a:r>
              <a:rPr lang="en-GB" dirty="0">
                <a:latin typeface="Arial" panose="020B0604020202020204" pitchFamily="34" charset="0"/>
                <a:cs typeface="Arial" panose="020B0604020202020204" pitchFamily="34" charset="0"/>
              </a:rPr>
              <a:t>Professional development</a:t>
            </a:r>
          </a:p>
          <a:p>
            <a:pPr lvl="1">
              <a:lnSpc>
                <a:spcPct val="110000"/>
              </a:lnSpc>
              <a:spcBef>
                <a:spcPts val="0"/>
              </a:spcBef>
              <a:buFont typeface="Courier New" panose="020B0604020202020204" pitchFamily="34" charset="0"/>
              <a:buChar char="o"/>
            </a:pPr>
            <a:r>
              <a:rPr lang="en-GB" sz="1800" dirty="0">
                <a:solidFill>
                  <a:srgbClr val="1A1F3E"/>
                </a:solidFill>
                <a:latin typeface="Arial" panose="020B0604020202020204" pitchFamily="34" charset="0"/>
                <a:ea typeface="+mn-lt"/>
                <a:cs typeface="Arial" panose="020B0604020202020204" pitchFamily="34" charset="0"/>
              </a:rPr>
              <a:t>By 2035, every single member of NHS staff will have their own personalised career coaching and development plan, to help them acquire new skills and practice at the top of their professional capability.</a:t>
            </a:r>
          </a:p>
          <a:p>
            <a:pPr lvl="1">
              <a:lnSpc>
                <a:spcPct val="110000"/>
              </a:lnSpc>
              <a:spcBef>
                <a:spcPts val="0"/>
              </a:spcBef>
              <a:buFont typeface="Courier New" panose="020B0604020202020204" pitchFamily="34" charset="0"/>
              <a:buChar char="o"/>
            </a:pPr>
            <a:r>
              <a:rPr lang="en-GB" sz="1800" dirty="0">
                <a:solidFill>
                  <a:srgbClr val="1A1F3E"/>
                </a:solidFill>
                <a:latin typeface="Arial" panose="020B0604020202020204" pitchFamily="34" charset="0"/>
                <a:ea typeface="+mn-lt"/>
                <a:cs typeface="Arial" panose="020B0604020202020204" pitchFamily="34" charset="0"/>
              </a:rPr>
              <a:t>Embed a culture of lifelong learning with a focus on skills and competencies. Introducing ‘skills escalators’ to give staff a trajectory for clear career progression.</a:t>
            </a:r>
            <a:endParaRPr lang="en-GB" sz="1800" dirty="0">
              <a:latin typeface="Arial" panose="020B0604020202020204" pitchFamily="34" charset="0"/>
              <a:cs typeface="Arial" panose="020B0604020202020204" pitchFamily="34" charset="0"/>
            </a:endParaRPr>
          </a:p>
          <a:p>
            <a:pPr lvl="1">
              <a:lnSpc>
                <a:spcPct val="110000"/>
              </a:lnSpc>
              <a:spcBef>
                <a:spcPts val="0"/>
              </a:spcBef>
              <a:buFont typeface="Courier New" panose="020B0604020202020204" pitchFamily="34" charset="0"/>
              <a:buChar char="o"/>
            </a:pPr>
            <a:r>
              <a:rPr lang="en-GB" sz="1800" dirty="0">
                <a:solidFill>
                  <a:srgbClr val="1A1F3E"/>
                </a:solidFill>
                <a:latin typeface="Arial" panose="020B0604020202020204" pitchFamily="34" charset="0"/>
                <a:ea typeface="+mn-lt"/>
                <a:cs typeface="Arial" panose="020B0604020202020204" pitchFamily="34" charset="0"/>
              </a:rPr>
              <a:t>Create 2,000 more nursing apprenticeships over the next three years, prioritising areas with the greatest need.</a:t>
            </a:r>
            <a:endParaRPr lang="en-GB" sz="1800" dirty="0">
              <a:latin typeface="Arial" panose="020B0604020202020204" pitchFamily="34" charset="0"/>
              <a:cs typeface="Arial" panose="020B0604020202020204" pitchFamily="34" charset="0"/>
            </a:endParaRPr>
          </a:p>
          <a:p>
            <a:pPr lvl="1">
              <a:lnSpc>
                <a:spcPct val="110000"/>
              </a:lnSpc>
              <a:spcBef>
                <a:spcPts val="0"/>
              </a:spcBef>
              <a:buFont typeface="Courier New" panose="020B0604020202020204" pitchFamily="34" charset="0"/>
              <a:buChar char="o"/>
            </a:pPr>
            <a:r>
              <a:rPr lang="en-GB" sz="1800" dirty="0">
                <a:solidFill>
                  <a:srgbClr val="1A1F3E"/>
                </a:solidFill>
                <a:latin typeface="Arial" panose="020B0604020202020204" pitchFamily="34" charset="0"/>
                <a:ea typeface="+mn-lt"/>
                <a:cs typeface="Arial" panose="020B0604020202020204" pitchFamily="34" charset="0"/>
              </a:rPr>
              <a:t>Development of advanced practice models for nurses, midwives, and allied health professionals, particularly in neighbourhood settings. And including increasing the number of nurse consultants.</a:t>
            </a:r>
            <a:endParaRPr lang="en-GB" sz="1800" dirty="0">
              <a:latin typeface="Arial" panose="020B0604020202020204" pitchFamily="34" charset="0"/>
              <a:cs typeface="Arial" panose="020B0604020202020204" pitchFamily="34" charset="0"/>
            </a:endParaRPr>
          </a:p>
          <a:p>
            <a:pPr>
              <a:lnSpc>
                <a:spcPct val="110000"/>
              </a:lnSpc>
              <a:spcBef>
                <a:spcPts val="0"/>
              </a:spcBef>
            </a:pPr>
            <a:endParaRPr lang="en-GB" dirty="0">
              <a:latin typeface="Arial" panose="020B0604020202020204" pitchFamily="34" charset="0"/>
              <a:cs typeface="Arial" panose="020B0604020202020204" pitchFamily="34" charset="0"/>
            </a:endParaRPr>
          </a:p>
          <a:p>
            <a:pPr>
              <a:lnSpc>
                <a:spcPct val="110000"/>
              </a:lnSpc>
              <a:spcBef>
                <a:spcPts val="0"/>
              </a:spcBef>
            </a:pPr>
            <a:endParaRPr lang="en-GB" dirty="0"/>
          </a:p>
          <a:p>
            <a:pPr lvl="1">
              <a:buFont typeface="Courier New" panose="020B0604020202020204" pitchFamily="34" charset="0"/>
              <a:buChar char="o"/>
            </a:pPr>
            <a:endParaRPr lang="en-GB" sz="1800" dirty="0">
              <a:solidFill>
                <a:srgbClr val="1A1F3E"/>
              </a:solidFill>
            </a:endParaRPr>
          </a:p>
        </p:txBody>
      </p:sp>
    </p:spTree>
    <p:extLst>
      <p:ext uri="{BB962C8B-B14F-4D97-AF65-F5344CB8AC3E}">
        <p14:creationId xmlns:p14="http://schemas.microsoft.com/office/powerpoint/2010/main" val="1064681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D7537-B45D-7EBB-A496-7AED3BEA4EC1}"/>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Get Britain Working White Paper</a:t>
            </a:r>
          </a:p>
        </p:txBody>
      </p:sp>
      <p:sp>
        <p:nvSpPr>
          <p:cNvPr id="3" name="Content Placeholder 2">
            <a:extLst>
              <a:ext uri="{FF2B5EF4-FFF2-40B4-BE49-F238E27FC236}">
                <a16:creationId xmlns:a16="http://schemas.microsoft.com/office/drawing/2014/main" id="{8EB12DAE-ACD3-4D19-894F-5EC2EA2F53B8}"/>
              </a:ext>
            </a:extLst>
          </p:cNvPr>
          <p:cNvSpPr>
            <a:spLocks noGrp="1"/>
          </p:cNvSpPr>
          <p:nvPr>
            <p:ph idx="1"/>
          </p:nvPr>
        </p:nvSpPr>
        <p:spPr>
          <a:xfrm>
            <a:off x="705758" y="292273"/>
            <a:ext cx="10778671" cy="6391108"/>
          </a:xfrm>
        </p:spPr>
        <p:txBody>
          <a:bodyPr anchor="ctr">
            <a:normAutofit/>
          </a:bodyPr>
          <a:lstStyle/>
          <a:p>
            <a:pPr marL="0" indent="0">
              <a:lnSpc>
                <a:spcPct val="100000"/>
              </a:lnSpc>
              <a:spcBef>
                <a:spcPts val="0"/>
              </a:spcBef>
              <a:buNone/>
            </a:pPr>
            <a:r>
              <a:rPr lang="en-GB" sz="2400" dirty="0">
                <a:latin typeface="Arial"/>
                <a:cs typeface="Arial"/>
              </a:rPr>
              <a:t>The</a:t>
            </a:r>
            <a:r>
              <a:rPr lang="en-GB" sz="2400" b="1" dirty="0">
                <a:latin typeface="Arial"/>
                <a:cs typeface="Arial"/>
              </a:rPr>
              <a:t> </a:t>
            </a:r>
            <a:r>
              <a:rPr lang="en-GB" sz="2400" b="1" dirty="0">
                <a:latin typeface="Arial"/>
                <a:cs typeface="Arial"/>
                <a:hlinkClick r:id="rId3"/>
              </a:rPr>
              <a:t>Get Britain Working White Paper</a:t>
            </a:r>
            <a:r>
              <a:rPr lang="en-GB" sz="2400" b="1" dirty="0">
                <a:latin typeface="Arial"/>
                <a:cs typeface="Arial"/>
              </a:rPr>
              <a:t> </a:t>
            </a:r>
            <a:r>
              <a:rPr lang="en-GB" sz="2400" dirty="0">
                <a:latin typeface="Arial"/>
                <a:cs typeface="Arial"/>
              </a:rPr>
              <a:t>sets out the government's ambition to build a thriving labour market. This would place the UK among the highest performing countries in the world, with the equivalent of over two million more people in work. </a:t>
            </a:r>
          </a:p>
          <a:p>
            <a:pPr marL="0" indent="0">
              <a:lnSpc>
                <a:spcPct val="100000"/>
              </a:lnSpc>
              <a:spcBef>
                <a:spcPts val="0"/>
              </a:spcBef>
              <a:buNone/>
            </a:pPr>
            <a:r>
              <a:rPr lang="en-GB" sz="2400" dirty="0">
                <a:latin typeface="Arial" panose="020B0604020202020204" pitchFamily="34" charset="0"/>
                <a:cs typeface="Arial" panose="020B0604020202020204" pitchFamily="34" charset="0"/>
              </a:rPr>
              <a:t>The Government is going to tackle this challenge, in four priority areas:</a:t>
            </a:r>
          </a:p>
          <a:p>
            <a:pPr marL="0" indent="0">
              <a:lnSpc>
                <a:spcPct val="100000"/>
              </a:lnSpc>
              <a:spcBef>
                <a:spcPts val="0"/>
              </a:spcBef>
              <a:buNone/>
            </a:pPr>
            <a:endParaRPr lang="en-GB" sz="2400" dirty="0">
              <a:latin typeface="Arial" panose="020B0604020202020204" pitchFamily="34" charset="0"/>
              <a:cs typeface="Arial" panose="020B0604020202020204" pitchFamily="34" charset="0"/>
            </a:endParaRPr>
          </a:p>
          <a:p>
            <a:pPr marL="457200" indent="-457200">
              <a:lnSpc>
                <a:spcPct val="100000"/>
              </a:lnSpc>
              <a:spcBef>
                <a:spcPts val="0"/>
              </a:spcBef>
              <a:buFont typeface="+mj-lt"/>
              <a:buAutoNum type="arabicPeriod"/>
            </a:pPr>
            <a:r>
              <a:rPr lang="en-GB" sz="2400" dirty="0">
                <a:latin typeface="Arial" panose="020B0604020202020204" pitchFamily="34" charset="0"/>
                <a:cs typeface="Arial" panose="020B0604020202020204" pitchFamily="34" charset="0"/>
              </a:rPr>
              <a:t>Improving the health of the population so that more people can stay in and thrive at work.</a:t>
            </a:r>
          </a:p>
          <a:p>
            <a:pPr marL="457200" indent="-457200">
              <a:lnSpc>
                <a:spcPct val="100000"/>
              </a:lnSpc>
              <a:spcBef>
                <a:spcPts val="0"/>
              </a:spcBef>
              <a:buFont typeface="+mj-lt"/>
              <a:buAutoNum type="arabicPeriod"/>
            </a:pPr>
            <a:r>
              <a:rPr lang="en-GB" sz="2400" dirty="0">
                <a:latin typeface="Arial" panose="020B0604020202020204" pitchFamily="34" charset="0"/>
                <a:cs typeface="Arial" panose="020B0604020202020204" pitchFamily="34" charset="0"/>
              </a:rPr>
              <a:t>Mobilising local leadership to tackle economic inactivity by better connecting work, health and skills support and increasing engagement with that support.</a:t>
            </a:r>
          </a:p>
          <a:p>
            <a:pPr marL="457200" indent="-457200">
              <a:lnSpc>
                <a:spcPct val="100000"/>
              </a:lnSpc>
              <a:spcBef>
                <a:spcPts val="0"/>
              </a:spcBef>
              <a:buFont typeface="+mj-lt"/>
              <a:buAutoNum type="arabicPeriod"/>
            </a:pPr>
            <a:r>
              <a:rPr lang="en-GB" sz="2400" dirty="0">
                <a:latin typeface="Arial"/>
                <a:cs typeface="Arial"/>
              </a:rPr>
              <a:t>Supporting employers to promote healthy workplaces, and to recruit and retain workers with a health condition or disability.</a:t>
            </a:r>
          </a:p>
          <a:p>
            <a:pPr marL="457200" indent="-457200">
              <a:lnSpc>
                <a:spcPct val="100000"/>
              </a:lnSpc>
              <a:spcBef>
                <a:spcPts val="0"/>
              </a:spcBef>
              <a:buFont typeface="+mj-lt"/>
              <a:buAutoNum type="arabicPeriod"/>
            </a:pPr>
            <a:r>
              <a:rPr lang="en-GB" sz="2400" dirty="0">
                <a:latin typeface="Arial" panose="020B0604020202020204" pitchFamily="34" charset="0"/>
                <a:cs typeface="Arial" panose="020B0604020202020204" pitchFamily="34" charset="0"/>
              </a:rPr>
              <a:t>Reforming the system of health and disability benefits to promote and enable employment.</a:t>
            </a:r>
          </a:p>
        </p:txBody>
      </p:sp>
    </p:spTree>
    <p:extLst>
      <p:ext uri="{BB962C8B-B14F-4D97-AF65-F5344CB8AC3E}">
        <p14:creationId xmlns:p14="http://schemas.microsoft.com/office/powerpoint/2010/main" val="1045935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F6DB5-3D39-0C5F-13A7-71DEF76BFC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066DF9-8804-DE41-9348-249FB774F89B}"/>
              </a:ext>
            </a:extLst>
          </p:cNvPr>
          <p:cNvSpPr>
            <a:spLocks noGrp="1"/>
          </p:cNvSpPr>
          <p:nvPr>
            <p:ph idx="1"/>
          </p:nvPr>
        </p:nvSpPr>
        <p:spPr>
          <a:xfrm>
            <a:off x="291333" y="1254641"/>
            <a:ext cx="11718074" cy="5193432"/>
          </a:xfrm>
          <a:solidFill>
            <a:srgbClr val="E1FFFA"/>
          </a:solidFill>
          <a:ln w="38100">
            <a:solidFill>
              <a:srgbClr val="00A188"/>
            </a:solidFill>
          </a:ln>
        </p:spPr>
        <p:txBody>
          <a:bodyPr vert="horz" lIns="91440" tIns="45720" rIns="91440" bIns="45720" rtlCol="0" anchor="t">
            <a:normAutofit/>
          </a:bodyPr>
          <a:lstStyle/>
          <a:p>
            <a:pPr algn="ctr">
              <a:buNone/>
            </a:pPr>
            <a:endParaRPr lang="en-GB" sz="4400" b="1">
              <a:latin typeface="Arial"/>
              <a:cs typeface="Arial"/>
            </a:endParaRPr>
          </a:p>
          <a:p>
            <a:pPr algn="ctr">
              <a:buNone/>
            </a:pPr>
            <a:endParaRPr lang="en-GB" sz="4400" b="1">
              <a:latin typeface="Arial"/>
              <a:cs typeface="Arial"/>
            </a:endParaRPr>
          </a:p>
          <a:p>
            <a:pPr algn="ctr">
              <a:buNone/>
            </a:pPr>
            <a:r>
              <a:rPr lang="en-GB" sz="4400" b="1">
                <a:latin typeface="Arial"/>
                <a:cs typeface="Arial"/>
              </a:rPr>
              <a:t>Work as a wider determinant of health</a:t>
            </a:r>
            <a:endParaRPr lang="en-GB" sz="4400">
              <a:latin typeface="Arial"/>
              <a:cs typeface="Arial"/>
            </a:endParaRPr>
          </a:p>
          <a:p>
            <a:pPr marL="0" indent="0">
              <a:buNone/>
            </a:pPr>
            <a:endParaRPr lang="en-GB" sz="1600" b="1">
              <a:latin typeface="Arial"/>
              <a:cs typeface="Arial"/>
            </a:endParaRPr>
          </a:p>
        </p:txBody>
      </p:sp>
      <p:sp>
        <p:nvSpPr>
          <p:cNvPr id="4" name="Rectangle: Single Corner Snipped 3">
            <a:extLst>
              <a:ext uri="{FF2B5EF4-FFF2-40B4-BE49-F238E27FC236}">
                <a16:creationId xmlns:a16="http://schemas.microsoft.com/office/drawing/2014/main" id="{2357EA90-4F39-0FEF-3B82-96A0281EC085}"/>
              </a:ext>
            </a:extLst>
          </p:cNvPr>
          <p:cNvSpPr/>
          <p:nvPr/>
        </p:nvSpPr>
        <p:spPr>
          <a:xfrm>
            <a:off x="0" y="0"/>
            <a:ext cx="193346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C1A66E38-E1FF-A217-99ED-71D1A150F23B}"/>
              </a:ext>
            </a:extLst>
          </p:cNvPr>
          <p:cNvSpPr/>
          <p:nvPr/>
        </p:nvSpPr>
        <p:spPr>
          <a:xfrm>
            <a:off x="1933462"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Snipped 5">
            <a:extLst>
              <a:ext uri="{FF2B5EF4-FFF2-40B4-BE49-F238E27FC236}">
                <a16:creationId xmlns:a16="http://schemas.microsoft.com/office/drawing/2014/main" id="{4B42412E-72C4-6451-2AC8-1AA1885D4E14}"/>
              </a:ext>
            </a:extLst>
          </p:cNvPr>
          <p:cNvSpPr/>
          <p:nvPr/>
        </p:nvSpPr>
        <p:spPr>
          <a:xfrm>
            <a:off x="3969746" y="0"/>
            <a:ext cx="211340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Snipped 6">
            <a:extLst>
              <a:ext uri="{FF2B5EF4-FFF2-40B4-BE49-F238E27FC236}">
                <a16:creationId xmlns:a16="http://schemas.microsoft.com/office/drawing/2014/main" id="{94FF4961-FEE7-E583-15DA-5CA70EE6DA3C}"/>
              </a:ext>
            </a:extLst>
          </p:cNvPr>
          <p:cNvSpPr/>
          <p:nvPr/>
        </p:nvSpPr>
        <p:spPr>
          <a:xfrm>
            <a:off x="6090488"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Snipped 7">
            <a:extLst>
              <a:ext uri="{FF2B5EF4-FFF2-40B4-BE49-F238E27FC236}">
                <a16:creationId xmlns:a16="http://schemas.microsoft.com/office/drawing/2014/main" id="{39764304-7628-3D72-20EF-BBB3B5A923A1}"/>
              </a:ext>
            </a:extLst>
          </p:cNvPr>
          <p:cNvSpPr/>
          <p:nvPr/>
        </p:nvSpPr>
        <p:spPr>
          <a:xfrm>
            <a:off x="8126772" y="0"/>
            <a:ext cx="2028944"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Snipped 8">
            <a:extLst>
              <a:ext uri="{FF2B5EF4-FFF2-40B4-BE49-F238E27FC236}">
                <a16:creationId xmlns:a16="http://schemas.microsoft.com/office/drawing/2014/main" id="{84C7F125-CCE6-4E14-4DD3-8BD93FD150B0}"/>
              </a:ext>
            </a:extLst>
          </p:cNvPr>
          <p:cNvSpPr/>
          <p:nvPr/>
        </p:nvSpPr>
        <p:spPr>
          <a:xfrm>
            <a:off x="10163056"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663F698-1F31-C5FA-72DD-208446CC9ADC}"/>
              </a:ext>
            </a:extLst>
          </p:cNvPr>
          <p:cNvSpPr txBox="1"/>
          <p:nvPr/>
        </p:nvSpPr>
        <p:spPr>
          <a:xfrm>
            <a:off x="198733" y="156695"/>
            <a:ext cx="1735291" cy="830997"/>
          </a:xfrm>
          <a:prstGeom prst="rect">
            <a:avLst/>
          </a:prstGeom>
          <a:noFill/>
        </p:spPr>
        <p:txBody>
          <a:bodyPr wrap="square" lIns="91440" tIns="45720" rIns="91440" bIns="45720" rtlCol="0" anchor="t">
            <a:spAutoFit/>
          </a:bodyPr>
          <a:lstStyle/>
          <a:p>
            <a:pPr algn="ctr"/>
            <a:r>
              <a:rPr lang="en-GB" sz="1600" b="1">
                <a:latin typeface="Arial"/>
                <a:cs typeface="Arial"/>
              </a:rPr>
              <a:t>Work as a wider determinant of</a:t>
            </a:r>
            <a:r>
              <a:rPr lang="en-GB" sz="1600" b="1">
                <a:solidFill>
                  <a:schemeClr val="bg1"/>
                </a:solidFill>
                <a:latin typeface="Arial"/>
                <a:cs typeface="Arial"/>
              </a:rPr>
              <a:t> </a:t>
            </a:r>
            <a:r>
              <a:rPr lang="en-GB" sz="1600" b="1">
                <a:latin typeface="Arial"/>
                <a:cs typeface="Arial"/>
              </a:rPr>
              <a:t>health</a:t>
            </a:r>
            <a:endParaRPr lang="en-US"/>
          </a:p>
        </p:txBody>
      </p:sp>
      <p:sp>
        <p:nvSpPr>
          <p:cNvPr id="12" name="TextBox 11">
            <a:extLst>
              <a:ext uri="{FF2B5EF4-FFF2-40B4-BE49-F238E27FC236}">
                <a16:creationId xmlns:a16="http://schemas.microsoft.com/office/drawing/2014/main" id="{A02ABDBF-CFDB-5E3A-CA7B-736CFD63FC6B}"/>
              </a:ext>
            </a:extLst>
          </p:cNvPr>
          <p:cNvSpPr txBox="1"/>
          <p:nvPr/>
        </p:nvSpPr>
        <p:spPr>
          <a:xfrm>
            <a:off x="4134087" y="185450"/>
            <a:ext cx="1935294" cy="338554"/>
          </a:xfrm>
          <a:prstGeom prst="rect">
            <a:avLst/>
          </a:prstGeom>
          <a:noFill/>
        </p:spPr>
        <p:txBody>
          <a:bodyPr wrap="square" lIns="91440" tIns="45720" rIns="91440" bIns="45720" rtlCol="0" anchor="t">
            <a:spAutoFit/>
          </a:bodyPr>
          <a:lstStyle/>
          <a:p>
            <a:pPr algn="ctr"/>
            <a:r>
              <a:rPr lang="en-GB" sz="1600" b="1">
                <a:latin typeface="Arial"/>
                <a:cs typeface="Arial"/>
                <a:hlinkClick r:id="rId2" action="ppaction://hlinksldjump"/>
              </a:rPr>
              <a:t>Work and health</a:t>
            </a:r>
            <a:endParaRPr lang="en-GB" sz="16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D5A2FA3-F5D4-C3C0-69ED-860ABCAC3004}"/>
              </a:ext>
            </a:extLst>
          </p:cNvPr>
          <p:cNvSpPr txBox="1"/>
          <p:nvPr/>
        </p:nvSpPr>
        <p:spPr>
          <a:xfrm>
            <a:off x="2067652" y="124510"/>
            <a:ext cx="1666299" cy="830997"/>
          </a:xfrm>
          <a:prstGeom prst="rect">
            <a:avLst/>
          </a:prstGeom>
          <a:noFill/>
        </p:spPr>
        <p:txBody>
          <a:bodyPr wrap="square" lIns="91440" tIns="45720" rIns="91440" bIns="45720" rtlCol="0" anchor="t">
            <a:spAutoFit/>
          </a:bodyPr>
          <a:lstStyle/>
          <a:p>
            <a:pPr algn="ctr"/>
            <a:r>
              <a:rPr lang="en-GB" sz="1600" b="1">
                <a:latin typeface="Arial"/>
                <a:cs typeface="Arial"/>
                <a:hlinkClick r:id="rId3" action="ppaction://hlinksldjump"/>
              </a:rPr>
              <a:t>Work and inclusion health</a:t>
            </a:r>
            <a:endParaRPr lang="en-GB" sz="16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2E356A45-DC67-D9A8-687F-319936CE377D}"/>
              </a:ext>
            </a:extLst>
          </p:cNvPr>
          <p:cNvSpPr txBox="1"/>
          <p:nvPr/>
        </p:nvSpPr>
        <p:spPr>
          <a:xfrm>
            <a:off x="6233723" y="161576"/>
            <a:ext cx="1786558" cy="338554"/>
          </a:xfrm>
          <a:prstGeom prst="rect">
            <a:avLst/>
          </a:prstGeom>
          <a:noFill/>
        </p:spPr>
        <p:txBody>
          <a:bodyPr wrap="square" lIns="91440" tIns="45720" rIns="91440" bIns="45720" rtlCol="0" anchor="t">
            <a:spAutoFit/>
          </a:bodyPr>
          <a:lstStyle/>
          <a:p>
            <a:pPr algn="ctr"/>
            <a:r>
              <a:rPr lang="en-GB" sz="1600" b="1">
                <a:latin typeface="Arial"/>
                <a:cs typeface="Arial"/>
                <a:hlinkClick r:id="rId4" action="ppaction://hlinksldjump"/>
              </a:rPr>
              <a:t>Policy Context</a:t>
            </a:r>
            <a:endParaRPr lang="en-GB" sz="1600" b="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3841DC61-0A89-D3D1-5530-2502F63E04F9}"/>
              </a:ext>
            </a:extLst>
          </p:cNvPr>
          <p:cNvSpPr txBox="1"/>
          <p:nvPr/>
        </p:nvSpPr>
        <p:spPr>
          <a:xfrm>
            <a:off x="8262667" y="130796"/>
            <a:ext cx="1649758" cy="584775"/>
          </a:xfrm>
          <a:prstGeom prst="rect">
            <a:avLst/>
          </a:prstGeom>
          <a:noFill/>
        </p:spPr>
        <p:txBody>
          <a:bodyPr wrap="square" lIns="91440" tIns="45720" rIns="91440" bIns="45720" rtlCol="0" anchor="t">
            <a:spAutoFit/>
          </a:bodyPr>
          <a:lstStyle/>
          <a:p>
            <a:pPr algn="ctr"/>
            <a:r>
              <a:rPr lang="en-GB" sz="1600" b="1">
                <a:latin typeface="Arial"/>
                <a:cs typeface="Arial"/>
                <a:hlinkClick r:id="rId5" action="ppaction://hlinksldjump"/>
              </a:rPr>
              <a:t>DWP Structures</a:t>
            </a:r>
            <a:endParaRPr lang="en-GB" sz="1600" b="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DC0DC6F-6DE0-CC1B-1017-3179F02331BE}"/>
              </a:ext>
            </a:extLst>
          </p:cNvPr>
          <p:cNvSpPr txBox="1"/>
          <p:nvPr/>
        </p:nvSpPr>
        <p:spPr>
          <a:xfrm>
            <a:off x="10155716" y="161575"/>
            <a:ext cx="2036284" cy="338554"/>
          </a:xfrm>
          <a:prstGeom prst="rect">
            <a:avLst/>
          </a:prstGeom>
          <a:noFill/>
        </p:spPr>
        <p:txBody>
          <a:bodyPr wrap="square" lIns="91440" tIns="45720" rIns="91440" bIns="45720" rtlCol="0" anchor="t">
            <a:spAutoFit/>
          </a:bodyPr>
          <a:lstStyle/>
          <a:p>
            <a:pPr algn="ctr"/>
            <a:r>
              <a:rPr lang="en-GB" sz="1600" b="1">
                <a:latin typeface="Arial"/>
                <a:cs typeface="Arial"/>
                <a:hlinkClick r:id="rId6" action="ppaction://hlinksldjump"/>
              </a:rPr>
              <a:t>Case Studies</a:t>
            </a:r>
            <a:endParaRPr lang="en-GB" sz="16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9325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2FEFD-D564-6325-FB0B-8C97E705C196}"/>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Measures and Target Groups</a:t>
            </a:r>
          </a:p>
        </p:txBody>
      </p:sp>
      <p:graphicFrame>
        <p:nvGraphicFramePr>
          <p:cNvPr id="4" name="Content Placeholder 3">
            <a:extLst>
              <a:ext uri="{FF2B5EF4-FFF2-40B4-BE49-F238E27FC236}">
                <a16:creationId xmlns:a16="http://schemas.microsoft.com/office/drawing/2014/main" id="{1DFA075A-2C02-01C0-A136-0EDDD8D94D91}"/>
              </a:ext>
            </a:extLst>
          </p:cNvPr>
          <p:cNvGraphicFramePr>
            <a:graphicFrameLocks noGrp="1"/>
          </p:cNvGraphicFramePr>
          <p:nvPr>
            <p:ph idx="1"/>
            <p:extLst>
              <p:ext uri="{D42A27DB-BD31-4B8C-83A1-F6EECF244321}">
                <p14:modId xmlns:p14="http://schemas.microsoft.com/office/powerpoint/2010/main" val="356243351"/>
              </p:ext>
            </p:extLst>
          </p:nvPr>
        </p:nvGraphicFramePr>
        <p:xfrm>
          <a:off x="430306" y="336176"/>
          <a:ext cx="11485955" cy="6419849"/>
        </p:xfrm>
        <a:graphic>
          <a:graphicData uri="http://schemas.openxmlformats.org/drawingml/2006/table">
            <a:tbl>
              <a:tblPr firstRow="1" bandRow="1">
                <a:tableStyleId>{69CF1AB2-1976-4502-BF36-3FF5EA218861}</a:tableStyleId>
              </a:tblPr>
              <a:tblGrid>
                <a:gridCol w="3335873">
                  <a:extLst>
                    <a:ext uri="{9D8B030D-6E8A-4147-A177-3AD203B41FA5}">
                      <a16:colId xmlns:a16="http://schemas.microsoft.com/office/drawing/2014/main" val="114667236"/>
                    </a:ext>
                  </a:extLst>
                </a:gridCol>
                <a:gridCol w="4640960">
                  <a:extLst>
                    <a:ext uri="{9D8B030D-6E8A-4147-A177-3AD203B41FA5}">
                      <a16:colId xmlns:a16="http://schemas.microsoft.com/office/drawing/2014/main" val="2035974210"/>
                    </a:ext>
                  </a:extLst>
                </a:gridCol>
                <a:gridCol w="3509122">
                  <a:extLst>
                    <a:ext uri="{9D8B030D-6E8A-4147-A177-3AD203B41FA5}">
                      <a16:colId xmlns:a16="http://schemas.microsoft.com/office/drawing/2014/main" val="3995763741"/>
                    </a:ext>
                  </a:extLst>
                </a:gridCol>
              </a:tblGrid>
              <a:tr h="630330">
                <a:tc>
                  <a:txBody>
                    <a:bodyPr/>
                    <a:lstStyle/>
                    <a:p>
                      <a:r>
                        <a:rPr lang="en-GB" sz="2400">
                          <a:latin typeface="Arial" panose="020B0604020202020204" pitchFamily="34" charset="0"/>
                          <a:cs typeface="Arial" panose="020B0604020202020204" pitchFamily="34" charset="0"/>
                        </a:rPr>
                        <a:t>Measure</a:t>
                      </a:r>
                    </a:p>
                  </a:txBody>
                  <a:tcPr marL="72150" marR="72150" marT="36075" marB="36075"/>
                </a:tc>
                <a:tc>
                  <a:txBody>
                    <a:bodyPr/>
                    <a:lstStyle/>
                    <a:p>
                      <a:r>
                        <a:rPr lang="en-GB" sz="2400">
                          <a:latin typeface="Arial" panose="020B0604020202020204" pitchFamily="34" charset="0"/>
                          <a:cs typeface="Arial" panose="020B0604020202020204" pitchFamily="34" charset="0"/>
                        </a:rPr>
                        <a:t>Location</a:t>
                      </a:r>
                    </a:p>
                  </a:txBody>
                  <a:tcPr marL="72150" marR="72150" marT="36075" marB="36075"/>
                </a:tc>
                <a:tc>
                  <a:txBody>
                    <a:bodyPr/>
                    <a:lstStyle/>
                    <a:p>
                      <a:r>
                        <a:rPr lang="en-GB" sz="2400">
                          <a:latin typeface="Arial" panose="020B0604020202020204" pitchFamily="34" charset="0"/>
                          <a:cs typeface="Arial" panose="020B0604020202020204" pitchFamily="34" charset="0"/>
                        </a:rPr>
                        <a:t>Target Group</a:t>
                      </a:r>
                    </a:p>
                  </a:txBody>
                  <a:tcPr marL="72150" marR="72150" marT="36075" marB="36075"/>
                </a:tc>
                <a:extLst>
                  <a:ext uri="{0D108BD9-81ED-4DB2-BD59-A6C34878D82A}">
                    <a16:rowId xmlns:a16="http://schemas.microsoft.com/office/drawing/2014/main" val="1954077457"/>
                  </a:ext>
                </a:extLst>
              </a:tr>
              <a:tr h="252132">
                <a:tc>
                  <a:txBody>
                    <a:bodyPr/>
                    <a:lstStyle/>
                    <a:p>
                      <a:endParaRPr lang="en-GB" sz="1200">
                        <a:latin typeface="Arial" panose="020B0604020202020204" pitchFamily="34" charset="0"/>
                        <a:cs typeface="Arial" panose="020B0604020202020204" pitchFamily="34" charset="0"/>
                      </a:endParaRPr>
                    </a:p>
                  </a:txBody>
                  <a:tcPr marL="72150" marR="72150" marT="36075" marB="36075"/>
                </a:tc>
                <a:tc>
                  <a:txBody>
                    <a:bodyPr/>
                    <a:lstStyle/>
                    <a:p>
                      <a:endParaRPr lang="en-GB" sz="1200">
                        <a:latin typeface="Arial" panose="020B0604020202020204" pitchFamily="34" charset="0"/>
                        <a:cs typeface="Arial" panose="020B0604020202020204" pitchFamily="34" charset="0"/>
                      </a:endParaRPr>
                    </a:p>
                  </a:txBody>
                  <a:tcPr marL="72150" marR="72150" marT="36075" marB="36075"/>
                </a:tc>
                <a:tc>
                  <a:txBody>
                    <a:bodyPr/>
                    <a:lstStyle/>
                    <a:p>
                      <a:endParaRPr lang="en-GB" sz="1200">
                        <a:latin typeface="Arial" panose="020B0604020202020204" pitchFamily="34" charset="0"/>
                        <a:cs typeface="Arial" panose="020B0604020202020204" pitchFamily="34" charset="0"/>
                      </a:endParaRPr>
                    </a:p>
                  </a:txBody>
                  <a:tcPr marL="72150" marR="72150" marT="36075" marB="36075"/>
                </a:tc>
                <a:extLst>
                  <a:ext uri="{0D108BD9-81ED-4DB2-BD59-A6C34878D82A}">
                    <a16:rowId xmlns:a16="http://schemas.microsoft.com/office/drawing/2014/main" val="2159307031"/>
                  </a:ext>
                </a:extLst>
              </a:tr>
              <a:tr h="2115110">
                <a:tc>
                  <a:txBody>
                    <a:bodyPr/>
                    <a:lstStyle/>
                    <a:p>
                      <a:r>
                        <a:rPr lang="en-GB" sz="1400">
                          <a:latin typeface="Arial" panose="020B0604020202020204" pitchFamily="34" charset="0"/>
                          <a:cs typeface="Arial" panose="020B0604020202020204" pitchFamily="34" charset="0"/>
                        </a:rPr>
                        <a:t>Work Well - ICBs</a:t>
                      </a:r>
                    </a:p>
                  </a:txBody>
                  <a:tcPr marL="72150" marR="72150" marT="36075" marB="3607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a:latin typeface="Arial"/>
                          <a:cs typeface="Arial"/>
                        </a:rPr>
                        <a:t>15 ICBs in England.</a:t>
                      </a:r>
                      <a:r>
                        <a:rPr lang="en-GB" sz="1400">
                          <a:latin typeface="Arial"/>
                          <a:cs typeface="Arial"/>
                        </a:rPr>
                        <a:t> Birmingham and Solihull, Black Country, Bristol, North Somerset and South Gloucestershire, Cambridgeshire and Peterborough, Cornwall and the Isles of Scilly, Coventry and Warwickshire, Frimley, Herefordshire and Worcestershire, Greater Manchester, Lancashire and South Cumbria, Leicester, Leicestershire and Rutland, North Central London, Northwest London, </a:t>
                      </a:r>
                      <a:r>
                        <a:rPr lang="en-GB" sz="1400" b="1">
                          <a:latin typeface="Arial"/>
                          <a:cs typeface="Arial"/>
                        </a:rPr>
                        <a:t>South Yorkshire</a:t>
                      </a:r>
                      <a:r>
                        <a:rPr lang="en-GB" sz="1400">
                          <a:latin typeface="Arial"/>
                          <a:cs typeface="Arial"/>
                        </a:rPr>
                        <a:t> and Surrey Heartlands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latin typeface="Arial"/>
                          <a:cs typeface="Arial"/>
                        </a:rPr>
                        <a:t>Plans for national rollout 2026/27</a:t>
                      </a:r>
                    </a:p>
                    <a:p>
                      <a:endParaRPr lang="en-GB" sz="1400">
                        <a:latin typeface="Arial" panose="020B0604020202020204" pitchFamily="34" charset="0"/>
                        <a:cs typeface="Arial" panose="020B0604020202020204" pitchFamily="34" charset="0"/>
                      </a:endParaRPr>
                    </a:p>
                  </a:txBody>
                  <a:tcPr marL="72150" marR="72150" marT="36075" marB="36075"/>
                </a:tc>
                <a:tc>
                  <a:txBody>
                    <a:bodyPr/>
                    <a:lstStyle/>
                    <a:p>
                      <a:r>
                        <a:rPr lang="en-GB" sz="1400" b="0" i="0">
                          <a:latin typeface="Arial" panose="020B0604020202020204" pitchFamily="34" charset="0"/>
                          <a:cs typeface="Arial" panose="020B0604020202020204" pitchFamily="34" charset="0"/>
                        </a:rPr>
                        <a:t>Early low intensity  intervention for people in-work and at risk of falling out, or recently out-of-work; and where health is a barrier to work</a:t>
                      </a:r>
                      <a:endParaRPr lang="en-GB" sz="1400">
                        <a:latin typeface="Arial" panose="020B0604020202020204" pitchFamily="34" charset="0"/>
                        <a:cs typeface="Arial" panose="020B0604020202020204" pitchFamily="34" charset="0"/>
                      </a:endParaRPr>
                    </a:p>
                  </a:txBody>
                  <a:tcPr marL="72150" marR="72150" marT="36075" marB="36075"/>
                </a:tc>
                <a:extLst>
                  <a:ext uri="{0D108BD9-81ED-4DB2-BD59-A6C34878D82A}">
                    <a16:rowId xmlns:a16="http://schemas.microsoft.com/office/drawing/2014/main" val="2983923554"/>
                  </a:ext>
                </a:extLst>
              </a:tr>
              <a:tr h="1963130">
                <a:tc>
                  <a:txBody>
                    <a:bodyPr/>
                    <a:lstStyle/>
                    <a:p>
                      <a:r>
                        <a:rPr lang="en-GB" sz="1400">
                          <a:latin typeface="Arial" panose="020B0604020202020204" pitchFamily="34" charset="0"/>
                          <a:cs typeface="Arial" panose="020B0604020202020204" pitchFamily="34" charset="0"/>
                        </a:rPr>
                        <a:t>Inactivity Trailblazers/Youth Guarantee - MCAs</a:t>
                      </a:r>
                    </a:p>
                  </a:txBody>
                  <a:tcPr marL="72150" marR="72150" marT="36075" marB="36075"/>
                </a:tc>
                <a:tc>
                  <a:txBody>
                    <a:bodyPr/>
                    <a:lstStyle/>
                    <a:p>
                      <a:pPr marL="0" lvl="0" indent="0">
                        <a:buNone/>
                      </a:pPr>
                      <a:r>
                        <a:rPr lang="en-GB" sz="1400" b="0" i="0">
                          <a:latin typeface="Arial"/>
                          <a:cs typeface="Arial"/>
                        </a:rPr>
                        <a:t>Youth Guarantee – Liverpool City Region, West Midlands, </a:t>
                      </a:r>
                      <a:r>
                        <a:rPr lang="en-GB" sz="1400" b="1" i="0">
                          <a:latin typeface="Arial"/>
                          <a:cs typeface="Arial"/>
                        </a:rPr>
                        <a:t>Tees Valley</a:t>
                      </a:r>
                      <a:r>
                        <a:rPr lang="en-GB" sz="1400" b="0" i="0">
                          <a:latin typeface="Arial"/>
                          <a:cs typeface="Arial"/>
                        </a:rPr>
                        <a:t>, East Midlands, London 1, London 2, Cambridge and Peterborough, West of England.  </a:t>
                      </a:r>
                    </a:p>
                    <a:p>
                      <a:pPr marL="0" lvl="0" indent="0">
                        <a:buNone/>
                      </a:pPr>
                      <a:r>
                        <a:rPr lang="en-GB" sz="1400" b="0" i="0">
                          <a:latin typeface="Arial"/>
                          <a:cs typeface="Arial"/>
                        </a:rPr>
                        <a:t>Economic Inactivity – </a:t>
                      </a:r>
                      <a:r>
                        <a:rPr lang="en-GB" sz="1400" b="1" i="0">
                          <a:latin typeface="Arial"/>
                          <a:cs typeface="Arial"/>
                        </a:rPr>
                        <a:t>West Yorkshire</a:t>
                      </a:r>
                      <a:r>
                        <a:rPr lang="en-GB" sz="1400" b="0" i="0">
                          <a:latin typeface="Arial"/>
                          <a:cs typeface="Arial"/>
                        </a:rPr>
                        <a:t> , </a:t>
                      </a:r>
                      <a:r>
                        <a:rPr lang="en-GB" sz="1400" b="1" i="0">
                          <a:latin typeface="Arial"/>
                          <a:cs typeface="Arial"/>
                        </a:rPr>
                        <a:t>North East</a:t>
                      </a:r>
                      <a:r>
                        <a:rPr lang="en-GB" sz="1400" b="0" i="0">
                          <a:latin typeface="Arial"/>
                          <a:cs typeface="Arial"/>
                        </a:rPr>
                        <a:t> , </a:t>
                      </a:r>
                      <a:r>
                        <a:rPr lang="en-GB" sz="1400" b="1" i="0">
                          <a:latin typeface="Arial"/>
                          <a:cs typeface="Arial"/>
                        </a:rPr>
                        <a:t>South Yorkshire</a:t>
                      </a:r>
                      <a:r>
                        <a:rPr lang="en-GB" sz="1400" b="0" i="0">
                          <a:latin typeface="Arial"/>
                          <a:cs typeface="Arial"/>
                        </a:rPr>
                        <a:t> , Greater Manchester, Wales, London 3, London 4, </a:t>
                      </a:r>
                      <a:r>
                        <a:rPr lang="en-GB" sz="1400" b="1" i="0">
                          <a:latin typeface="Arial"/>
                          <a:cs typeface="Arial"/>
                        </a:rPr>
                        <a:t>York and North Yorkshire</a:t>
                      </a:r>
                      <a:r>
                        <a:rPr lang="en-GB" sz="1400" b="0" i="0">
                          <a:latin typeface="Arial"/>
                          <a:cs typeface="Arial"/>
                        </a:rPr>
                        <a:t>. </a:t>
                      </a:r>
                      <a:endParaRPr lang="en-GB" sz="1400" b="1">
                        <a:latin typeface="Arial"/>
                        <a:cs typeface="Arial"/>
                      </a:endParaRPr>
                    </a:p>
                    <a:p>
                      <a:endParaRPr lang="en-GB" sz="1400">
                        <a:latin typeface="Arial" panose="020B0604020202020204" pitchFamily="34" charset="0"/>
                        <a:cs typeface="Arial" panose="020B0604020202020204" pitchFamily="34" charset="0"/>
                      </a:endParaRPr>
                    </a:p>
                  </a:txBody>
                  <a:tcPr marL="72150" marR="72150" marT="36075" marB="36075"/>
                </a:tc>
                <a:tc>
                  <a:txBody>
                    <a:bodyPr/>
                    <a:lstStyle/>
                    <a:p>
                      <a:pPr fontAlgn="base">
                        <a:defRPr/>
                      </a:pPr>
                      <a:r>
                        <a:rPr lang="en-GB" sz="1400">
                          <a:latin typeface="Arial" panose="020B0604020202020204" pitchFamily="34" charset="0"/>
                          <a:cs typeface="Arial" panose="020B0604020202020204" pitchFamily="34" charset="0"/>
                        </a:rPr>
                        <a:t>Employment and skills intervention for </a:t>
                      </a:r>
                      <a:r>
                        <a:rPr kumimoji="0" lang="en-GB" sz="1400" b="0" i="0" u="none" strike="noStrike" kern="1200" cap="none" spc="0" normalizeH="0" baseline="0" noProof="0">
                          <a:ln>
                            <a:noFill/>
                          </a:ln>
                          <a:effectLst/>
                          <a:uLnTx/>
                          <a:uFillTx/>
                          <a:latin typeface="Arial" panose="020B0604020202020204" pitchFamily="34" charset="0"/>
                          <a:cs typeface="Arial" panose="020B0604020202020204" pitchFamily="34" charset="0"/>
                        </a:rPr>
                        <a:t>the economically inactive and young people between 18 and 21 with tailored support for those who are not in education, employment or training (NEET) or at risk of becoming NEET. </a:t>
                      </a:r>
                    </a:p>
                  </a:txBody>
                  <a:tcPr marL="72150" marR="72150" marT="36075" marB="36075"/>
                </a:tc>
                <a:extLst>
                  <a:ext uri="{0D108BD9-81ED-4DB2-BD59-A6C34878D82A}">
                    <a16:rowId xmlns:a16="http://schemas.microsoft.com/office/drawing/2014/main" val="3219475226"/>
                  </a:ext>
                </a:extLst>
              </a:tr>
              <a:tr h="938889">
                <a:tc>
                  <a:txBody>
                    <a:bodyPr/>
                    <a:lstStyle/>
                    <a:p>
                      <a:r>
                        <a:rPr lang="en-GB" sz="1400">
                          <a:latin typeface="Arial" panose="020B0604020202020204" pitchFamily="34" charset="0"/>
                          <a:cs typeface="Arial" panose="020B0604020202020204" pitchFamily="34" charset="0"/>
                        </a:rPr>
                        <a:t>Connect to Work - </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funding to LAs and administered through MCA</a:t>
                      </a:r>
                      <a:endParaRPr lang="en-GB" sz="1400">
                        <a:latin typeface="Arial" panose="020B0604020202020204" pitchFamily="34" charset="0"/>
                        <a:cs typeface="Arial" panose="020B0604020202020204" pitchFamily="34" charset="0"/>
                      </a:endParaRPr>
                    </a:p>
                  </a:txBody>
                  <a:tcPr marL="72150" marR="72150" marT="36075" marB="36075"/>
                </a:tc>
                <a:tc>
                  <a:txBody>
                    <a:bodyPr/>
                    <a:lstStyle/>
                    <a:p>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Covers all of England and Wales</a:t>
                      </a:r>
                      <a:endParaRPr lang="en-GB" sz="1400">
                        <a:latin typeface="Arial" panose="020B0604020202020204" pitchFamily="34" charset="0"/>
                        <a:cs typeface="Arial" panose="020B0604020202020204" pitchFamily="34" charset="0"/>
                      </a:endParaRPr>
                    </a:p>
                  </a:txBody>
                  <a:tcPr marL="72150" marR="72150" marT="36075" marB="36075"/>
                </a:tc>
                <a:tc>
                  <a:txBody>
                    <a:bodyPr/>
                    <a:lstStyle/>
                    <a:p>
                      <a:r>
                        <a:rPr kumimoji="0" lang="en-GB" sz="14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Primarily economically inactive people with a disability or complex barriers (disadvantaged groups), </a:t>
                      </a:r>
                      <a:endParaRPr lang="en-GB" sz="1400">
                        <a:latin typeface="Arial" panose="020B0604020202020204" pitchFamily="34" charset="0"/>
                        <a:cs typeface="Arial" panose="020B0604020202020204" pitchFamily="34" charset="0"/>
                      </a:endParaRPr>
                    </a:p>
                  </a:txBody>
                  <a:tcPr marL="72150" marR="72150" marT="36075" marB="36075"/>
                </a:tc>
                <a:extLst>
                  <a:ext uri="{0D108BD9-81ED-4DB2-BD59-A6C34878D82A}">
                    <a16:rowId xmlns:a16="http://schemas.microsoft.com/office/drawing/2014/main" val="3163428140"/>
                  </a:ext>
                </a:extLst>
              </a:tr>
            </a:tbl>
          </a:graphicData>
        </a:graphic>
      </p:graphicFrame>
    </p:spTree>
    <p:extLst>
      <p:ext uri="{BB962C8B-B14F-4D97-AF65-F5344CB8AC3E}">
        <p14:creationId xmlns:p14="http://schemas.microsoft.com/office/powerpoint/2010/main" val="3469558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A067B-D71E-4013-243F-DEBBD4E47642}"/>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Measures and Target Groups</a:t>
            </a:r>
          </a:p>
        </p:txBody>
      </p:sp>
      <p:graphicFrame>
        <p:nvGraphicFramePr>
          <p:cNvPr id="4" name="Content Placeholder 3">
            <a:extLst>
              <a:ext uri="{FF2B5EF4-FFF2-40B4-BE49-F238E27FC236}">
                <a16:creationId xmlns:a16="http://schemas.microsoft.com/office/drawing/2014/main" id="{FA88B2C8-067E-487A-2D7A-6EAAD996C1BF}"/>
              </a:ext>
            </a:extLst>
          </p:cNvPr>
          <p:cNvGraphicFramePr>
            <a:graphicFrameLocks noGrp="1"/>
          </p:cNvGraphicFramePr>
          <p:nvPr>
            <p:ph idx="1"/>
            <p:extLst>
              <p:ext uri="{D42A27DB-BD31-4B8C-83A1-F6EECF244321}">
                <p14:modId xmlns:p14="http://schemas.microsoft.com/office/powerpoint/2010/main" val="1818809978"/>
              </p:ext>
            </p:extLst>
          </p:nvPr>
        </p:nvGraphicFramePr>
        <p:xfrm>
          <a:off x="257735" y="291352"/>
          <a:ext cx="11680399" cy="6275065"/>
        </p:xfrm>
        <a:graphic>
          <a:graphicData uri="http://schemas.openxmlformats.org/drawingml/2006/table">
            <a:tbl>
              <a:tblPr firstRow="1" bandRow="1">
                <a:tableStyleId>{69CF1AB2-1976-4502-BF36-3FF5EA218861}</a:tableStyleId>
              </a:tblPr>
              <a:tblGrid>
                <a:gridCol w="3742593">
                  <a:extLst>
                    <a:ext uri="{9D8B030D-6E8A-4147-A177-3AD203B41FA5}">
                      <a16:colId xmlns:a16="http://schemas.microsoft.com/office/drawing/2014/main" val="3043116147"/>
                    </a:ext>
                  </a:extLst>
                </a:gridCol>
                <a:gridCol w="4016714">
                  <a:extLst>
                    <a:ext uri="{9D8B030D-6E8A-4147-A177-3AD203B41FA5}">
                      <a16:colId xmlns:a16="http://schemas.microsoft.com/office/drawing/2014/main" val="912035683"/>
                    </a:ext>
                  </a:extLst>
                </a:gridCol>
                <a:gridCol w="3921092">
                  <a:extLst>
                    <a:ext uri="{9D8B030D-6E8A-4147-A177-3AD203B41FA5}">
                      <a16:colId xmlns:a16="http://schemas.microsoft.com/office/drawing/2014/main" val="1830749630"/>
                    </a:ext>
                  </a:extLst>
                </a:gridCol>
              </a:tblGrid>
              <a:tr h="530500">
                <a:tc>
                  <a:txBody>
                    <a:bodyPr/>
                    <a:lstStyle/>
                    <a:p>
                      <a:r>
                        <a:rPr lang="en-GB" sz="2400">
                          <a:latin typeface="Arial" panose="020B0604020202020204" pitchFamily="34" charset="0"/>
                          <a:cs typeface="Arial" panose="020B0604020202020204" pitchFamily="34" charset="0"/>
                        </a:rPr>
                        <a:t>Measure</a:t>
                      </a:r>
                    </a:p>
                  </a:txBody>
                  <a:tcPr marL="74283" marR="74283" marT="37142" marB="37142"/>
                </a:tc>
                <a:tc>
                  <a:txBody>
                    <a:bodyPr/>
                    <a:lstStyle/>
                    <a:p>
                      <a:r>
                        <a:rPr lang="en-GB" sz="2400">
                          <a:latin typeface="Arial" panose="020B0604020202020204" pitchFamily="34" charset="0"/>
                          <a:cs typeface="Arial" panose="020B0604020202020204" pitchFamily="34" charset="0"/>
                        </a:rPr>
                        <a:t>Location</a:t>
                      </a:r>
                    </a:p>
                  </a:txBody>
                  <a:tcPr marL="74283" marR="74283" marT="37142" marB="37142"/>
                </a:tc>
                <a:tc>
                  <a:txBody>
                    <a:bodyPr/>
                    <a:lstStyle/>
                    <a:p>
                      <a:r>
                        <a:rPr lang="en-GB" sz="2400">
                          <a:latin typeface="Arial" panose="020B0604020202020204" pitchFamily="34" charset="0"/>
                          <a:cs typeface="Arial" panose="020B0604020202020204" pitchFamily="34" charset="0"/>
                        </a:rPr>
                        <a:t>Target Group</a:t>
                      </a:r>
                    </a:p>
                  </a:txBody>
                  <a:tcPr marL="74283" marR="74283" marT="37142" marB="37142"/>
                </a:tc>
                <a:extLst>
                  <a:ext uri="{0D108BD9-81ED-4DB2-BD59-A6C34878D82A}">
                    <a16:rowId xmlns:a16="http://schemas.microsoft.com/office/drawing/2014/main" val="3271853620"/>
                  </a:ext>
                </a:extLst>
              </a:tr>
              <a:tr h="363772">
                <a:tc>
                  <a:txBody>
                    <a:bodyPr/>
                    <a:lstStyle/>
                    <a:p>
                      <a:endParaRPr lang="en-GB" sz="1500">
                        <a:latin typeface="Arial" panose="020B0604020202020204" pitchFamily="34" charset="0"/>
                        <a:cs typeface="Arial" panose="020B0604020202020204" pitchFamily="34" charset="0"/>
                      </a:endParaRPr>
                    </a:p>
                  </a:txBody>
                  <a:tcPr marL="74283" marR="74283" marT="37142" marB="37142"/>
                </a:tc>
                <a:tc>
                  <a:txBody>
                    <a:bodyPr/>
                    <a:lstStyle/>
                    <a:p>
                      <a:endParaRPr lang="en-GB" sz="1500">
                        <a:latin typeface="Arial" panose="020B0604020202020204" pitchFamily="34" charset="0"/>
                        <a:cs typeface="Arial" panose="020B0604020202020204" pitchFamily="34" charset="0"/>
                      </a:endParaRPr>
                    </a:p>
                  </a:txBody>
                  <a:tcPr marL="74283" marR="74283" marT="37142" marB="37142"/>
                </a:tc>
                <a:tc>
                  <a:txBody>
                    <a:bodyPr/>
                    <a:lstStyle/>
                    <a:p>
                      <a:endParaRPr lang="en-GB" sz="1500">
                        <a:latin typeface="Arial" panose="020B0604020202020204" pitchFamily="34" charset="0"/>
                        <a:cs typeface="Arial" panose="020B0604020202020204" pitchFamily="34" charset="0"/>
                      </a:endParaRPr>
                    </a:p>
                  </a:txBody>
                  <a:tcPr marL="74283" marR="74283" marT="37142" marB="37142"/>
                </a:tc>
                <a:extLst>
                  <a:ext uri="{0D108BD9-81ED-4DB2-BD59-A6C34878D82A}">
                    <a16:rowId xmlns:a16="http://schemas.microsoft.com/office/drawing/2014/main" val="1587005307"/>
                  </a:ext>
                </a:extLst>
              </a:tr>
              <a:tr h="16218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NHS Health and Growth Accelerators - ICBs</a:t>
                      </a:r>
                    </a:p>
                    <a:p>
                      <a:endParaRPr lang="en-GB" sz="1400">
                        <a:latin typeface="Arial" panose="020B0604020202020204" pitchFamily="34" charset="0"/>
                        <a:cs typeface="Arial" panose="020B0604020202020204" pitchFamily="34" charset="0"/>
                      </a:endParaRPr>
                    </a:p>
                  </a:txBody>
                  <a:tcPr marL="74283" marR="74283" marT="37142" marB="371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a:ea typeface="+mn-ea"/>
                          <a:cs typeface="Arial"/>
                        </a:rPr>
                        <a:t>South Yorkshire, West Yorkshire and North East North Cumbria ICB</a:t>
                      </a:r>
                    </a:p>
                    <a:p>
                      <a:endParaRPr lang="en-GB" sz="1400">
                        <a:latin typeface="Arial" panose="020B0604020202020204" pitchFamily="34" charset="0"/>
                        <a:cs typeface="Arial" panose="020B0604020202020204" pitchFamily="34" charset="0"/>
                      </a:endParaRPr>
                    </a:p>
                  </a:txBody>
                  <a:tcPr marL="74283" marR="74283" marT="37142" marB="371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Higher intensity health led intervention for people in-work and at risk of falling out, or recently out-of-work focussing on health conditions most likely to impact economic inactivity</a:t>
                      </a:r>
                    </a:p>
                    <a:p>
                      <a:endParaRPr lang="en-GB" sz="1400">
                        <a:latin typeface="Arial" panose="020B0604020202020204" pitchFamily="34" charset="0"/>
                        <a:cs typeface="Arial" panose="020B0604020202020204" pitchFamily="34" charset="0"/>
                      </a:endParaRPr>
                    </a:p>
                  </a:txBody>
                  <a:tcPr marL="74283" marR="74283" marT="37142" marB="37142"/>
                </a:tc>
                <a:extLst>
                  <a:ext uri="{0D108BD9-81ED-4DB2-BD59-A6C34878D82A}">
                    <a16:rowId xmlns:a16="http://schemas.microsoft.com/office/drawing/2014/main" val="3997328821"/>
                  </a:ext>
                </a:extLst>
              </a:tr>
              <a:tr h="2046222">
                <a:tc>
                  <a:txBody>
                    <a:bodyPr/>
                    <a:lstStyle/>
                    <a:p>
                      <a:r>
                        <a:rPr lang="en-GB" sz="1400">
                          <a:latin typeface="Arial" panose="020B0604020202020204" pitchFamily="34" charset="0"/>
                          <a:cs typeface="Arial" panose="020B0604020202020204" pitchFamily="34" charset="0"/>
                        </a:rPr>
                        <a:t>Employment Advisers in NHS Talking Therapies</a:t>
                      </a:r>
                    </a:p>
                  </a:txBody>
                  <a:tcPr marL="74283" marR="74283" marT="37142" marB="37142"/>
                </a:tc>
                <a:tc>
                  <a:txBody>
                    <a:bodyPr/>
                    <a:lstStyle/>
                    <a:p>
                      <a:r>
                        <a:rPr lang="en-GB" sz="1400">
                          <a:latin typeface="Arial" panose="020B0604020202020204" pitchFamily="34" charset="0"/>
                          <a:cs typeface="Arial" panose="020B0604020202020204" pitchFamily="34" charset="0"/>
                        </a:rPr>
                        <a:t>All NHS Talking Therapy Services in England</a:t>
                      </a:r>
                    </a:p>
                  </a:txBody>
                  <a:tcPr marL="74283" marR="74283" marT="37142" marB="37142"/>
                </a:tc>
                <a:tc>
                  <a:txBody>
                    <a:bodyPr/>
                    <a:lstStyle/>
                    <a:p>
                      <a:r>
                        <a:rPr lang="en-GB" sz="1400">
                          <a:latin typeface="Arial" panose="020B0604020202020204" pitchFamily="34" charset="0"/>
                          <a:cs typeface="Arial" panose="020B0604020202020204" pitchFamily="34" charset="0"/>
                        </a:rPr>
                        <a:t>Adults (16+) with anxiety disorders and/or depression accessing NHS Talking Therapies. </a:t>
                      </a:r>
                    </a:p>
                    <a:p>
                      <a:r>
                        <a:rPr lang="en-GB" sz="1400">
                          <a:latin typeface="Arial" panose="020B0604020202020204" pitchFamily="34" charset="0"/>
                          <a:cs typeface="Arial" panose="020B0604020202020204" pitchFamily="34" charset="0"/>
                        </a:rPr>
                        <a:t>Combined  employment support and therapy for individuals who request it available to both in-work and out-of-work individuals, with tailored support depending on employment status </a:t>
                      </a:r>
                    </a:p>
                    <a:p>
                      <a:endParaRPr lang="en-GB" sz="1400">
                        <a:latin typeface="Arial" panose="020B0604020202020204" pitchFamily="34" charset="0"/>
                        <a:cs typeface="Arial" panose="020B0604020202020204" pitchFamily="34" charset="0"/>
                      </a:endParaRPr>
                    </a:p>
                  </a:txBody>
                  <a:tcPr marL="74283" marR="74283" marT="37142" marB="37142"/>
                </a:tc>
                <a:extLst>
                  <a:ext uri="{0D108BD9-81ED-4DB2-BD59-A6C34878D82A}">
                    <a16:rowId xmlns:a16="http://schemas.microsoft.com/office/drawing/2014/main" val="3853971266"/>
                  </a:ext>
                </a:extLst>
              </a:tr>
              <a:tr h="545657">
                <a:tc>
                  <a:txBody>
                    <a:bodyPr/>
                    <a:lstStyle/>
                    <a:p>
                      <a:r>
                        <a:rPr lang="en-GB" sz="1400">
                          <a:latin typeface="Arial" panose="020B0604020202020204" pitchFamily="34" charset="0"/>
                          <a:cs typeface="Arial" panose="020B0604020202020204" pitchFamily="34" charset="0"/>
                        </a:rPr>
                        <a:t>Employment Advisers in Musculoskeletal Services</a:t>
                      </a:r>
                    </a:p>
                  </a:txBody>
                  <a:tcPr marL="74283" marR="74283" marT="37142" marB="37142"/>
                </a:tc>
                <a:tc>
                  <a:txBody>
                    <a:bodyPr/>
                    <a:lstStyle/>
                    <a:p>
                      <a:r>
                        <a:rPr lang="en-GB" sz="1400">
                          <a:latin typeface="Arial" panose="020B0604020202020204" pitchFamily="34" charset="0"/>
                          <a:cs typeface="Arial" panose="020B0604020202020204" pitchFamily="34" charset="0"/>
                        </a:rPr>
                        <a:t>TBC</a:t>
                      </a:r>
                    </a:p>
                  </a:txBody>
                  <a:tcPr marL="74283" marR="74283" marT="37142" marB="37142"/>
                </a:tc>
                <a:tc>
                  <a:txBody>
                    <a:bodyPr/>
                    <a:lstStyle/>
                    <a:p>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Individuals with Musculoskeletal (MSK) conditions</a:t>
                      </a:r>
                      <a:endParaRPr lang="en-GB" sz="1400">
                        <a:latin typeface="Arial" panose="020B0604020202020204" pitchFamily="34" charset="0"/>
                        <a:cs typeface="Arial" panose="020B0604020202020204" pitchFamily="34" charset="0"/>
                      </a:endParaRPr>
                    </a:p>
                  </a:txBody>
                  <a:tcPr marL="74283" marR="74283" marT="37142" marB="37142"/>
                </a:tc>
                <a:extLst>
                  <a:ext uri="{0D108BD9-81ED-4DB2-BD59-A6C34878D82A}">
                    <a16:rowId xmlns:a16="http://schemas.microsoft.com/office/drawing/2014/main" val="3732669108"/>
                  </a:ext>
                </a:extLst>
              </a:tr>
              <a:tr h="11671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MSK Community Delivery Programme (GIRFT) - ICBs</a:t>
                      </a:r>
                    </a:p>
                    <a:p>
                      <a:endParaRPr lang="en-GB" sz="1400">
                        <a:latin typeface="Arial" panose="020B0604020202020204" pitchFamily="34" charset="0"/>
                        <a:cs typeface="Arial" panose="020B0604020202020204" pitchFamily="34" charset="0"/>
                      </a:endParaRPr>
                    </a:p>
                  </a:txBody>
                  <a:tcPr marL="74283" marR="74283" marT="37142" marB="37142"/>
                </a:tc>
                <a:tc>
                  <a:txBody>
                    <a:bodyPr/>
                    <a:lstStyle/>
                    <a:p>
                      <a:pPr marL="0" marR="0" lvl="0" indent="0" algn="l" rtl="0" eaLnBrk="1" fontAlgn="auto" latinLnBrk="0" hangingPunct="1">
                        <a:lnSpc>
                          <a:spcPct val="90000"/>
                        </a:lnSpc>
                        <a:spcBef>
                          <a:spcPts val="1000"/>
                        </a:spcBef>
                        <a:spcAft>
                          <a:spcPts val="0"/>
                        </a:spcAft>
                        <a:buClrTx/>
                        <a:buSzTx/>
                        <a:buFont typeface="Arial" panose="020B0604020202020204" pitchFamily="34" charset="0"/>
                        <a:buNone/>
                      </a:pPr>
                      <a:r>
                        <a:rPr kumimoji="0" lang="en-GB" sz="1400" b="0" i="0" u="none" strike="noStrike" kern="1200" cap="none" spc="0" normalizeH="0" baseline="0" noProof="0">
                          <a:ln>
                            <a:noFill/>
                          </a:ln>
                          <a:solidFill>
                            <a:prstClr val="black"/>
                          </a:solidFill>
                          <a:effectLst/>
                          <a:uLnTx/>
                          <a:uFillTx/>
                          <a:latin typeface="Arial"/>
                          <a:ea typeface="+mn-ea"/>
                          <a:cs typeface="Arial"/>
                        </a:rPr>
                        <a:t>17 ICBs across the East of England, London, Midlands, </a:t>
                      </a:r>
                      <a:r>
                        <a:rPr lang="en-GB" sz="1400" b="1" i="0" u="none" strike="noStrike" kern="1200" cap="none" spc="0" normalizeH="0" baseline="0" noProof="0">
                          <a:ln>
                            <a:noFill/>
                          </a:ln>
                          <a:solidFill>
                            <a:prstClr val="black"/>
                          </a:solidFill>
                          <a:effectLst/>
                          <a:uLnTx/>
                          <a:uFillTx/>
                          <a:latin typeface="Arial"/>
                          <a:ea typeface="+mn-ea"/>
                          <a:cs typeface="Arial"/>
                        </a:rPr>
                        <a:t>North East</a:t>
                      </a:r>
                      <a:r>
                        <a:rPr kumimoji="0" lang="en-GB" sz="1400" b="0" i="0" u="none" strike="noStrike" kern="1200" cap="none" spc="0" normalizeH="0" baseline="0" noProof="0">
                          <a:ln>
                            <a:noFill/>
                          </a:ln>
                          <a:solidFill>
                            <a:prstClr val="black"/>
                          </a:solidFill>
                          <a:effectLst/>
                          <a:uLnTx/>
                          <a:uFillTx/>
                          <a:latin typeface="Arial"/>
                          <a:ea typeface="+mn-ea"/>
                          <a:cs typeface="Arial"/>
                        </a:rPr>
                        <a:t>, </a:t>
                      </a:r>
                      <a:r>
                        <a:rPr lang="en-GB" sz="1400" b="0" i="0" u="none" strike="noStrike" kern="1200" cap="none" spc="0" normalizeH="0" baseline="0" noProof="0">
                          <a:ln>
                            <a:noFill/>
                          </a:ln>
                          <a:solidFill>
                            <a:prstClr val="black"/>
                          </a:solidFill>
                          <a:effectLst/>
                          <a:uLnTx/>
                          <a:uFillTx/>
                          <a:latin typeface="Arial"/>
                          <a:ea typeface="+mn-ea"/>
                          <a:cs typeface="Arial"/>
                        </a:rPr>
                        <a:t>North West</a:t>
                      </a:r>
                      <a:r>
                        <a:rPr kumimoji="0" lang="en-GB" sz="1400" b="0" i="0" u="none" strike="noStrike" kern="1200" cap="none" spc="0" normalizeH="0" baseline="0" noProof="0">
                          <a:ln>
                            <a:noFill/>
                          </a:ln>
                          <a:solidFill>
                            <a:prstClr val="black"/>
                          </a:solidFill>
                          <a:effectLst/>
                          <a:uLnTx/>
                          <a:uFillTx/>
                          <a:latin typeface="Arial"/>
                          <a:ea typeface="+mn-ea"/>
                          <a:cs typeface="Arial"/>
                        </a:rPr>
                        <a:t>, </a:t>
                      </a:r>
                      <a:r>
                        <a:rPr lang="en-GB" sz="1400" b="0" i="0" u="none" strike="noStrike" kern="1200" cap="none" spc="0" normalizeH="0" baseline="0" noProof="0">
                          <a:ln>
                            <a:noFill/>
                          </a:ln>
                          <a:solidFill>
                            <a:prstClr val="black"/>
                          </a:solidFill>
                          <a:effectLst/>
                          <a:uLnTx/>
                          <a:uFillTx/>
                          <a:latin typeface="Arial"/>
                          <a:ea typeface="+mn-ea"/>
                          <a:cs typeface="Arial"/>
                        </a:rPr>
                        <a:t>South East</a:t>
                      </a:r>
                      <a:r>
                        <a:rPr kumimoji="0" lang="en-GB" sz="1400" b="0" i="0" u="none" strike="noStrike" kern="1200" cap="none" spc="0" normalizeH="0" baseline="0" noProof="0">
                          <a:ln>
                            <a:noFill/>
                          </a:ln>
                          <a:solidFill>
                            <a:prstClr val="black"/>
                          </a:solidFill>
                          <a:effectLst/>
                          <a:uLnTx/>
                          <a:uFillTx/>
                          <a:latin typeface="Arial"/>
                          <a:ea typeface="+mn-ea"/>
                          <a:cs typeface="Arial"/>
                        </a:rPr>
                        <a:t> and the </a:t>
                      </a:r>
                      <a:r>
                        <a:rPr lang="en-GB" sz="1400" b="0" i="0" u="none" strike="noStrike" kern="1200" cap="none" spc="0" normalizeH="0" baseline="0" noProof="0">
                          <a:ln>
                            <a:noFill/>
                          </a:ln>
                          <a:solidFill>
                            <a:prstClr val="black"/>
                          </a:solidFill>
                          <a:effectLst/>
                          <a:uLnTx/>
                          <a:uFillTx/>
                          <a:latin typeface="Arial"/>
                          <a:ea typeface="+mn-ea"/>
                          <a:cs typeface="Arial"/>
                        </a:rPr>
                        <a:t>South West</a:t>
                      </a:r>
                      <a:r>
                        <a:rPr kumimoji="0" lang="en-GB" sz="1400" b="0" i="0" u="none" strike="noStrike" kern="1200" cap="none" spc="0" normalizeH="0" baseline="0" noProof="0">
                          <a:ln>
                            <a:noFill/>
                          </a:ln>
                          <a:solidFill>
                            <a:prstClr val="black"/>
                          </a:solidFill>
                          <a:effectLst/>
                          <a:uLnTx/>
                          <a:uFillTx/>
                          <a:latin typeface="Arial"/>
                          <a:ea typeface="+mn-ea"/>
                          <a:cs typeface="Arial"/>
                        </a:rPr>
                        <a:t> </a:t>
                      </a:r>
                    </a:p>
                    <a:p>
                      <a:endParaRPr lang="en-GB" sz="1400">
                        <a:latin typeface="Arial" panose="020B0604020202020204" pitchFamily="34" charset="0"/>
                        <a:cs typeface="Arial" panose="020B0604020202020204" pitchFamily="34" charset="0"/>
                      </a:endParaRPr>
                    </a:p>
                  </a:txBody>
                  <a:tcPr marL="74283" marR="74283" marT="37142" marB="371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Individuals with Musculoskeletal (MSK) conditions</a:t>
                      </a:r>
                      <a:endParaRPr lang="en-GB" sz="1400">
                        <a:latin typeface="Arial" panose="020B0604020202020204" pitchFamily="34" charset="0"/>
                        <a:cs typeface="Arial" panose="020B0604020202020204" pitchFamily="34" charset="0"/>
                      </a:endParaRPr>
                    </a:p>
                    <a:p>
                      <a:endParaRPr lang="en-GB" sz="1400">
                        <a:latin typeface="Arial" panose="020B0604020202020204" pitchFamily="34" charset="0"/>
                        <a:cs typeface="Arial" panose="020B0604020202020204" pitchFamily="34" charset="0"/>
                      </a:endParaRPr>
                    </a:p>
                  </a:txBody>
                  <a:tcPr marL="74283" marR="74283" marT="37142" marB="37142"/>
                </a:tc>
                <a:extLst>
                  <a:ext uri="{0D108BD9-81ED-4DB2-BD59-A6C34878D82A}">
                    <a16:rowId xmlns:a16="http://schemas.microsoft.com/office/drawing/2014/main" val="641653478"/>
                  </a:ext>
                </a:extLst>
              </a:tr>
            </a:tbl>
          </a:graphicData>
        </a:graphic>
      </p:graphicFrame>
    </p:spTree>
    <p:extLst>
      <p:ext uri="{BB962C8B-B14F-4D97-AF65-F5344CB8AC3E}">
        <p14:creationId xmlns:p14="http://schemas.microsoft.com/office/powerpoint/2010/main" val="3363103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5EE1A-8CB5-137F-86EB-B33FA9A05789}"/>
              </a:ext>
            </a:extLst>
          </p:cNvPr>
          <p:cNvSpPr>
            <a:spLocks noGrp="1"/>
          </p:cNvSpPr>
          <p:nvPr>
            <p:ph type="title"/>
          </p:nvPr>
        </p:nvSpPr>
        <p:spPr>
          <a:xfrm>
            <a:off x="334297" y="365125"/>
            <a:ext cx="11019503" cy="1325563"/>
          </a:xfrm>
        </p:spPr>
        <p:txBody>
          <a:bodyPr>
            <a:normAutofit/>
          </a:bodyPr>
          <a:lstStyle/>
          <a:p>
            <a:r>
              <a:rPr lang="en-GB" sz="4000" b="1" dirty="0">
                <a:latin typeface="Arial" panose="020B0604020202020204" pitchFamily="34" charset="0"/>
                <a:cs typeface="Arial" panose="020B0604020202020204" pitchFamily="34" charset="0"/>
              </a:rPr>
              <a:t>Keep Britain Working Review</a:t>
            </a:r>
            <a:br>
              <a:rPr lang="en-GB" sz="4000" b="1" dirty="0">
                <a:latin typeface="Arial" panose="020B0604020202020204" pitchFamily="34" charset="0"/>
                <a:cs typeface="Arial" panose="020B0604020202020204" pitchFamily="34" charset="0"/>
              </a:rPr>
            </a:br>
            <a:br>
              <a:rPr lang="en-GB" sz="2400" b="1"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hlinkClick r:id="rId2"/>
              </a:rPr>
              <a:t>Keep Britain Working: Final report - GOV.UK</a:t>
            </a:r>
            <a:endParaRPr lang="en-GB" sz="4000" b="1" dirty="0">
              <a:latin typeface="Arial" panose="020B0604020202020204" pitchFamily="34" charset="0"/>
              <a:cs typeface="Arial" panose="020B0604020202020204" pitchFamily="34" charset="0"/>
            </a:endParaRPr>
          </a:p>
        </p:txBody>
      </p:sp>
      <p:sp>
        <p:nvSpPr>
          <p:cNvPr id="4" name="Content Placeholder 6">
            <a:extLst>
              <a:ext uri="{FF2B5EF4-FFF2-40B4-BE49-F238E27FC236}">
                <a16:creationId xmlns:a16="http://schemas.microsoft.com/office/drawing/2014/main" id="{DFF2C476-DBF0-A10C-54BB-05F4088DC6FC}"/>
              </a:ext>
            </a:extLst>
          </p:cNvPr>
          <p:cNvSpPr>
            <a:spLocks noGrp="1"/>
          </p:cNvSpPr>
          <p:nvPr>
            <p:ph idx="1"/>
          </p:nvPr>
        </p:nvSpPr>
        <p:spPr>
          <a:xfrm>
            <a:off x="334297" y="1766632"/>
            <a:ext cx="11019502" cy="4860310"/>
          </a:xfrm>
        </p:spPr>
        <p:txBody>
          <a:bodyPr>
            <a:noAutofit/>
          </a:bodyPr>
          <a:lstStyle/>
          <a:p>
            <a:pPr marL="0" lvl="0" indent="0">
              <a:lnSpc>
                <a:spcPct val="100000"/>
              </a:lnSpc>
              <a:spcBef>
                <a:spcPts val="0"/>
              </a:spcBef>
              <a:spcAft>
                <a:spcPts val="5400"/>
              </a:spcAft>
              <a:buNone/>
            </a:pPr>
            <a:r>
              <a:rPr lang="en-GB" sz="2400" b="1" dirty="0">
                <a:latin typeface="Arial" panose="020B0604020202020204" pitchFamily="34" charset="0"/>
                <a:cs typeface="Arial" panose="020B0604020202020204" pitchFamily="34" charset="0"/>
              </a:rPr>
              <a:t>The review identified three persistent problems:</a:t>
            </a:r>
          </a:p>
          <a:p>
            <a:pPr>
              <a:lnSpc>
                <a:spcPct val="100000"/>
              </a:lnSpc>
              <a:spcBef>
                <a:spcPts val="0"/>
              </a:spcBef>
              <a:spcAft>
                <a:spcPts val="5400"/>
              </a:spcAft>
            </a:pPr>
            <a:r>
              <a:rPr lang="en-GB" sz="2400" dirty="0">
                <a:solidFill>
                  <a:srgbClr val="00A188"/>
                </a:solidFill>
                <a:latin typeface="Arial" panose="020B0604020202020204" pitchFamily="34" charset="0"/>
                <a:cs typeface="Arial" panose="020B0604020202020204" pitchFamily="34" charset="0"/>
              </a:rPr>
              <a:t>Culture of fear </a:t>
            </a:r>
            <a:r>
              <a:rPr lang="en-GB" sz="2400" b="0" dirty="0">
                <a:latin typeface="Arial" panose="020B0604020202020204" pitchFamily="34" charset="0"/>
                <a:cs typeface="Arial" panose="020B0604020202020204" pitchFamily="34" charset="0"/>
              </a:rPr>
              <a:t>on both sides blocks early, safe conversations and support</a:t>
            </a:r>
          </a:p>
          <a:p>
            <a:pPr lvl="0">
              <a:lnSpc>
                <a:spcPct val="100000"/>
              </a:lnSpc>
              <a:spcBef>
                <a:spcPts val="0"/>
              </a:spcBef>
              <a:spcAft>
                <a:spcPts val="4800"/>
              </a:spcAft>
            </a:pPr>
            <a:r>
              <a:rPr lang="en-GB" sz="2400" dirty="0">
                <a:solidFill>
                  <a:srgbClr val="00A188"/>
                </a:solidFill>
                <a:latin typeface="Arial" panose="020B0604020202020204" pitchFamily="34" charset="0"/>
                <a:cs typeface="Arial" panose="020B0604020202020204" pitchFamily="34" charset="0"/>
              </a:rPr>
              <a:t>Lack of effective support</a:t>
            </a:r>
            <a:r>
              <a:rPr lang="en-GB" sz="2400" b="0" dirty="0">
                <a:solidFill>
                  <a:srgbClr val="00A188"/>
                </a:solidFill>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for employers/line managers; fit notes often default to ‘not fit for work’ (93%; and often extended without further consultation)</a:t>
            </a:r>
          </a:p>
          <a:p>
            <a:pPr>
              <a:lnSpc>
                <a:spcPct val="100000"/>
              </a:lnSpc>
              <a:spcBef>
                <a:spcPts val="0"/>
              </a:spcBef>
              <a:spcAft>
                <a:spcPts val="0"/>
              </a:spcAft>
            </a:pPr>
            <a:r>
              <a:rPr lang="en-GB" sz="2400" dirty="0">
                <a:solidFill>
                  <a:srgbClr val="00A188"/>
                </a:solidFill>
                <a:latin typeface="Arial" panose="020B0604020202020204" pitchFamily="34" charset="0"/>
                <a:cs typeface="Arial" panose="020B0604020202020204" pitchFamily="34" charset="0"/>
              </a:rPr>
              <a:t>Structural exclusion </a:t>
            </a:r>
            <a:r>
              <a:rPr lang="en-GB" sz="2400" b="0" dirty="0">
                <a:latin typeface="Arial" panose="020B0604020202020204" pitchFamily="34" charset="0"/>
                <a:cs typeface="Arial" panose="020B0604020202020204" pitchFamily="34" charset="0"/>
              </a:rPr>
              <a:t>leaves disabled people disproportionately out of work </a:t>
            </a:r>
          </a:p>
          <a:p>
            <a:pPr marL="0" indent="0">
              <a:lnSpc>
                <a:spcPct val="100000"/>
              </a:lnSpc>
              <a:spcBef>
                <a:spcPts val="0"/>
              </a:spcBef>
              <a:spcAft>
                <a:spcPts val="3000"/>
              </a:spcAft>
              <a:buNone/>
            </a:pPr>
            <a:r>
              <a:rPr lang="en-GB" sz="2400" b="0" dirty="0">
                <a:latin typeface="Arial" panose="020B0604020202020204" pitchFamily="34" charset="0"/>
                <a:cs typeface="Arial" panose="020B0604020202020204" pitchFamily="34" charset="0"/>
              </a:rPr>
              <a:t>(employment rate ~53%; persistent 12.7% pay gap)</a:t>
            </a:r>
          </a:p>
        </p:txBody>
      </p:sp>
    </p:spTree>
    <p:extLst>
      <p:ext uri="{BB962C8B-B14F-4D97-AF65-F5344CB8AC3E}">
        <p14:creationId xmlns:p14="http://schemas.microsoft.com/office/powerpoint/2010/main" val="1121436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33263-47E6-6D7F-0DD2-A6EB19D0D9D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4BD3652-DC34-3031-718F-FB657FFC6051}"/>
              </a:ext>
              <a:ext uri="{C183D7F6-B498-43B3-948B-1728B52AA6E4}">
                <adec:decorative xmlns:adec="http://schemas.microsoft.com/office/drawing/2017/decorative" val="1"/>
              </a:ext>
            </a:extLst>
          </p:cNvPr>
          <p:cNvSpPr>
            <a:spLocks noGrp="1"/>
          </p:cNvSpPr>
          <p:nvPr>
            <p:ph type="title"/>
          </p:nvPr>
        </p:nvSpPr>
        <p:spPr>
          <a:xfrm>
            <a:off x="360000" y="374990"/>
            <a:ext cx="11446163" cy="844839"/>
          </a:xfrm>
        </p:spPr>
        <p:txBody>
          <a:bodyPr/>
          <a:lstStyle/>
          <a:p>
            <a:r>
              <a:rPr lang="en-GB" dirty="0">
                <a:latin typeface="Arial" panose="020B0604020202020204" pitchFamily="34" charset="0"/>
                <a:cs typeface="Arial" panose="020B0604020202020204" pitchFamily="34" charset="0"/>
              </a:rPr>
              <a:t>Keep Britain Working summary</a:t>
            </a:r>
          </a:p>
        </p:txBody>
      </p:sp>
      <p:sp>
        <p:nvSpPr>
          <p:cNvPr id="11" name="Slide Number Placeholder 8">
            <a:extLst>
              <a:ext uri="{FF2B5EF4-FFF2-40B4-BE49-F238E27FC236}">
                <a16:creationId xmlns:a16="http://schemas.microsoft.com/office/drawing/2014/main" id="{63B9ADA8-1DCD-3753-9560-91016A7A88B5}"/>
              </a:ext>
            </a:extLst>
          </p:cNvPr>
          <p:cNvSpPr>
            <a:spLocks noGrp="1"/>
          </p:cNvSpPr>
          <p:nvPr>
            <p:ph type="sldNum" sz="quarter" idx="12"/>
          </p:nvPr>
        </p:nvSpPr>
        <p:spPr>
          <a:xfrm>
            <a:off x="11044381" y="6356350"/>
            <a:ext cx="759691" cy="365125"/>
          </a:xfrm>
        </p:spPr>
        <p:txBody>
          <a:bodyPr/>
          <a:lstStyle/>
          <a:p>
            <a:fld id="{06A44ADC-FBC0-4698-B0EC-1AD4A4060383}" type="slidenum">
              <a:rPr lang="en-GB" smtClean="0">
                <a:solidFill>
                  <a:schemeClr val="tx1"/>
                </a:solidFill>
              </a:rPr>
              <a:t>33</a:t>
            </a:fld>
            <a:endParaRPr lang="en-GB">
              <a:solidFill>
                <a:schemeClr val="tx1"/>
              </a:solidFill>
            </a:endParaRPr>
          </a:p>
        </p:txBody>
      </p:sp>
      <p:sp>
        <p:nvSpPr>
          <p:cNvPr id="2" name="TextBox 1">
            <a:extLst>
              <a:ext uri="{FF2B5EF4-FFF2-40B4-BE49-F238E27FC236}">
                <a16:creationId xmlns:a16="http://schemas.microsoft.com/office/drawing/2014/main" id="{BC37C681-8B31-A999-FD95-42788EAA7911}"/>
              </a:ext>
            </a:extLst>
          </p:cNvPr>
          <p:cNvSpPr txBox="1"/>
          <p:nvPr/>
        </p:nvSpPr>
        <p:spPr>
          <a:xfrm>
            <a:off x="387928" y="1306710"/>
            <a:ext cx="11446163" cy="490903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sz="2100" dirty="0">
                <a:latin typeface="Arial" panose="020B0604020202020204" pitchFamily="34" charset="0"/>
                <a:cs typeface="Arial" panose="020B0604020202020204" pitchFamily="34" charset="0"/>
              </a:rPr>
              <a:t>The Review represents an opportunity to reshape how we support people to </a:t>
            </a:r>
            <a:r>
              <a:rPr lang="en-GB" sz="2100" b="1" dirty="0">
                <a:solidFill>
                  <a:srgbClr val="00A188"/>
                </a:solidFill>
                <a:latin typeface="Arial" panose="020B0604020202020204" pitchFamily="34" charset="0"/>
                <a:cs typeface="Arial" panose="020B0604020202020204" pitchFamily="34" charset="0"/>
              </a:rPr>
              <a:t>stay healthy, stay in work, and build better futures</a:t>
            </a:r>
            <a:r>
              <a:rPr lang="en-GB" sz="2100" dirty="0">
                <a:latin typeface="Arial" panose="020B0604020202020204" pitchFamily="34" charset="0"/>
                <a:cs typeface="Arial" panose="020B0604020202020204" pitchFamily="34" charset="0"/>
              </a:rPr>
              <a:t> for themselves and their families. </a:t>
            </a:r>
          </a:p>
          <a:p>
            <a:pPr marL="285750" indent="-285750">
              <a:spcAft>
                <a:spcPts val="1200"/>
              </a:spcAft>
              <a:buFont typeface="Arial" panose="020B0604020202020204" pitchFamily="34" charset="0"/>
              <a:buChar char="•"/>
            </a:pPr>
            <a:r>
              <a:rPr lang="en-GB" sz="2100" dirty="0">
                <a:latin typeface="Arial" panose="020B0604020202020204" pitchFamily="34" charset="0"/>
                <a:cs typeface="Arial" panose="020B0604020202020204" pitchFamily="34" charset="0"/>
              </a:rPr>
              <a:t>It sets out a fundamental shift from a model where health at work is largely left to the individual and the NHS, to one where it becomes </a:t>
            </a:r>
            <a:r>
              <a:rPr lang="en-GB" sz="2100" b="1" dirty="0">
                <a:solidFill>
                  <a:srgbClr val="00A188"/>
                </a:solidFill>
                <a:latin typeface="Arial" panose="020B0604020202020204" pitchFamily="34" charset="0"/>
                <a:cs typeface="Arial" panose="020B0604020202020204" pitchFamily="34" charset="0"/>
              </a:rPr>
              <a:t>a shared responsibility between employers, employees and health services</a:t>
            </a:r>
            <a:r>
              <a:rPr lang="en-GB" sz="2100" dirty="0">
                <a:solidFill>
                  <a:srgbClr val="00A188"/>
                </a:solidFill>
                <a:latin typeface="Arial" panose="020B0604020202020204" pitchFamily="34" charset="0"/>
                <a:cs typeface="Arial" panose="020B0604020202020204" pitchFamily="34" charset="0"/>
              </a:rPr>
              <a:t>. </a:t>
            </a:r>
          </a:p>
          <a:p>
            <a:pPr marL="285750" indent="-285750">
              <a:spcAft>
                <a:spcPts val="1200"/>
              </a:spcAft>
              <a:buFont typeface="Arial" panose="020B0604020202020204" pitchFamily="34" charset="0"/>
              <a:buChar char="•"/>
            </a:pPr>
            <a:r>
              <a:rPr lang="en-GB" sz="2100" dirty="0">
                <a:latin typeface="Arial" panose="020B0604020202020204" pitchFamily="34" charset="0"/>
                <a:cs typeface="Arial" panose="020B0604020202020204" pitchFamily="34" charset="0"/>
              </a:rPr>
              <a:t>Government is taking immediate action through </a:t>
            </a:r>
            <a:r>
              <a:rPr lang="en-GB" sz="2100" b="1" dirty="0">
                <a:solidFill>
                  <a:srgbClr val="00A188"/>
                </a:solidFill>
                <a:latin typeface="Arial" panose="020B0604020202020204" pitchFamily="34" charset="0"/>
                <a:cs typeface="Arial" panose="020B0604020202020204" pitchFamily="34" charset="0"/>
              </a:rPr>
              <a:t>employer-led Vanguards </a:t>
            </a:r>
            <a:r>
              <a:rPr lang="en-GB" sz="2100" dirty="0">
                <a:latin typeface="Arial" panose="020B0604020202020204" pitchFamily="34" charset="0"/>
                <a:cs typeface="Arial" panose="020B0604020202020204" pitchFamily="34" charset="0"/>
              </a:rPr>
              <a:t>and developing a Healthy Workplace Standard. Central to this will be the Workplace Health Intelligence Unit. </a:t>
            </a:r>
          </a:p>
          <a:p>
            <a:pPr marL="285750" indent="-285750">
              <a:spcAft>
                <a:spcPts val="1200"/>
              </a:spcAft>
              <a:buFont typeface="Arial" panose="020B0604020202020204" pitchFamily="34" charset="0"/>
              <a:buChar char="•"/>
            </a:pPr>
            <a:r>
              <a:rPr lang="en-GB" sz="2100" dirty="0">
                <a:latin typeface="Arial" panose="020B0604020202020204" pitchFamily="34" charset="0"/>
                <a:cs typeface="Arial" panose="020B0604020202020204" pitchFamily="34" charset="0"/>
              </a:rPr>
              <a:t>The Vanguard Phase is launching with forward thinking employers across different sizes and sectors to build </a:t>
            </a:r>
            <a:r>
              <a:rPr lang="en-GB" sz="2100" b="1" dirty="0">
                <a:solidFill>
                  <a:srgbClr val="00A188"/>
                </a:solidFill>
                <a:latin typeface="Arial" panose="020B0604020202020204" pitchFamily="34" charset="0"/>
                <a:cs typeface="Arial" panose="020B0604020202020204" pitchFamily="34" charset="0"/>
              </a:rPr>
              <a:t>evidence and data, and to test new approaches </a:t>
            </a:r>
            <a:r>
              <a:rPr lang="en-GB" sz="2100" dirty="0">
                <a:latin typeface="Arial" panose="020B0604020202020204" pitchFamily="34" charset="0"/>
                <a:cs typeface="Arial" panose="020B0604020202020204" pitchFamily="34" charset="0"/>
              </a:rPr>
              <a:t>and learn about what works across different places and conditions. </a:t>
            </a:r>
          </a:p>
          <a:p>
            <a:pPr marL="285750" indent="-285750">
              <a:spcAft>
                <a:spcPts val="1200"/>
              </a:spcAft>
              <a:buFont typeface="Arial" panose="020B0604020202020204" pitchFamily="34" charset="0"/>
              <a:buChar char="•"/>
            </a:pPr>
            <a:r>
              <a:rPr lang="en-GB" sz="2100" dirty="0">
                <a:latin typeface="Arial" panose="020B0604020202020204" pitchFamily="34" charset="0"/>
                <a:cs typeface="Arial" panose="020B0604020202020204" pitchFamily="34" charset="0"/>
              </a:rPr>
              <a:t>The Vanguard taskforce will </a:t>
            </a:r>
            <a:r>
              <a:rPr lang="en-GB" sz="2100" b="1" dirty="0">
                <a:solidFill>
                  <a:srgbClr val="00A188"/>
                </a:solidFill>
                <a:latin typeface="Arial" panose="020B0604020202020204" pitchFamily="34" charset="0"/>
                <a:cs typeface="Arial" panose="020B0604020202020204" pitchFamily="34" charset="0"/>
              </a:rPr>
              <a:t>bring together </a:t>
            </a:r>
            <a:r>
              <a:rPr lang="en-GB" sz="2100" dirty="0">
                <a:latin typeface="Arial" panose="020B0604020202020204" pitchFamily="34" charset="0"/>
                <a:cs typeface="Arial" panose="020B0604020202020204" pitchFamily="34" charset="0"/>
              </a:rPr>
              <a:t>representatives from </a:t>
            </a:r>
            <a:r>
              <a:rPr lang="en-GB" sz="2100" b="1" dirty="0">
                <a:solidFill>
                  <a:srgbClr val="00A188"/>
                </a:solidFill>
                <a:latin typeface="Arial" panose="020B0604020202020204" pitchFamily="34" charset="0"/>
                <a:cs typeface="Arial" panose="020B0604020202020204" pitchFamily="34" charset="0"/>
              </a:rPr>
              <a:t>business, disabled people, workers' representatives, and health experts</a:t>
            </a:r>
            <a:r>
              <a:rPr lang="en-GB" sz="2100" dirty="0">
                <a:latin typeface="Arial" panose="020B0604020202020204" pitchFamily="34" charset="0"/>
                <a:cs typeface="Arial" panose="020B0604020202020204" pitchFamily="34" charset="0"/>
              </a:rPr>
              <a:t> to shape and deliver this work collaboratively. </a:t>
            </a:r>
          </a:p>
        </p:txBody>
      </p:sp>
    </p:spTree>
    <p:extLst>
      <p:ext uri="{BB962C8B-B14F-4D97-AF65-F5344CB8AC3E}">
        <p14:creationId xmlns:p14="http://schemas.microsoft.com/office/powerpoint/2010/main" val="3608820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7F17D-B94C-3204-0799-36521B17D47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9C2053E-8A75-7959-EE0D-4244D0BAC4C2}"/>
              </a:ext>
              <a:ext uri="{C183D7F6-B498-43B3-948B-1728B52AA6E4}">
                <adec:decorative xmlns:adec="http://schemas.microsoft.com/office/drawing/2017/decorative" val="1"/>
              </a:ext>
            </a:extLst>
          </p:cNvPr>
          <p:cNvSpPr>
            <a:spLocks noGrp="1"/>
          </p:cNvSpPr>
          <p:nvPr>
            <p:ph type="title"/>
          </p:nvPr>
        </p:nvSpPr>
        <p:spPr>
          <a:xfrm>
            <a:off x="385838" y="109464"/>
            <a:ext cx="11446163" cy="844839"/>
          </a:xfrm>
        </p:spPr>
        <p:txBody>
          <a:bodyPr>
            <a:normAutofit/>
          </a:bodyPr>
          <a:lstStyle/>
          <a:p>
            <a:r>
              <a:rPr lang="en-GB" sz="3600" b="1" dirty="0">
                <a:latin typeface="Arial" panose="020B0604020202020204" pitchFamily="34" charset="0"/>
                <a:cs typeface="Arial" panose="020B0604020202020204" pitchFamily="34" charset="0"/>
              </a:rPr>
              <a:t>Three Recommendations</a:t>
            </a:r>
          </a:p>
        </p:txBody>
      </p:sp>
      <p:sp>
        <p:nvSpPr>
          <p:cNvPr id="7" name="Content Placeholder 6">
            <a:extLst>
              <a:ext uri="{FF2B5EF4-FFF2-40B4-BE49-F238E27FC236}">
                <a16:creationId xmlns:a16="http://schemas.microsoft.com/office/drawing/2014/main" id="{CF68D408-0E59-8F32-C39B-9B16FA36FABF}"/>
              </a:ext>
            </a:extLst>
          </p:cNvPr>
          <p:cNvSpPr>
            <a:spLocks noGrp="1"/>
          </p:cNvSpPr>
          <p:nvPr>
            <p:ph idx="1"/>
          </p:nvPr>
        </p:nvSpPr>
        <p:spPr>
          <a:xfrm>
            <a:off x="359999" y="954302"/>
            <a:ext cx="11446163" cy="5903697"/>
          </a:xfrm>
        </p:spPr>
        <p:txBody>
          <a:bodyPr>
            <a:noAutofit/>
          </a:bodyPr>
          <a:lstStyle/>
          <a:p>
            <a:pPr marL="457200" indent="-457200">
              <a:spcAft>
                <a:spcPts val="600"/>
              </a:spcAft>
              <a:buFont typeface="+mj-lt"/>
              <a:buAutoNum type="arabicPeriod"/>
            </a:pPr>
            <a:r>
              <a:rPr lang="en-GB" sz="1400" b="1" dirty="0">
                <a:solidFill>
                  <a:schemeClr val="accent1"/>
                </a:solidFill>
                <a:latin typeface="Arial" panose="020B0604020202020204" pitchFamily="34" charset="0"/>
                <a:cs typeface="Arial" panose="020B0604020202020204" pitchFamily="34" charset="0"/>
              </a:rPr>
              <a:t>Launch a three-year scaling of the Vanguard</a:t>
            </a:r>
          </a:p>
          <a:p>
            <a:pPr>
              <a:spcAft>
                <a:spcPts val="0"/>
              </a:spcAft>
            </a:pPr>
            <a:r>
              <a:rPr lang="en-GB" sz="1400" b="0" dirty="0">
                <a:latin typeface="Arial" panose="020B0604020202020204" pitchFamily="34" charset="0"/>
                <a:cs typeface="Arial" panose="020B0604020202020204" pitchFamily="34" charset="0"/>
              </a:rPr>
              <a:t>Create the pathway for employer-led solutions to develop a Healthy Working Standard and Workplace Health Provision by 2029 – a framework of evidence-based practices that deliver: </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better retention of people with physical or mental health conditions, and those who are neurodivergent</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longer, healthier working lives for older workers</a:t>
            </a:r>
          </a:p>
          <a:p>
            <a:pPr marL="285750" indent="-285750">
              <a:buFont typeface="Arial" panose="020B0604020202020204"/>
              <a:buChar char="•"/>
            </a:pPr>
            <a:r>
              <a:rPr lang="en-GB" sz="1400" b="0" dirty="0">
                <a:latin typeface="Arial" panose="020B0604020202020204" pitchFamily="34" charset="0"/>
                <a:cs typeface="Arial" panose="020B0604020202020204" pitchFamily="34" charset="0"/>
              </a:rPr>
              <a:t>stronger support for disabled people </a:t>
            </a:r>
          </a:p>
          <a:p>
            <a:pPr marL="457200" indent="-457200">
              <a:spcAft>
                <a:spcPts val="600"/>
              </a:spcAft>
              <a:buFont typeface="+mj-lt"/>
              <a:buAutoNum type="arabicPeriod" startAt="2"/>
            </a:pPr>
            <a:r>
              <a:rPr lang="en-GB" sz="1400" b="1" dirty="0">
                <a:solidFill>
                  <a:schemeClr val="accent1"/>
                </a:solidFill>
                <a:latin typeface="Arial" panose="020B0604020202020204" pitchFamily="34" charset="0"/>
                <a:cs typeface="Arial" panose="020B0604020202020204" pitchFamily="34" charset="0"/>
              </a:rPr>
              <a:t>Establish the Workplace Health Intelligence Unit</a:t>
            </a:r>
          </a:p>
          <a:p>
            <a:pPr>
              <a:spcAft>
                <a:spcPts val="0"/>
              </a:spcAft>
            </a:pPr>
            <a:r>
              <a:rPr lang="en-GB" sz="1400" b="0" dirty="0">
                <a:latin typeface="Arial" panose="020B0604020202020204" pitchFamily="34" charset="0"/>
                <a:cs typeface="Arial" panose="020B0604020202020204" pitchFamily="34" charset="0"/>
              </a:rPr>
              <a:t>Quickly stand up and provide initial funding for the unit as an independent ‘movement HQ’ to support vanguards, build the evidence base and drive innovation. By 2029, it will deliver:</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outcome measures and data to underpin the Healthy Working Standard</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development of sustainable Workplace Health Provision with innovation and accessibility at its core</a:t>
            </a:r>
          </a:p>
          <a:p>
            <a:pPr marL="285750" indent="-285750">
              <a:buFont typeface="Arial" panose="020B0604020202020204"/>
              <a:buChar char="•"/>
            </a:pPr>
            <a:r>
              <a:rPr lang="en-GB" sz="1400" b="0" dirty="0">
                <a:latin typeface="Arial" panose="020B0604020202020204" pitchFamily="34" charset="0"/>
                <a:cs typeface="Arial" panose="020B0604020202020204" pitchFamily="34" charset="0"/>
              </a:rPr>
              <a:t>recommendations to drive general adoption in the next Spending Review </a:t>
            </a:r>
          </a:p>
          <a:p>
            <a:pPr marL="457200" indent="-457200">
              <a:spcAft>
                <a:spcPts val="600"/>
              </a:spcAft>
              <a:buFont typeface="+mj-lt"/>
              <a:buAutoNum type="arabicPeriod" startAt="3"/>
            </a:pPr>
            <a:r>
              <a:rPr lang="en-GB" sz="1400" b="1" dirty="0">
                <a:solidFill>
                  <a:schemeClr val="accent1"/>
                </a:solidFill>
                <a:latin typeface="Arial" panose="020B0604020202020204" pitchFamily="34" charset="0"/>
                <a:cs typeface="Arial" panose="020B0604020202020204" pitchFamily="34" charset="0"/>
              </a:rPr>
              <a:t>Rewire the incentive system in time for the next Spending Review</a:t>
            </a:r>
          </a:p>
          <a:p>
            <a:pPr>
              <a:spcAft>
                <a:spcPts val="0"/>
              </a:spcAft>
            </a:pPr>
            <a:r>
              <a:rPr lang="en-GB" sz="1400" b="0" dirty="0">
                <a:latin typeface="Arial" panose="020B0604020202020204" pitchFamily="34" charset="0"/>
                <a:cs typeface="Arial" panose="020B0604020202020204" pitchFamily="34" charset="0"/>
              </a:rPr>
              <a:t>The Secretaries of State for DWP, DBT and DHSC to act as joint sponsors, aligning levers across government to remove barriers and accelerate change, including:</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Employer incentives, grounded in evidence, to accelerate adoption</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Adjacent reforms – for example, welfare, fit note, Access to Work, dispute resolution – that amplify impact</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NHS and OH partnerships, including regional and pooled-risk models, to make provision more affordable</a:t>
            </a:r>
          </a:p>
          <a:p>
            <a:pPr marL="285750" indent="-285750">
              <a:spcAft>
                <a:spcPts val="0"/>
              </a:spcAft>
              <a:buFont typeface="Arial" panose="020B0604020202020204"/>
              <a:buChar char="•"/>
            </a:pPr>
            <a:r>
              <a:rPr lang="en-GB" sz="1400" b="0" dirty="0">
                <a:latin typeface="Arial" panose="020B0604020202020204" pitchFamily="34" charset="0"/>
                <a:cs typeface="Arial" panose="020B0604020202020204" pitchFamily="34" charset="0"/>
              </a:rPr>
              <a:t>Integration of workplace health into neighbourhood health strategies, making sustained employment a core health outcome</a:t>
            </a:r>
          </a:p>
        </p:txBody>
      </p:sp>
      <p:sp>
        <p:nvSpPr>
          <p:cNvPr id="10" name="Footer Placeholder 7">
            <a:extLst>
              <a:ext uri="{FF2B5EF4-FFF2-40B4-BE49-F238E27FC236}">
                <a16:creationId xmlns:a16="http://schemas.microsoft.com/office/drawing/2014/main" id="{6AF67BFF-72E9-5C95-82F9-B11125A06546}"/>
              </a:ext>
            </a:extLst>
          </p:cNvPr>
          <p:cNvSpPr>
            <a:spLocks noGrp="1"/>
          </p:cNvSpPr>
          <p:nvPr>
            <p:ph type="ftr" sz="quarter" idx="11"/>
          </p:nvPr>
        </p:nvSpPr>
        <p:spPr>
          <a:xfrm>
            <a:off x="4473281" y="6356350"/>
            <a:ext cx="6380018" cy="365125"/>
          </a:xfrm>
        </p:spPr>
        <p:txBody>
          <a:bodyPr/>
          <a:lstStyle/>
          <a:p>
            <a:endParaRPr lang="en-GB" dirty="0">
              <a:solidFill>
                <a:schemeClr val="tx1"/>
              </a:solidFill>
            </a:endParaRPr>
          </a:p>
        </p:txBody>
      </p:sp>
      <p:sp>
        <p:nvSpPr>
          <p:cNvPr id="11" name="Slide Number Placeholder 8">
            <a:extLst>
              <a:ext uri="{FF2B5EF4-FFF2-40B4-BE49-F238E27FC236}">
                <a16:creationId xmlns:a16="http://schemas.microsoft.com/office/drawing/2014/main" id="{27F30495-09F4-09B2-95B3-8CB3D450DE6D}"/>
              </a:ext>
            </a:extLst>
          </p:cNvPr>
          <p:cNvSpPr>
            <a:spLocks noGrp="1"/>
          </p:cNvSpPr>
          <p:nvPr>
            <p:ph type="sldNum" sz="quarter" idx="12"/>
          </p:nvPr>
        </p:nvSpPr>
        <p:spPr>
          <a:xfrm>
            <a:off x="11044381" y="6356350"/>
            <a:ext cx="759691" cy="365125"/>
          </a:xfrm>
        </p:spPr>
        <p:txBody>
          <a:bodyPr/>
          <a:lstStyle/>
          <a:p>
            <a:fld id="{06A44ADC-FBC0-4698-B0EC-1AD4A4060383}" type="slidenum">
              <a:rPr lang="en-GB" smtClean="0">
                <a:solidFill>
                  <a:schemeClr val="tx1"/>
                </a:solidFill>
              </a:rPr>
              <a:t>34</a:t>
            </a:fld>
            <a:endParaRPr lang="en-GB">
              <a:solidFill>
                <a:schemeClr val="tx1"/>
              </a:solidFill>
            </a:endParaRPr>
          </a:p>
        </p:txBody>
      </p:sp>
    </p:spTree>
    <p:extLst>
      <p:ext uri="{BB962C8B-B14F-4D97-AF65-F5344CB8AC3E}">
        <p14:creationId xmlns:p14="http://schemas.microsoft.com/office/powerpoint/2010/main" val="2910129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0BA5B-2579-A8FF-7283-2E53760F812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14870F-1C2B-A358-7080-2C4298B3508A}"/>
              </a:ext>
            </a:extLst>
          </p:cNvPr>
          <p:cNvSpPr>
            <a:spLocks noGrp="1"/>
          </p:cNvSpPr>
          <p:nvPr>
            <p:ph idx="1"/>
          </p:nvPr>
        </p:nvSpPr>
        <p:spPr>
          <a:xfrm>
            <a:off x="291333" y="1254641"/>
            <a:ext cx="11718074" cy="5193432"/>
          </a:xfrm>
          <a:solidFill>
            <a:srgbClr val="E1FFFA"/>
          </a:solidFill>
          <a:ln w="38100">
            <a:solidFill>
              <a:srgbClr val="00A188"/>
            </a:solidFill>
          </a:ln>
        </p:spPr>
        <p:txBody>
          <a:bodyPr vert="horz" lIns="91440" tIns="45720" rIns="91440" bIns="45720" rtlCol="0" anchor="t">
            <a:normAutofit/>
          </a:bodyPr>
          <a:lstStyle/>
          <a:p>
            <a:pPr algn="ctr">
              <a:buNone/>
            </a:pPr>
            <a:endParaRPr lang="en-GB" sz="4400" b="1" dirty="0">
              <a:latin typeface="Arial"/>
              <a:cs typeface="Arial"/>
            </a:endParaRPr>
          </a:p>
          <a:p>
            <a:pPr algn="ctr">
              <a:buNone/>
            </a:pPr>
            <a:endParaRPr lang="en-GB" sz="4400" b="1" dirty="0">
              <a:latin typeface="Arial"/>
              <a:cs typeface="Arial"/>
            </a:endParaRPr>
          </a:p>
          <a:p>
            <a:pPr algn="ctr">
              <a:buNone/>
            </a:pPr>
            <a:r>
              <a:rPr lang="en-GB" sz="4400" b="1" dirty="0">
                <a:latin typeface="Arial"/>
                <a:cs typeface="Arial"/>
              </a:rPr>
              <a:t>DWP structures</a:t>
            </a:r>
            <a:endParaRPr lang="en-GB" sz="4400" dirty="0">
              <a:latin typeface="Arial"/>
              <a:cs typeface="Arial"/>
            </a:endParaRPr>
          </a:p>
          <a:p>
            <a:pPr marL="0" indent="0">
              <a:buNone/>
            </a:pPr>
            <a:endParaRPr lang="en-GB" sz="1600" b="1" dirty="0">
              <a:latin typeface="Arial"/>
              <a:cs typeface="Arial"/>
            </a:endParaRPr>
          </a:p>
        </p:txBody>
      </p:sp>
      <p:sp>
        <p:nvSpPr>
          <p:cNvPr id="4" name="Rectangle: Single Corner Snipped 3">
            <a:extLst>
              <a:ext uri="{FF2B5EF4-FFF2-40B4-BE49-F238E27FC236}">
                <a16:creationId xmlns:a16="http://schemas.microsoft.com/office/drawing/2014/main" id="{C3CD9616-4249-A2FB-944B-58E632D7C7B3}"/>
              </a:ext>
            </a:extLst>
          </p:cNvPr>
          <p:cNvSpPr/>
          <p:nvPr/>
        </p:nvSpPr>
        <p:spPr>
          <a:xfrm>
            <a:off x="0" y="0"/>
            <a:ext cx="193346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6BFDBF35-678B-27E6-656F-948B20BAA83E}"/>
              </a:ext>
            </a:extLst>
          </p:cNvPr>
          <p:cNvSpPr/>
          <p:nvPr/>
        </p:nvSpPr>
        <p:spPr>
          <a:xfrm>
            <a:off x="1933462"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Snipped 5">
            <a:extLst>
              <a:ext uri="{FF2B5EF4-FFF2-40B4-BE49-F238E27FC236}">
                <a16:creationId xmlns:a16="http://schemas.microsoft.com/office/drawing/2014/main" id="{94FE2F0A-3D1A-D7BC-115D-D6D71A5D5D68}"/>
              </a:ext>
            </a:extLst>
          </p:cNvPr>
          <p:cNvSpPr/>
          <p:nvPr/>
        </p:nvSpPr>
        <p:spPr>
          <a:xfrm>
            <a:off x="3969746" y="0"/>
            <a:ext cx="211340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Snipped 6">
            <a:extLst>
              <a:ext uri="{FF2B5EF4-FFF2-40B4-BE49-F238E27FC236}">
                <a16:creationId xmlns:a16="http://schemas.microsoft.com/office/drawing/2014/main" id="{CFC5ABE8-5CD5-0AB8-7C46-1E99B8969F7A}"/>
              </a:ext>
            </a:extLst>
          </p:cNvPr>
          <p:cNvSpPr/>
          <p:nvPr/>
        </p:nvSpPr>
        <p:spPr>
          <a:xfrm>
            <a:off x="6090488"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Snipped 7">
            <a:extLst>
              <a:ext uri="{FF2B5EF4-FFF2-40B4-BE49-F238E27FC236}">
                <a16:creationId xmlns:a16="http://schemas.microsoft.com/office/drawing/2014/main" id="{52559A96-95C0-F167-B473-0C4E40B155B4}"/>
              </a:ext>
            </a:extLst>
          </p:cNvPr>
          <p:cNvSpPr/>
          <p:nvPr/>
        </p:nvSpPr>
        <p:spPr>
          <a:xfrm>
            <a:off x="8126772" y="0"/>
            <a:ext cx="2028944"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Snipped 8">
            <a:extLst>
              <a:ext uri="{FF2B5EF4-FFF2-40B4-BE49-F238E27FC236}">
                <a16:creationId xmlns:a16="http://schemas.microsoft.com/office/drawing/2014/main" id="{553C5CA6-66F0-9468-4B1E-32CD698E5DF0}"/>
              </a:ext>
            </a:extLst>
          </p:cNvPr>
          <p:cNvSpPr/>
          <p:nvPr/>
        </p:nvSpPr>
        <p:spPr>
          <a:xfrm>
            <a:off x="10163056"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BC3F140-BEFC-26F0-4FB4-F6284A616803}"/>
              </a:ext>
            </a:extLst>
          </p:cNvPr>
          <p:cNvSpPr txBox="1"/>
          <p:nvPr/>
        </p:nvSpPr>
        <p:spPr>
          <a:xfrm>
            <a:off x="198733" y="156695"/>
            <a:ext cx="1735291" cy="830997"/>
          </a:xfrm>
          <a:prstGeom prst="rect">
            <a:avLst/>
          </a:prstGeom>
          <a:noFill/>
        </p:spPr>
        <p:txBody>
          <a:bodyPr wrap="square" lIns="91440" tIns="45720" rIns="91440" bIns="45720" rtlCol="0" anchor="t">
            <a:spAutoFit/>
          </a:bodyPr>
          <a:lstStyle/>
          <a:p>
            <a:pPr algn="ctr"/>
            <a:r>
              <a:rPr lang="en-GB" sz="1600" b="1">
                <a:latin typeface="Arial"/>
                <a:cs typeface="Arial"/>
                <a:hlinkClick r:id="rId2" action="ppaction://hlinksldjump"/>
              </a:rPr>
              <a:t>Work as a wider determinant of</a:t>
            </a:r>
            <a:r>
              <a:rPr lang="en-GB" sz="1600" b="1">
                <a:solidFill>
                  <a:schemeClr val="bg1"/>
                </a:solidFill>
                <a:latin typeface="Arial"/>
                <a:cs typeface="Arial"/>
                <a:hlinkClick r:id="rId2" action="ppaction://hlinksldjump"/>
              </a:rPr>
              <a:t> </a:t>
            </a:r>
            <a:r>
              <a:rPr lang="en-GB" sz="1600" b="1">
                <a:latin typeface="Arial"/>
                <a:cs typeface="Arial"/>
                <a:hlinkClick r:id="rId2" action="ppaction://hlinksldjump"/>
              </a:rPr>
              <a:t>health</a:t>
            </a:r>
            <a:endParaRPr lang="en-US"/>
          </a:p>
        </p:txBody>
      </p:sp>
      <p:sp>
        <p:nvSpPr>
          <p:cNvPr id="12" name="TextBox 11">
            <a:extLst>
              <a:ext uri="{FF2B5EF4-FFF2-40B4-BE49-F238E27FC236}">
                <a16:creationId xmlns:a16="http://schemas.microsoft.com/office/drawing/2014/main" id="{A5FEEB1D-9FD3-A495-3AC0-6126DF71FBDF}"/>
              </a:ext>
            </a:extLst>
          </p:cNvPr>
          <p:cNvSpPr txBox="1"/>
          <p:nvPr/>
        </p:nvSpPr>
        <p:spPr>
          <a:xfrm>
            <a:off x="4134087" y="185450"/>
            <a:ext cx="1935294" cy="338554"/>
          </a:xfrm>
          <a:prstGeom prst="rect">
            <a:avLst/>
          </a:prstGeom>
          <a:noFill/>
        </p:spPr>
        <p:txBody>
          <a:bodyPr wrap="square" lIns="91440" tIns="45720" rIns="91440" bIns="45720" rtlCol="0" anchor="t">
            <a:spAutoFit/>
          </a:bodyPr>
          <a:lstStyle/>
          <a:p>
            <a:pPr algn="ctr"/>
            <a:r>
              <a:rPr lang="en-GB" sz="1600" b="1">
                <a:latin typeface="Arial"/>
                <a:cs typeface="Arial"/>
                <a:hlinkClick r:id="rId3" action="ppaction://hlinksldjump"/>
              </a:rPr>
              <a:t>Work and health</a:t>
            </a:r>
            <a:endParaRPr lang="en-GB" sz="16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010B649-4BE7-ECB0-887A-29A7C2E8715A}"/>
              </a:ext>
            </a:extLst>
          </p:cNvPr>
          <p:cNvSpPr txBox="1"/>
          <p:nvPr/>
        </p:nvSpPr>
        <p:spPr>
          <a:xfrm>
            <a:off x="2067652" y="124510"/>
            <a:ext cx="1666299" cy="830997"/>
          </a:xfrm>
          <a:prstGeom prst="rect">
            <a:avLst/>
          </a:prstGeom>
          <a:noFill/>
        </p:spPr>
        <p:txBody>
          <a:bodyPr wrap="square" lIns="91440" tIns="45720" rIns="91440" bIns="45720" rtlCol="0" anchor="t">
            <a:spAutoFit/>
          </a:bodyPr>
          <a:lstStyle/>
          <a:p>
            <a:pPr algn="ctr"/>
            <a:r>
              <a:rPr lang="en-GB" sz="1600" b="1">
                <a:latin typeface="Arial"/>
                <a:cs typeface="Arial"/>
                <a:hlinkClick r:id="rId4" action="ppaction://hlinksldjump"/>
              </a:rPr>
              <a:t>Work and inclusion health</a:t>
            </a:r>
            <a:endParaRPr lang="en-GB" sz="16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BB061DE-04D7-4166-72FC-E53547690FA0}"/>
              </a:ext>
            </a:extLst>
          </p:cNvPr>
          <p:cNvSpPr txBox="1"/>
          <p:nvPr/>
        </p:nvSpPr>
        <p:spPr>
          <a:xfrm>
            <a:off x="6233723" y="161576"/>
            <a:ext cx="1786558" cy="338554"/>
          </a:xfrm>
          <a:prstGeom prst="rect">
            <a:avLst/>
          </a:prstGeom>
          <a:noFill/>
        </p:spPr>
        <p:txBody>
          <a:bodyPr wrap="square" lIns="91440" tIns="45720" rIns="91440" bIns="45720" rtlCol="0" anchor="t">
            <a:spAutoFit/>
          </a:bodyPr>
          <a:lstStyle/>
          <a:p>
            <a:pPr algn="ctr"/>
            <a:r>
              <a:rPr lang="en-GB" sz="1600" b="1" dirty="0">
                <a:latin typeface="Arial"/>
                <a:cs typeface="Arial"/>
                <a:hlinkClick r:id="rId5" action="ppaction://hlinksldjump"/>
              </a:rPr>
              <a:t>Policy context</a:t>
            </a:r>
            <a:endParaRPr lang="en-GB" sz="16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5E7E0431-75C5-314D-2373-38441374899F}"/>
              </a:ext>
            </a:extLst>
          </p:cNvPr>
          <p:cNvSpPr txBox="1"/>
          <p:nvPr/>
        </p:nvSpPr>
        <p:spPr>
          <a:xfrm>
            <a:off x="8262667" y="130796"/>
            <a:ext cx="1649758" cy="584775"/>
          </a:xfrm>
          <a:prstGeom prst="rect">
            <a:avLst/>
          </a:prstGeom>
          <a:noFill/>
        </p:spPr>
        <p:txBody>
          <a:bodyPr wrap="square" lIns="91440" tIns="45720" rIns="91440" bIns="45720" rtlCol="0" anchor="t">
            <a:spAutoFit/>
          </a:bodyPr>
          <a:lstStyle/>
          <a:p>
            <a:pPr algn="ctr"/>
            <a:r>
              <a:rPr lang="en-GB" sz="1600" b="1" dirty="0">
                <a:latin typeface="Arial"/>
                <a:cs typeface="Arial"/>
              </a:rPr>
              <a:t>DWP structures</a:t>
            </a:r>
            <a:endParaRPr lang="en-GB" sz="16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90639BAC-9F3D-B395-474C-183A6130E8ED}"/>
              </a:ext>
            </a:extLst>
          </p:cNvPr>
          <p:cNvSpPr txBox="1"/>
          <p:nvPr/>
        </p:nvSpPr>
        <p:spPr>
          <a:xfrm>
            <a:off x="10155716" y="161575"/>
            <a:ext cx="2036284" cy="338554"/>
          </a:xfrm>
          <a:prstGeom prst="rect">
            <a:avLst/>
          </a:prstGeom>
          <a:noFill/>
        </p:spPr>
        <p:txBody>
          <a:bodyPr wrap="square" lIns="91440" tIns="45720" rIns="91440" bIns="45720" rtlCol="0" anchor="t">
            <a:spAutoFit/>
          </a:bodyPr>
          <a:lstStyle/>
          <a:p>
            <a:pPr algn="ctr"/>
            <a:r>
              <a:rPr lang="en-GB" sz="1600" b="1">
                <a:latin typeface="Arial"/>
                <a:cs typeface="Arial"/>
                <a:hlinkClick r:id="rId6" action="ppaction://hlinksldjump"/>
              </a:rPr>
              <a:t>Case Studies</a:t>
            </a:r>
            <a:endParaRPr lang="en-GB" sz="16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4627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6BEB4-0C4C-272F-4000-76F329872957}"/>
              </a:ext>
            </a:extLst>
          </p:cNvPr>
          <p:cNvSpPr>
            <a:spLocks noGrp="1"/>
          </p:cNvSpPr>
          <p:nvPr>
            <p:ph type="ctrTitle"/>
          </p:nvPr>
        </p:nvSpPr>
        <p:spPr>
          <a:xfrm>
            <a:off x="613669" y="91441"/>
            <a:ext cx="10581483" cy="548640"/>
          </a:xfrm>
        </p:spPr>
        <p:txBody>
          <a:bodyPr>
            <a:normAutofit/>
          </a:bodyPr>
          <a:lstStyle/>
          <a:p>
            <a:r>
              <a:rPr lang="en-GB" sz="3200" b="1" dirty="0">
                <a:latin typeface="Arial" panose="020B0604020202020204" pitchFamily="34" charset="0"/>
                <a:cs typeface="Arial" panose="020B0604020202020204" pitchFamily="34" charset="0"/>
              </a:rPr>
              <a:t>Jobcentre Plus organisation chart</a:t>
            </a:r>
          </a:p>
        </p:txBody>
      </p:sp>
      <p:sp>
        <p:nvSpPr>
          <p:cNvPr id="5" name="Rectangle 4">
            <a:extLst>
              <a:ext uri="{FF2B5EF4-FFF2-40B4-BE49-F238E27FC236}">
                <a16:creationId xmlns:a16="http://schemas.microsoft.com/office/drawing/2014/main" id="{32794FFE-23A8-11FF-9F3C-044BAFB0CC8F}"/>
              </a:ext>
            </a:extLst>
          </p:cNvPr>
          <p:cNvSpPr/>
          <p:nvPr/>
        </p:nvSpPr>
        <p:spPr>
          <a:xfrm>
            <a:off x="796550" y="2360273"/>
            <a:ext cx="2821858"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JCP District</a:t>
            </a:r>
            <a:endParaRPr kumimoji="0" lang="en-GB" sz="1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Service Leader – G6</a:t>
            </a:r>
          </a:p>
        </p:txBody>
      </p:sp>
      <p:sp>
        <p:nvSpPr>
          <p:cNvPr id="7" name="Rectangle 6">
            <a:extLst>
              <a:ext uri="{FF2B5EF4-FFF2-40B4-BE49-F238E27FC236}">
                <a16:creationId xmlns:a16="http://schemas.microsoft.com/office/drawing/2014/main" id="{876881CD-C52D-48C6-B059-47EB7B42AA99}"/>
              </a:ext>
            </a:extLst>
          </p:cNvPr>
          <p:cNvSpPr/>
          <p:nvPr/>
        </p:nvSpPr>
        <p:spPr>
          <a:xfrm>
            <a:off x="796550" y="1546022"/>
            <a:ext cx="2821859"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JCP Group</a:t>
            </a:r>
            <a:endParaRPr kumimoji="0" lang="en-GB" sz="1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Group Director – SCS1</a:t>
            </a:r>
          </a:p>
        </p:txBody>
      </p:sp>
      <p:sp>
        <p:nvSpPr>
          <p:cNvPr id="8" name="Rectangle 7">
            <a:extLst>
              <a:ext uri="{FF2B5EF4-FFF2-40B4-BE49-F238E27FC236}">
                <a16:creationId xmlns:a16="http://schemas.microsoft.com/office/drawing/2014/main" id="{A804EB5D-23E1-9747-034D-C3DC1BF76963}"/>
              </a:ext>
            </a:extLst>
          </p:cNvPr>
          <p:cNvSpPr/>
          <p:nvPr/>
        </p:nvSpPr>
        <p:spPr>
          <a:xfrm>
            <a:off x="796551" y="731771"/>
            <a:ext cx="28087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Jobcentre Plus Area</a:t>
            </a:r>
            <a:endParaRPr kumimoji="0" lang="en-GB" sz="1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Area Director – SCS2</a:t>
            </a:r>
          </a:p>
        </p:txBody>
      </p:sp>
      <p:sp>
        <p:nvSpPr>
          <p:cNvPr id="9" name="Callout: Line 8">
            <a:extLst>
              <a:ext uri="{FF2B5EF4-FFF2-40B4-BE49-F238E27FC236}">
                <a16:creationId xmlns:a16="http://schemas.microsoft.com/office/drawing/2014/main" id="{87698423-D349-8460-CEF6-48C132F4C1E1}"/>
              </a:ext>
            </a:extLst>
          </p:cNvPr>
          <p:cNvSpPr/>
          <p:nvPr/>
        </p:nvSpPr>
        <p:spPr>
          <a:xfrm>
            <a:off x="4101734" y="731771"/>
            <a:ext cx="1162596" cy="548640"/>
          </a:xfrm>
          <a:prstGeom prst="borderCallout1">
            <a:avLst>
              <a:gd name="adj1" fmla="val 54464"/>
              <a:gd name="adj2" fmla="val -833"/>
              <a:gd name="adj3" fmla="val 55357"/>
              <a:gd name="adj4" fmla="val -4958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E.g. Scotland, North or South-East</a:t>
            </a:r>
          </a:p>
        </p:txBody>
      </p:sp>
      <p:sp>
        <p:nvSpPr>
          <p:cNvPr id="10" name="Callout: Line 9">
            <a:extLst>
              <a:ext uri="{FF2B5EF4-FFF2-40B4-BE49-F238E27FC236}">
                <a16:creationId xmlns:a16="http://schemas.microsoft.com/office/drawing/2014/main" id="{60DA2382-7773-01F0-1F11-4673CF77FD0E}"/>
              </a:ext>
            </a:extLst>
          </p:cNvPr>
          <p:cNvSpPr/>
          <p:nvPr/>
        </p:nvSpPr>
        <p:spPr>
          <a:xfrm>
            <a:off x="4101734" y="1546022"/>
            <a:ext cx="1162596" cy="548640"/>
          </a:xfrm>
          <a:prstGeom prst="borderCallout1">
            <a:avLst>
              <a:gd name="adj1" fmla="val 54464"/>
              <a:gd name="adj2" fmla="val -833"/>
              <a:gd name="adj3" fmla="val 55357"/>
              <a:gd name="adj4" fmla="val -4958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E.g. Northern England, Yorks &amp; Humber</a:t>
            </a:r>
          </a:p>
        </p:txBody>
      </p:sp>
      <p:sp>
        <p:nvSpPr>
          <p:cNvPr id="11" name="Callout: Line 10">
            <a:extLst>
              <a:ext uri="{FF2B5EF4-FFF2-40B4-BE49-F238E27FC236}">
                <a16:creationId xmlns:a16="http://schemas.microsoft.com/office/drawing/2014/main" id="{F27CE5BD-328A-BF21-2293-E3F0379BD7D7}"/>
              </a:ext>
            </a:extLst>
          </p:cNvPr>
          <p:cNvSpPr/>
          <p:nvPr/>
        </p:nvSpPr>
        <p:spPr>
          <a:xfrm>
            <a:off x="4101734" y="2344777"/>
            <a:ext cx="1162596" cy="548640"/>
          </a:xfrm>
          <a:prstGeom prst="borderCallout1">
            <a:avLst>
              <a:gd name="adj1" fmla="val 54464"/>
              <a:gd name="adj2" fmla="val -833"/>
              <a:gd name="adj3" fmla="val 55357"/>
              <a:gd name="adj4" fmla="val -4958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E.g. West Yorkshire</a:t>
            </a:r>
          </a:p>
        </p:txBody>
      </p:sp>
      <p:sp>
        <p:nvSpPr>
          <p:cNvPr id="12" name="Rectangle 11">
            <a:extLst>
              <a:ext uri="{FF2B5EF4-FFF2-40B4-BE49-F238E27FC236}">
                <a16:creationId xmlns:a16="http://schemas.microsoft.com/office/drawing/2014/main" id="{551725D3-563E-6C61-1892-8F028BB30D30}"/>
              </a:ext>
            </a:extLst>
          </p:cNvPr>
          <p:cNvSpPr/>
          <p:nvPr/>
        </p:nvSpPr>
        <p:spPr>
          <a:xfrm>
            <a:off x="6329255" y="3066652"/>
            <a:ext cx="2421263" cy="663159"/>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Advanced Customer Support Senior Leaders</a:t>
            </a:r>
          </a:p>
        </p:txBody>
      </p:sp>
      <p:sp>
        <p:nvSpPr>
          <p:cNvPr id="13" name="Rectangle 12">
            <a:extLst>
              <a:ext uri="{FF2B5EF4-FFF2-40B4-BE49-F238E27FC236}">
                <a16:creationId xmlns:a16="http://schemas.microsoft.com/office/drawing/2014/main" id="{696BA669-1B40-2754-4F3D-BFBC5D8C627E}"/>
              </a:ext>
            </a:extLst>
          </p:cNvPr>
          <p:cNvSpPr/>
          <p:nvPr/>
        </p:nvSpPr>
        <p:spPr>
          <a:xfrm>
            <a:off x="9403809" y="3163388"/>
            <a:ext cx="2421263"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District Partnership Manager</a:t>
            </a:r>
          </a:p>
        </p:txBody>
      </p:sp>
      <p:sp>
        <p:nvSpPr>
          <p:cNvPr id="14" name="Rectangle 13">
            <a:extLst>
              <a:ext uri="{FF2B5EF4-FFF2-40B4-BE49-F238E27FC236}">
                <a16:creationId xmlns:a16="http://schemas.microsoft.com/office/drawing/2014/main" id="{5979034B-FB6E-7A2D-4729-6A08AB69E9FD}"/>
              </a:ext>
            </a:extLst>
          </p:cNvPr>
          <p:cNvSpPr/>
          <p:nvPr/>
        </p:nvSpPr>
        <p:spPr>
          <a:xfrm>
            <a:off x="796551" y="3174780"/>
            <a:ext cx="2828518"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Senior Operations Leaders</a:t>
            </a:r>
          </a:p>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G7</a:t>
            </a:r>
          </a:p>
        </p:txBody>
      </p:sp>
      <p:sp>
        <p:nvSpPr>
          <p:cNvPr id="18" name="Rectangle 17">
            <a:extLst>
              <a:ext uri="{FF2B5EF4-FFF2-40B4-BE49-F238E27FC236}">
                <a16:creationId xmlns:a16="http://schemas.microsoft.com/office/drawing/2014/main" id="{3B29C532-C7E4-AE40-8302-397C1616539A}"/>
              </a:ext>
            </a:extLst>
          </p:cNvPr>
          <p:cNvSpPr/>
          <p:nvPr/>
        </p:nvSpPr>
        <p:spPr>
          <a:xfrm>
            <a:off x="796550" y="3990561"/>
            <a:ext cx="1484816" cy="626263"/>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Customer Service Leaders</a:t>
            </a:r>
          </a:p>
        </p:txBody>
      </p:sp>
      <p:sp>
        <p:nvSpPr>
          <p:cNvPr id="19" name="Rectangle 18">
            <a:extLst>
              <a:ext uri="{FF2B5EF4-FFF2-40B4-BE49-F238E27FC236}">
                <a16:creationId xmlns:a16="http://schemas.microsoft.com/office/drawing/2014/main" id="{5CF95A48-A5F9-402F-FB9C-26359CCC9F09}"/>
              </a:ext>
            </a:extLst>
          </p:cNvPr>
          <p:cNvSpPr/>
          <p:nvPr/>
        </p:nvSpPr>
        <p:spPr>
          <a:xfrm>
            <a:off x="796550" y="4777552"/>
            <a:ext cx="1484816"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Work Coach Team Leaders</a:t>
            </a:r>
          </a:p>
        </p:txBody>
      </p:sp>
      <p:sp>
        <p:nvSpPr>
          <p:cNvPr id="20" name="Rectangle 19">
            <a:extLst>
              <a:ext uri="{FF2B5EF4-FFF2-40B4-BE49-F238E27FC236}">
                <a16:creationId xmlns:a16="http://schemas.microsoft.com/office/drawing/2014/main" id="{326604A5-14F8-1441-143F-D4612848D441}"/>
              </a:ext>
            </a:extLst>
          </p:cNvPr>
          <p:cNvSpPr/>
          <p:nvPr/>
        </p:nvSpPr>
        <p:spPr>
          <a:xfrm>
            <a:off x="9791341" y="4002080"/>
            <a:ext cx="1646197" cy="525969"/>
          </a:xfrm>
          <a:prstGeom prst="rect">
            <a:avLst/>
          </a:prstGeom>
          <a:solidFill>
            <a:srgbClr val="156082"/>
          </a:solidFill>
          <a:ln>
            <a:solidFill>
              <a:schemeClr val="accent1">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See following slide</a:t>
            </a:r>
          </a:p>
        </p:txBody>
      </p:sp>
      <p:sp>
        <p:nvSpPr>
          <p:cNvPr id="21" name="Rectangle 20">
            <a:extLst>
              <a:ext uri="{FF2B5EF4-FFF2-40B4-BE49-F238E27FC236}">
                <a16:creationId xmlns:a16="http://schemas.microsoft.com/office/drawing/2014/main" id="{878FDE16-7C93-53FF-0F76-BDCDD94CDAFB}"/>
              </a:ext>
            </a:extLst>
          </p:cNvPr>
          <p:cNvSpPr/>
          <p:nvPr/>
        </p:nvSpPr>
        <p:spPr>
          <a:xfrm>
            <a:off x="796550" y="5577588"/>
            <a:ext cx="1484816"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Work Coaches</a:t>
            </a:r>
          </a:p>
        </p:txBody>
      </p:sp>
      <p:sp>
        <p:nvSpPr>
          <p:cNvPr id="22" name="Rectangle 21">
            <a:extLst>
              <a:ext uri="{FF2B5EF4-FFF2-40B4-BE49-F238E27FC236}">
                <a16:creationId xmlns:a16="http://schemas.microsoft.com/office/drawing/2014/main" id="{C07F6FD5-1BB0-B892-527D-6B6B2D82092A}"/>
              </a:ext>
            </a:extLst>
          </p:cNvPr>
          <p:cNvSpPr/>
          <p:nvPr/>
        </p:nvSpPr>
        <p:spPr>
          <a:xfrm>
            <a:off x="2738843" y="4001713"/>
            <a:ext cx="1362891" cy="526336"/>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400" b="1" i="0" u="none" strike="noStrike" kern="1200" cap="none" spc="0" normalizeH="0" baseline="0" noProof="0">
                <a:ln>
                  <a:noFill/>
                </a:ln>
                <a:solidFill>
                  <a:prstClr val="white"/>
                </a:solidFill>
                <a:effectLst/>
                <a:uLnTx/>
                <a:uFillTx/>
                <a:latin typeface="Aptos" panose="020B0004020202020204"/>
                <a:ea typeface="+mn-ea"/>
                <a:cs typeface="Arial" panose="020B0604020202020204" pitchFamily="34" charset="0"/>
              </a:rPr>
              <a:t>Youth Lead</a:t>
            </a:r>
          </a:p>
        </p:txBody>
      </p:sp>
      <p:sp>
        <p:nvSpPr>
          <p:cNvPr id="23" name="Callout: Line 22">
            <a:extLst>
              <a:ext uri="{FF2B5EF4-FFF2-40B4-BE49-F238E27FC236}">
                <a16:creationId xmlns:a16="http://schemas.microsoft.com/office/drawing/2014/main" id="{A177F9A5-B400-D663-EBE5-501EBCDA8042}"/>
              </a:ext>
            </a:extLst>
          </p:cNvPr>
          <p:cNvSpPr/>
          <p:nvPr/>
        </p:nvSpPr>
        <p:spPr>
          <a:xfrm>
            <a:off x="4110441" y="3163388"/>
            <a:ext cx="1162596" cy="548640"/>
          </a:xfrm>
          <a:prstGeom prst="borderCallout1">
            <a:avLst>
              <a:gd name="adj1" fmla="val 54464"/>
              <a:gd name="adj2" fmla="val -833"/>
              <a:gd name="adj3" fmla="val 55357"/>
              <a:gd name="adj4" fmla="val -4958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E.g. Bradford, Calderdale, Wakefield</a:t>
            </a:r>
          </a:p>
        </p:txBody>
      </p:sp>
      <p:cxnSp>
        <p:nvCxnSpPr>
          <p:cNvPr id="25" name="Straight Connector 24">
            <a:extLst>
              <a:ext uri="{FF2B5EF4-FFF2-40B4-BE49-F238E27FC236}">
                <a16:creationId xmlns:a16="http://schemas.microsoft.com/office/drawing/2014/main" id="{05B5A1C2-E843-CF2E-CBA3-47940C7B7F1E}"/>
              </a:ext>
            </a:extLst>
          </p:cNvPr>
          <p:cNvCxnSpPr>
            <a:stCxn id="8" idx="2"/>
            <a:endCxn id="7" idx="0"/>
          </p:cNvCxnSpPr>
          <p:nvPr/>
        </p:nvCxnSpPr>
        <p:spPr>
          <a:xfrm>
            <a:off x="2200948" y="1280412"/>
            <a:ext cx="6532" cy="26561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11D0175-EA09-3D8A-2E88-62D4F0416993}"/>
              </a:ext>
            </a:extLst>
          </p:cNvPr>
          <p:cNvCxnSpPr>
            <a:stCxn id="7" idx="2"/>
            <a:endCxn id="5" idx="0"/>
          </p:cNvCxnSpPr>
          <p:nvPr/>
        </p:nvCxnSpPr>
        <p:spPr>
          <a:xfrm flipH="1">
            <a:off x="2207479" y="2094663"/>
            <a:ext cx="1" cy="26561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13BF6F0-3600-200E-EFA9-AE623A86ABB3}"/>
              </a:ext>
            </a:extLst>
          </p:cNvPr>
          <p:cNvCxnSpPr>
            <a:stCxn id="5" idx="2"/>
            <a:endCxn id="14" idx="0"/>
          </p:cNvCxnSpPr>
          <p:nvPr/>
        </p:nvCxnSpPr>
        <p:spPr>
          <a:xfrm>
            <a:off x="2207479" y="2908914"/>
            <a:ext cx="3331" cy="265866"/>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Connector: Elbow 30">
            <a:extLst>
              <a:ext uri="{FF2B5EF4-FFF2-40B4-BE49-F238E27FC236}">
                <a16:creationId xmlns:a16="http://schemas.microsoft.com/office/drawing/2014/main" id="{632C7057-226D-506F-A29D-2AEF04430609}"/>
              </a:ext>
            </a:extLst>
          </p:cNvPr>
          <p:cNvCxnSpPr>
            <a:cxnSpLocks/>
            <a:stCxn id="14" idx="2"/>
            <a:endCxn id="18" idx="0"/>
          </p:cNvCxnSpPr>
          <p:nvPr/>
        </p:nvCxnSpPr>
        <p:spPr>
          <a:xfrm rot="5400000">
            <a:off x="1741314" y="3521065"/>
            <a:ext cx="267140" cy="671852"/>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Connector: Elbow 32">
            <a:extLst>
              <a:ext uri="{FF2B5EF4-FFF2-40B4-BE49-F238E27FC236}">
                <a16:creationId xmlns:a16="http://schemas.microsoft.com/office/drawing/2014/main" id="{2089ADA9-640A-0270-25D3-0A1261AFB27B}"/>
              </a:ext>
            </a:extLst>
          </p:cNvPr>
          <p:cNvCxnSpPr>
            <a:stCxn id="14" idx="2"/>
            <a:endCxn id="22" idx="0"/>
          </p:cNvCxnSpPr>
          <p:nvPr/>
        </p:nvCxnSpPr>
        <p:spPr>
          <a:xfrm rot="16200000" flipH="1">
            <a:off x="2676403" y="3257827"/>
            <a:ext cx="278292" cy="1209479"/>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Connector: Elbow 40">
            <a:extLst>
              <a:ext uri="{FF2B5EF4-FFF2-40B4-BE49-F238E27FC236}">
                <a16:creationId xmlns:a16="http://schemas.microsoft.com/office/drawing/2014/main" id="{10FB3991-B6A9-04D9-8C0A-9F66949387C1}"/>
              </a:ext>
            </a:extLst>
          </p:cNvPr>
          <p:cNvCxnSpPr>
            <a:cxnSpLocks/>
            <a:stCxn id="5" idx="2"/>
            <a:endCxn id="12" idx="0"/>
          </p:cNvCxnSpPr>
          <p:nvPr/>
        </p:nvCxnSpPr>
        <p:spPr>
          <a:xfrm rot="16200000" flipH="1">
            <a:off x="4794814" y="321579"/>
            <a:ext cx="157738" cy="533240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Connector: Elbow 42">
            <a:extLst>
              <a:ext uri="{FF2B5EF4-FFF2-40B4-BE49-F238E27FC236}">
                <a16:creationId xmlns:a16="http://schemas.microsoft.com/office/drawing/2014/main" id="{556B5C38-9184-713A-CBB1-44C2367D8D5B}"/>
              </a:ext>
            </a:extLst>
          </p:cNvPr>
          <p:cNvCxnSpPr>
            <a:stCxn id="5" idx="2"/>
            <a:endCxn id="13" idx="0"/>
          </p:cNvCxnSpPr>
          <p:nvPr/>
        </p:nvCxnSpPr>
        <p:spPr>
          <a:xfrm rot="16200000" flipH="1">
            <a:off x="6283723" y="-1167330"/>
            <a:ext cx="254474" cy="8406962"/>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7DEC69D8-7FE7-6848-F6E3-66AE7BE69E73}"/>
              </a:ext>
            </a:extLst>
          </p:cNvPr>
          <p:cNvCxnSpPr>
            <a:cxnSpLocks/>
            <a:stCxn id="13" idx="2"/>
            <a:endCxn id="20" idx="0"/>
          </p:cNvCxnSpPr>
          <p:nvPr/>
        </p:nvCxnSpPr>
        <p:spPr>
          <a:xfrm flipH="1">
            <a:off x="10614440" y="3712029"/>
            <a:ext cx="1" cy="290051"/>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2EBF35DE-76D1-D41F-0F36-9FB5D1CF0367}"/>
              </a:ext>
            </a:extLst>
          </p:cNvPr>
          <p:cNvCxnSpPr>
            <a:cxnSpLocks/>
            <a:stCxn id="18" idx="2"/>
            <a:endCxn id="19" idx="0"/>
          </p:cNvCxnSpPr>
          <p:nvPr/>
        </p:nvCxnSpPr>
        <p:spPr>
          <a:xfrm>
            <a:off x="1538958" y="4616824"/>
            <a:ext cx="0" cy="160728"/>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F0ABF62C-8F05-7356-3D98-035C25B09F9C}"/>
              </a:ext>
            </a:extLst>
          </p:cNvPr>
          <p:cNvCxnSpPr>
            <a:stCxn id="19" idx="2"/>
            <a:endCxn id="21" idx="0"/>
          </p:cNvCxnSpPr>
          <p:nvPr/>
        </p:nvCxnSpPr>
        <p:spPr>
          <a:xfrm>
            <a:off x="1538958" y="5326193"/>
            <a:ext cx="0" cy="251395"/>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Brace 2">
            <a:extLst>
              <a:ext uri="{FF2B5EF4-FFF2-40B4-BE49-F238E27FC236}">
                <a16:creationId xmlns:a16="http://schemas.microsoft.com/office/drawing/2014/main" id="{DD77867E-1853-0E31-384C-42960637916D}"/>
              </a:ext>
            </a:extLst>
          </p:cNvPr>
          <p:cNvSpPr/>
          <p:nvPr/>
        </p:nvSpPr>
        <p:spPr>
          <a:xfrm>
            <a:off x="5415280" y="731771"/>
            <a:ext cx="345436" cy="215935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Rectangle 5">
            <a:extLst>
              <a:ext uri="{FF2B5EF4-FFF2-40B4-BE49-F238E27FC236}">
                <a16:creationId xmlns:a16="http://schemas.microsoft.com/office/drawing/2014/main" id="{1B37F4C6-473D-54A3-9C8E-F2B84F76A3C7}"/>
              </a:ext>
            </a:extLst>
          </p:cNvPr>
          <p:cNvSpPr/>
          <p:nvPr/>
        </p:nvSpPr>
        <p:spPr>
          <a:xfrm>
            <a:off x="5866528" y="1280411"/>
            <a:ext cx="2172930"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Service leaders are responsible for relationships with external organisations</a:t>
            </a:r>
          </a:p>
        </p:txBody>
      </p:sp>
      <p:sp>
        <p:nvSpPr>
          <p:cNvPr id="15" name="Rectangle 14">
            <a:extLst>
              <a:ext uri="{FF2B5EF4-FFF2-40B4-BE49-F238E27FC236}">
                <a16:creationId xmlns:a16="http://schemas.microsoft.com/office/drawing/2014/main" id="{DEA327A6-86B0-BDFF-EEB1-F06682C492F1}"/>
              </a:ext>
            </a:extLst>
          </p:cNvPr>
          <p:cNvSpPr/>
          <p:nvPr/>
        </p:nvSpPr>
        <p:spPr>
          <a:xfrm>
            <a:off x="6319095" y="4050433"/>
            <a:ext cx="2449627" cy="13386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Coach and mentor DWP colleagues, providing an additional layer of support for vulnerable customers, supplying specialist help and joining up with external agencies.</a:t>
            </a:r>
            <a:endParaRPr kumimoji="0" lang="en-GB"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4" name="Right Brace 23">
            <a:extLst>
              <a:ext uri="{FF2B5EF4-FFF2-40B4-BE49-F238E27FC236}">
                <a16:creationId xmlns:a16="http://schemas.microsoft.com/office/drawing/2014/main" id="{01F67A00-9847-F01E-E4C2-54B651309993}"/>
              </a:ext>
            </a:extLst>
          </p:cNvPr>
          <p:cNvSpPr/>
          <p:nvPr/>
        </p:nvSpPr>
        <p:spPr>
          <a:xfrm rot="5400000">
            <a:off x="7428767" y="3079791"/>
            <a:ext cx="235474" cy="165858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6" name="Rectangle 25">
            <a:extLst>
              <a:ext uri="{FF2B5EF4-FFF2-40B4-BE49-F238E27FC236}">
                <a16:creationId xmlns:a16="http://schemas.microsoft.com/office/drawing/2014/main" id="{AA984B6B-F5BB-794A-2D1F-A642D29EFBE6}"/>
              </a:ext>
            </a:extLst>
          </p:cNvPr>
          <p:cNvSpPr/>
          <p:nvPr/>
        </p:nvSpPr>
        <p:spPr>
          <a:xfrm>
            <a:off x="2560320" y="4927599"/>
            <a:ext cx="2825926" cy="183895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Helps individuals find employment by providing support for job applications, training, and job searching. They develop a plan to find work, and offer assistance with job applications, interviews, and accessing local training opportunities. Also help manage benefit claims and provide support as a person transitions from benefits to work. </a:t>
            </a:r>
            <a:endParaRPr kumimoji="0" lang="en-GB" sz="7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8" name="Right Brace 27">
            <a:extLst>
              <a:ext uri="{FF2B5EF4-FFF2-40B4-BE49-F238E27FC236}">
                <a16:creationId xmlns:a16="http://schemas.microsoft.com/office/drawing/2014/main" id="{20009ADF-38DB-3111-0EC7-EC516411FD9E}"/>
              </a:ext>
            </a:extLst>
          </p:cNvPr>
          <p:cNvSpPr/>
          <p:nvPr/>
        </p:nvSpPr>
        <p:spPr>
          <a:xfrm>
            <a:off x="2328511" y="5549259"/>
            <a:ext cx="172718" cy="63594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Tree>
    <p:extLst>
      <p:ext uri="{BB962C8B-B14F-4D97-AF65-F5344CB8AC3E}">
        <p14:creationId xmlns:p14="http://schemas.microsoft.com/office/powerpoint/2010/main" val="2343583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F1354-8630-64D2-6E2C-61E72597A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76F50-C9BE-C1E1-15F9-0384C5707AF1}"/>
              </a:ext>
            </a:extLst>
          </p:cNvPr>
          <p:cNvSpPr>
            <a:spLocks noGrp="1"/>
          </p:cNvSpPr>
          <p:nvPr>
            <p:ph type="ctrTitle"/>
          </p:nvPr>
        </p:nvSpPr>
        <p:spPr>
          <a:xfrm>
            <a:off x="0" y="1"/>
            <a:ext cx="11923059" cy="548640"/>
          </a:xfrm>
        </p:spPr>
        <p:txBody>
          <a:bodyPr>
            <a:normAutofit/>
          </a:bodyPr>
          <a:lstStyle/>
          <a:p>
            <a:r>
              <a:rPr lang="en-GB" sz="3200" b="1" dirty="0">
                <a:latin typeface="Arial" panose="020B0604020202020204" pitchFamily="34" charset="0"/>
                <a:cs typeface="Arial" panose="020B0604020202020204" pitchFamily="34" charset="0"/>
              </a:rPr>
              <a:t>Jobcentre Plus organisation chart</a:t>
            </a:r>
          </a:p>
        </p:txBody>
      </p:sp>
      <p:sp>
        <p:nvSpPr>
          <p:cNvPr id="13" name="Rectangle 12">
            <a:extLst>
              <a:ext uri="{FF2B5EF4-FFF2-40B4-BE49-F238E27FC236}">
                <a16:creationId xmlns:a16="http://schemas.microsoft.com/office/drawing/2014/main" id="{8577A794-F852-C189-76AE-0A7EC8E94C03}"/>
              </a:ext>
            </a:extLst>
          </p:cNvPr>
          <p:cNvSpPr/>
          <p:nvPr/>
        </p:nvSpPr>
        <p:spPr>
          <a:xfrm>
            <a:off x="4691603" y="730226"/>
            <a:ext cx="28087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a:ln>
                  <a:noFill/>
                </a:ln>
                <a:solidFill>
                  <a:prstClr val="white"/>
                </a:solidFill>
                <a:effectLst/>
                <a:uLnTx/>
                <a:uFillTx/>
                <a:latin typeface="Aptos" panose="020B0004020202020204"/>
                <a:ea typeface="+mn-ea"/>
                <a:cs typeface="+mn-cs"/>
              </a:rPr>
              <a:t>District Partnership Manager</a:t>
            </a:r>
          </a:p>
        </p:txBody>
      </p:sp>
      <p:sp>
        <p:nvSpPr>
          <p:cNvPr id="15" name="Rectangle 14">
            <a:extLst>
              <a:ext uri="{FF2B5EF4-FFF2-40B4-BE49-F238E27FC236}">
                <a16:creationId xmlns:a16="http://schemas.microsoft.com/office/drawing/2014/main" id="{2FAB2350-FF00-7A95-AA7A-3A0CFF6F60AA}"/>
              </a:ext>
            </a:extLst>
          </p:cNvPr>
          <p:cNvSpPr/>
          <p:nvPr/>
        </p:nvSpPr>
        <p:spPr>
          <a:xfrm>
            <a:off x="10413424" y="1699935"/>
            <a:ext cx="1613131" cy="1029065"/>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Estates, Operational Support, Resources</a:t>
            </a:r>
          </a:p>
        </p:txBody>
      </p:sp>
      <p:sp>
        <p:nvSpPr>
          <p:cNvPr id="16" name="Rectangle 15">
            <a:extLst>
              <a:ext uri="{FF2B5EF4-FFF2-40B4-BE49-F238E27FC236}">
                <a16:creationId xmlns:a16="http://schemas.microsoft.com/office/drawing/2014/main" id="{17D66AC2-CFEB-4074-6FDF-41B0D1D14424}"/>
              </a:ext>
            </a:extLst>
          </p:cNvPr>
          <p:cNvSpPr/>
          <p:nvPr/>
        </p:nvSpPr>
        <p:spPr>
          <a:xfrm>
            <a:off x="239210" y="1705541"/>
            <a:ext cx="27550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Health Partnerships</a:t>
            </a:r>
          </a:p>
        </p:txBody>
      </p:sp>
      <p:sp>
        <p:nvSpPr>
          <p:cNvPr id="17" name="Rectangle 16">
            <a:extLst>
              <a:ext uri="{FF2B5EF4-FFF2-40B4-BE49-F238E27FC236}">
                <a16:creationId xmlns:a16="http://schemas.microsoft.com/office/drawing/2014/main" id="{92D2A619-9D6F-8304-FBCB-D7556BEE9D28}"/>
              </a:ext>
            </a:extLst>
          </p:cNvPr>
          <p:cNvSpPr/>
          <p:nvPr/>
        </p:nvSpPr>
        <p:spPr>
          <a:xfrm>
            <a:off x="7480394" y="1704292"/>
            <a:ext cx="28087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Employer engagement</a:t>
            </a:r>
          </a:p>
        </p:txBody>
      </p:sp>
      <p:sp>
        <p:nvSpPr>
          <p:cNvPr id="3" name="Rectangle 2">
            <a:extLst>
              <a:ext uri="{FF2B5EF4-FFF2-40B4-BE49-F238E27FC236}">
                <a16:creationId xmlns:a16="http://schemas.microsoft.com/office/drawing/2014/main" id="{DC1A9990-1E42-D183-5061-97755B31AC58}"/>
              </a:ext>
            </a:extLst>
          </p:cNvPr>
          <p:cNvSpPr/>
          <p:nvPr/>
        </p:nvSpPr>
        <p:spPr>
          <a:xfrm>
            <a:off x="4039058" y="1699936"/>
            <a:ext cx="27550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Senior Partnership Managers</a:t>
            </a:r>
          </a:p>
        </p:txBody>
      </p:sp>
      <p:sp>
        <p:nvSpPr>
          <p:cNvPr id="4" name="Rectangle 3">
            <a:extLst>
              <a:ext uri="{FF2B5EF4-FFF2-40B4-BE49-F238E27FC236}">
                <a16:creationId xmlns:a16="http://schemas.microsoft.com/office/drawing/2014/main" id="{57EBA611-D737-CD9D-B23B-EA3ACD510A31}"/>
              </a:ext>
            </a:extLst>
          </p:cNvPr>
          <p:cNvSpPr/>
          <p:nvPr/>
        </p:nvSpPr>
        <p:spPr>
          <a:xfrm>
            <a:off x="239210" y="3139758"/>
            <a:ext cx="27550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Disability Employment Advisor Leaders</a:t>
            </a:r>
          </a:p>
        </p:txBody>
      </p:sp>
      <p:sp>
        <p:nvSpPr>
          <p:cNvPr id="6" name="Rectangle 5">
            <a:extLst>
              <a:ext uri="{FF2B5EF4-FFF2-40B4-BE49-F238E27FC236}">
                <a16:creationId xmlns:a16="http://schemas.microsoft.com/office/drawing/2014/main" id="{F136CA99-C6E8-2401-FF9E-26F37017FE04}"/>
              </a:ext>
            </a:extLst>
          </p:cNvPr>
          <p:cNvSpPr/>
          <p:nvPr/>
        </p:nvSpPr>
        <p:spPr>
          <a:xfrm>
            <a:off x="247917" y="3954010"/>
            <a:ext cx="27550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Disability Employment Advisors</a:t>
            </a:r>
          </a:p>
        </p:txBody>
      </p:sp>
      <p:sp>
        <p:nvSpPr>
          <p:cNvPr id="18" name="Rectangle 17">
            <a:extLst>
              <a:ext uri="{FF2B5EF4-FFF2-40B4-BE49-F238E27FC236}">
                <a16:creationId xmlns:a16="http://schemas.microsoft.com/office/drawing/2014/main" id="{5A50B055-4541-0118-DB52-D18E8E72BF94}"/>
              </a:ext>
            </a:extLst>
          </p:cNvPr>
          <p:cNvSpPr/>
          <p:nvPr/>
        </p:nvSpPr>
        <p:spPr>
          <a:xfrm>
            <a:off x="7480394" y="2509838"/>
            <a:ext cx="28087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Employer Adviser Leaders</a:t>
            </a:r>
          </a:p>
        </p:txBody>
      </p:sp>
      <p:sp>
        <p:nvSpPr>
          <p:cNvPr id="19" name="Rectangle 18">
            <a:extLst>
              <a:ext uri="{FF2B5EF4-FFF2-40B4-BE49-F238E27FC236}">
                <a16:creationId xmlns:a16="http://schemas.microsoft.com/office/drawing/2014/main" id="{A8736866-E909-E951-6BAA-D815D1CB86FA}"/>
              </a:ext>
            </a:extLst>
          </p:cNvPr>
          <p:cNvSpPr/>
          <p:nvPr/>
        </p:nvSpPr>
        <p:spPr>
          <a:xfrm>
            <a:off x="7480394" y="3263130"/>
            <a:ext cx="2808794" cy="548641"/>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Employer Advisers</a:t>
            </a:r>
          </a:p>
        </p:txBody>
      </p:sp>
      <p:sp>
        <p:nvSpPr>
          <p:cNvPr id="20" name="Rectangle 19">
            <a:extLst>
              <a:ext uri="{FF2B5EF4-FFF2-40B4-BE49-F238E27FC236}">
                <a16:creationId xmlns:a16="http://schemas.microsoft.com/office/drawing/2014/main" id="{93C95D1D-3757-ABBF-37F2-A7D864E41801}"/>
              </a:ext>
            </a:extLst>
          </p:cNvPr>
          <p:cNvSpPr/>
          <p:nvPr/>
        </p:nvSpPr>
        <p:spPr>
          <a:xfrm>
            <a:off x="4023100" y="3139759"/>
            <a:ext cx="2755095" cy="1482874"/>
          </a:xfrm>
          <a:prstGeom prst="rect">
            <a:avLst/>
          </a:prstGeom>
          <a:solidFill>
            <a:srgbClr val="002060"/>
          </a:solidFill>
          <a:ln>
            <a:solidFill>
              <a:schemeClr val="accent1">
                <a:lumMod val="20000"/>
                <a:lumOff val="80000"/>
              </a:schemeClr>
            </a:solidFill>
          </a:ln>
          <a:scene3d>
            <a:camera prst="orthographicFront"/>
            <a:lightRig rig="threePt" dir="t"/>
          </a:scene3d>
          <a:sp3d>
            <a:bevelT w="88900" h="889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Partnership Managers, Prisons WC, Community WC, Schools Advisor, Third Party Provision, Supporting Families Employment Advisers</a:t>
            </a:r>
          </a:p>
        </p:txBody>
      </p:sp>
      <p:cxnSp>
        <p:nvCxnSpPr>
          <p:cNvPr id="22" name="Connector: Elbow 21">
            <a:extLst>
              <a:ext uri="{FF2B5EF4-FFF2-40B4-BE49-F238E27FC236}">
                <a16:creationId xmlns:a16="http://schemas.microsoft.com/office/drawing/2014/main" id="{692FF3D2-8959-B065-9D6F-5D720440DFF1}"/>
              </a:ext>
            </a:extLst>
          </p:cNvPr>
          <p:cNvCxnSpPr>
            <a:cxnSpLocks/>
            <a:stCxn id="13" idx="2"/>
            <a:endCxn id="16" idx="0"/>
          </p:cNvCxnSpPr>
          <p:nvPr/>
        </p:nvCxnSpPr>
        <p:spPr>
          <a:xfrm rot="5400000">
            <a:off x="3643042" y="-747417"/>
            <a:ext cx="426674" cy="4479243"/>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Connector: Elbow 23">
            <a:extLst>
              <a:ext uri="{FF2B5EF4-FFF2-40B4-BE49-F238E27FC236}">
                <a16:creationId xmlns:a16="http://schemas.microsoft.com/office/drawing/2014/main" id="{8D694747-DE0C-704A-2C2B-D3B8262D96D5}"/>
              </a:ext>
            </a:extLst>
          </p:cNvPr>
          <p:cNvCxnSpPr>
            <a:stCxn id="13" idx="2"/>
            <a:endCxn id="17" idx="0"/>
          </p:cNvCxnSpPr>
          <p:nvPr/>
        </p:nvCxnSpPr>
        <p:spPr>
          <a:xfrm rot="16200000" flipH="1">
            <a:off x="7277683" y="97183"/>
            <a:ext cx="425425" cy="2788791"/>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Connector: Elbow 25">
            <a:extLst>
              <a:ext uri="{FF2B5EF4-FFF2-40B4-BE49-F238E27FC236}">
                <a16:creationId xmlns:a16="http://schemas.microsoft.com/office/drawing/2014/main" id="{F6FF780B-423F-5C69-DDED-B3C8E9576FD1}"/>
              </a:ext>
            </a:extLst>
          </p:cNvPr>
          <p:cNvCxnSpPr>
            <a:cxnSpLocks/>
            <a:stCxn id="13" idx="2"/>
            <a:endCxn id="3" idx="0"/>
          </p:cNvCxnSpPr>
          <p:nvPr/>
        </p:nvCxnSpPr>
        <p:spPr>
          <a:xfrm rot="5400000">
            <a:off x="5545769" y="1149704"/>
            <a:ext cx="421069" cy="679395"/>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Connector: Elbow 27">
            <a:extLst>
              <a:ext uri="{FF2B5EF4-FFF2-40B4-BE49-F238E27FC236}">
                <a16:creationId xmlns:a16="http://schemas.microsoft.com/office/drawing/2014/main" id="{B8A30374-ECCB-6A8E-36AC-6C3C403A7286}"/>
              </a:ext>
            </a:extLst>
          </p:cNvPr>
          <p:cNvCxnSpPr>
            <a:cxnSpLocks/>
            <a:stCxn id="13" idx="2"/>
            <a:endCxn id="15" idx="0"/>
          </p:cNvCxnSpPr>
          <p:nvPr/>
        </p:nvCxnSpPr>
        <p:spPr>
          <a:xfrm rot="16200000" flipH="1">
            <a:off x="8447461" y="-1072594"/>
            <a:ext cx="421068" cy="5123990"/>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7FF8AB3-7671-60A0-55A7-F7C365CB211B}"/>
              </a:ext>
            </a:extLst>
          </p:cNvPr>
          <p:cNvCxnSpPr>
            <a:cxnSpLocks/>
            <a:stCxn id="16" idx="2"/>
            <a:endCxn id="4" idx="0"/>
          </p:cNvCxnSpPr>
          <p:nvPr/>
        </p:nvCxnSpPr>
        <p:spPr>
          <a:xfrm>
            <a:off x="1616757" y="2254182"/>
            <a:ext cx="0" cy="885576"/>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1AA5558C-9B10-7E8A-4E48-B7BEB2CEA862}"/>
              </a:ext>
            </a:extLst>
          </p:cNvPr>
          <p:cNvCxnSpPr>
            <a:cxnSpLocks/>
            <a:stCxn id="4" idx="2"/>
            <a:endCxn id="6" idx="0"/>
          </p:cNvCxnSpPr>
          <p:nvPr/>
        </p:nvCxnSpPr>
        <p:spPr>
          <a:xfrm>
            <a:off x="1616757" y="3688399"/>
            <a:ext cx="8707" cy="265611"/>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24D01C01-8819-0D3C-48B5-663FF2466554}"/>
              </a:ext>
            </a:extLst>
          </p:cNvPr>
          <p:cNvCxnSpPr>
            <a:stCxn id="17" idx="2"/>
            <a:endCxn id="18" idx="0"/>
          </p:cNvCxnSpPr>
          <p:nvPr/>
        </p:nvCxnSpPr>
        <p:spPr>
          <a:xfrm>
            <a:off x="8884791" y="2252933"/>
            <a:ext cx="0" cy="256905"/>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4EA906D-AC00-6AF3-F311-E0877C43D320}"/>
              </a:ext>
            </a:extLst>
          </p:cNvPr>
          <p:cNvCxnSpPr>
            <a:stCxn id="18" idx="2"/>
            <a:endCxn id="19" idx="0"/>
          </p:cNvCxnSpPr>
          <p:nvPr/>
        </p:nvCxnSpPr>
        <p:spPr>
          <a:xfrm>
            <a:off x="8884791" y="3058479"/>
            <a:ext cx="0" cy="20465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962B804F-178C-4EDA-7BD4-5D0FB8A8CE69}"/>
              </a:ext>
            </a:extLst>
          </p:cNvPr>
          <p:cNvCxnSpPr>
            <a:cxnSpLocks/>
            <a:stCxn id="3" idx="2"/>
            <a:endCxn id="20" idx="0"/>
          </p:cNvCxnSpPr>
          <p:nvPr/>
        </p:nvCxnSpPr>
        <p:spPr>
          <a:xfrm flipH="1">
            <a:off x="5400648" y="2248577"/>
            <a:ext cx="15957" cy="891182"/>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2CDA68F-F608-78A8-E79B-C6D2E9E90F68}"/>
              </a:ext>
            </a:extLst>
          </p:cNvPr>
          <p:cNvCxnSpPr>
            <a:cxnSpLocks/>
            <a:stCxn id="16" idx="3"/>
            <a:endCxn id="3" idx="1"/>
          </p:cNvCxnSpPr>
          <p:nvPr/>
        </p:nvCxnSpPr>
        <p:spPr>
          <a:xfrm flipV="1">
            <a:off x="2994304" y="1974257"/>
            <a:ext cx="1044754" cy="5605"/>
          </a:xfrm>
          <a:prstGeom prst="line">
            <a:avLst/>
          </a:prstGeom>
          <a:ln w="19050"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41" name="Rectangle 40">
            <a:extLst>
              <a:ext uri="{FF2B5EF4-FFF2-40B4-BE49-F238E27FC236}">
                <a16:creationId xmlns:a16="http://schemas.microsoft.com/office/drawing/2014/main" id="{3FD9B18B-B241-4B36-3579-F15BAA4B3934}"/>
              </a:ext>
            </a:extLst>
          </p:cNvPr>
          <p:cNvSpPr/>
          <p:nvPr/>
        </p:nvSpPr>
        <p:spPr>
          <a:xfrm>
            <a:off x="2262888" y="2378773"/>
            <a:ext cx="2520398" cy="581745"/>
          </a:xfrm>
          <a:prstGeom prst="rect">
            <a:avLst/>
          </a:prstGeom>
          <a:solidFill>
            <a:srgbClr val="156082"/>
          </a:solidFill>
          <a:ln>
            <a:solidFill>
              <a:schemeClr val="accent1">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NB: In some areas the Health Partnerships role may not be badged separately to the SPM role</a:t>
            </a:r>
          </a:p>
        </p:txBody>
      </p:sp>
      <p:cxnSp>
        <p:nvCxnSpPr>
          <p:cNvPr id="45" name="Straight Connector 44">
            <a:extLst>
              <a:ext uri="{FF2B5EF4-FFF2-40B4-BE49-F238E27FC236}">
                <a16:creationId xmlns:a16="http://schemas.microsoft.com/office/drawing/2014/main" id="{75210C79-C9F3-7353-2D7A-FBF7886CE7EE}"/>
              </a:ext>
            </a:extLst>
          </p:cNvPr>
          <p:cNvCxnSpPr>
            <a:stCxn id="41" idx="0"/>
          </p:cNvCxnSpPr>
          <p:nvPr/>
        </p:nvCxnSpPr>
        <p:spPr>
          <a:xfrm flipH="1" flipV="1">
            <a:off x="3515360" y="1974257"/>
            <a:ext cx="7727" cy="404516"/>
          </a:xfrm>
          <a:prstGeom prst="line">
            <a:avLst/>
          </a:prstGeom>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C46EBEE0-0CE7-AEC0-31EE-53287E5034F1}"/>
              </a:ext>
            </a:extLst>
          </p:cNvPr>
          <p:cNvSpPr/>
          <p:nvPr/>
        </p:nvSpPr>
        <p:spPr>
          <a:xfrm>
            <a:off x="239210" y="4787335"/>
            <a:ext cx="2763801" cy="1908105"/>
          </a:xfrm>
          <a:prstGeom prst="rect">
            <a:avLst/>
          </a:prstGeom>
          <a:solidFill>
            <a:srgbClr val="156082"/>
          </a:solidFill>
          <a:ln>
            <a:solidFill>
              <a:schemeClr val="accent1">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Supports Work Coaches by providing specialised support to help people with disabilities or health conditions find and stay in work. They offer personalized advice on job searching, skills training, and government schemes like </a:t>
            </a: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Access to Work</a:t>
            </a: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DEAs also help with practical aspects like work preparation, interview coaching, and identifying </a:t>
            </a: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Disability Confident employers</a:t>
            </a: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p>
        </p:txBody>
      </p:sp>
      <p:sp>
        <p:nvSpPr>
          <p:cNvPr id="47" name="Right Brace 46">
            <a:extLst>
              <a:ext uri="{FF2B5EF4-FFF2-40B4-BE49-F238E27FC236}">
                <a16:creationId xmlns:a16="http://schemas.microsoft.com/office/drawing/2014/main" id="{DF704912-A114-7366-CCFD-EA2EFFDAB130}"/>
              </a:ext>
            </a:extLst>
          </p:cNvPr>
          <p:cNvSpPr/>
          <p:nvPr/>
        </p:nvSpPr>
        <p:spPr>
          <a:xfrm rot="5400000">
            <a:off x="1533306" y="3526206"/>
            <a:ext cx="164069" cy="223500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Right Brace 50">
            <a:extLst>
              <a:ext uri="{FF2B5EF4-FFF2-40B4-BE49-F238E27FC236}">
                <a16:creationId xmlns:a16="http://schemas.microsoft.com/office/drawing/2014/main" id="{64BAC5BA-8F68-92A5-A4C7-E885E9B9D124}"/>
              </a:ext>
            </a:extLst>
          </p:cNvPr>
          <p:cNvSpPr/>
          <p:nvPr/>
        </p:nvSpPr>
        <p:spPr>
          <a:xfrm rot="5400000">
            <a:off x="5322986" y="3607486"/>
            <a:ext cx="164069" cy="223500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2" name="Rectangle 51">
            <a:extLst>
              <a:ext uri="{FF2B5EF4-FFF2-40B4-BE49-F238E27FC236}">
                <a16:creationId xmlns:a16="http://schemas.microsoft.com/office/drawing/2014/main" id="{626DCF61-A19E-D5AB-EA8C-D01A62A6C7FC}"/>
              </a:ext>
            </a:extLst>
          </p:cNvPr>
          <p:cNvSpPr/>
          <p:nvPr/>
        </p:nvSpPr>
        <p:spPr>
          <a:xfrm>
            <a:off x="4014394" y="4857823"/>
            <a:ext cx="7568006" cy="1603937"/>
          </a:xfrm>
          <a:prstGeom prst="rect">
            <a:avLst/>
          </a:prstGeom>
          <a:solidFill>
            <a:srgbClr val="156082"/>
          </a:solidFill>
          <a:ln>
            <a:solidFill>
              <a:schemeClr val="accent1">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171450" marR="0" lvl="0" indent="-171450" algn="l" defTabSz="48895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Prison WC - work with prisoners to build skills, support their Universal Credit claims, and can contact employers to help retain a job. Assist in managing the transition back into society, aiming to reduce reoffending by creating a path to stable employment.</a:t>
            </a:r>
          </a:p>
          <a:p>
            <a:pPr marL="171450" marR="0" lvl="0" indent="-171450" algn="l" defTabSz="48895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Community WC – Embedded within, and often co-located with, services that work with Inclusion Health groups: e.g. Drug &amp; Alcohol services, Probation, Homelessness, Gypsy, Roma, Traveller groups.</a:t>
            </a:r>
          </a:p>
          <a:p>
            <a:pPr marL="171450" marR="0" lvl="0" indent="-171450" algn="l" defTabSz="48895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Schools Advisors - support schools in providing high-quality, impartial careers advice, assist students with the transition from education to work, and connect students with opportunities like traineeships, apprenticeships, and work experience.</a:t>
            </a:r>
          </a:p>
        </p:txBody>
      </p:sp>
    </p:spTree>
    <p:extLst>
      <p:ext uri="{BB962C8B-B14F-4D97-AF65-F5344CB8AC3E}">
        <p14:creationId xmlns:p14="http://schemas.microsoft.com/office/powerpoint/2010/main" val="3603112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C82BC-F20A-82E2-0E29-AFC8F7A0CDC7}"/>
            </a:ext>
          </a:extLst>
        </p:cNvPr>
        <p:cNvGrpSpPr/>
        <p:nvPr/>
      </p:nvGrpSpPr>
      <p:grpSpPr>
        <a:xfrm>
          <a:off x="0" y="0"/>
          <a:ext cx="0" cy="0"/>
          <a:chOff x="0" y="0"/>
          <a:chExt cx="0" cy="0"/>
        </a:xfrm>
      </p:grpSpPr>
      <p:sp>
        <p:nvSpPr>
          <p:cNvPr id="45" name="Rectangle 44">
            <a:extLst>
              <a:ext uri="{FF2B5EF4-FFF2-40B4-BE49-F238E27FC236}">
                <a16:creationId xmlns:a16="http://schemas.microsoft.com/office/drawing/2014/main" id="{4CA468ED-CDBF-DC61-CF6C-A4A8B172438E}"/>
              </a:ext>
            </a:extLst>
          </p:cNvPr>
          <p:cNvSpPr/>
          <p:nvPr/>
        </p:nvSpPr>
        <p:spPr>
          <a:xfrm>
            <a:off x="8244247" y="1932871"/>
            <a:ext cx="2609088" cy="1344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For people that are going through and completed treatment for drugs/Alcohol. This does not just do treatment, but also housing, work, moving on support and JCP work there to support this</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E8BF81C0-7620-71ED-817C-C5EA3776F834}"/>
              </a:ext>
            </a:extLst>
          </p:cNvPr>
          <p:cNvSpPr/>
          <p:nvPr/>
        </p:nvSpPr>
        <p:spPr>
          <a:xfrm>
            <a:off x="3576321" y="2044482"/>
            <a:ext cx="3483954" cy="13647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A charity for mainly homeless but pretty much all Inclusion Health groups. There is wound clinic, crash pads, temp accommodation, food and other support services under 1 roof. JCP and multiple other areas of service are linked in as well. </a:t>
            </a:r>
            <a:endParaRPr kumimoji="0" lang="en-GB" sz="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1BFFCAE-466D-9B01-F468-5BCAD4AF9F20}"/>
              </a:ext>
            </a:extLst>
          </p:cNvPr>
          <p:cNvSpPr txBox="1"/>
          <p:nvPr/>
        </p:nvSpPr>
        <p:spPr>
          <a:xfrm>
            <a:off x="270165" y="109142"/>
            <a:ext cx="1158378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Opportunities to support IH populations example</a:t>
            </a: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24">
            <a:extLst>
              <a:ext uri="{FF2B5EF4-FFF2-40B4-BE49-F238E27FC236}">
                <a16:creationId xmlns:a16="http://schemas.microsoft.com/office/drawing/2014/main" id="{F91672E7-A742-A3F1-E85A-0FBA636D2D6A}"/>
              </a:ext>
            </a:extLst>
          </p:cNvPr>
          <p:cNvSpPr/>
          <p:nvPr/>
        </p:nvSpPr>
        <p:spPr>
          <a:xfrm>
            <a:off x="419194" y="780253"/>
            <a:ext cx="11356246" cy="998434"/>
          </a:xfrm>
          <a:prstGeom prst="rect">
            <a:avLst/>
          </a:prstGeom>
          <a:solidFill>
            <a:srgbClr val="002060"/>
          </a:solidFill>
          <a:ln>
            <a:solidFill>
              <a:schemeClr val="accent1">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88950" rtl="0" eaLnBrk="1" fontAlgn="auto" latinLnBrk="0" hangingPunct="1">
              <a:lnSpc>
                <a:spcPct val="90000"/>
              </a:lnSpc>
              <a:spcBef>
                <a:spcPct val="0"/>
              </a:spcBef>
              <a:spcAft>
                <a:spcPts val="3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This diagram illustrates what the Jobcentre’s relationships with local services typically look like, using the example of Calderdale in West Yorkshire.  In addition to the services offered in the local Jobcentres they also have people working in these community settings.  What happens locally around the region will vary but local Partnerships teams in Jobcentre Plus will be open to exploring opportunities where they can work with other services to support people.</a:t>
            </a:r>
          </a:p>
        </p:txBody>
      </p:sp>
      <p:grpSp>
        <p:nvGrpSpPr>
          <p:cNvPr id="38" name="Group 37">
            <a:extLst>
              <a:ext uri="{FF2B5EF4-FFF2-40B4-BE49-F238E27FC236}">
                <a16:creationId xmlns:a16="http://schemas.microsoft.com/office/drawing/2014/main" id="{070E3D28-C3B5-BE2F-4EE7-7FD96B3BD932}"/>
              </a:ext>
            </a:extLst>
          </p:cNvPr>
          <p:cNvGrpSpPr/>
          <p:nvPr/>
        </p:nvGrpSpPr>
        <p:grpSpPr>
          <a:xfrm>
            <a:off x="3484880" y="3178304"/>
            <a:ext cx="7854656" cy="3479114"/>
            <a:chOff x="2597327" y="2822704"/>
            <a:chExt cx="7154592" cy="3059328"/>
          </a:xfrm>
          <a:solidFill>
            <a:srgbClr val="002060"/>
          </a:solidFill>
        </p:grpSpPr>
        <p:sp>
          <p:nvSpPr>
            <p:cNvPr id="3" name="Rectangle: Rounded Corners 2">
              <a:extLst>
                <a:ext uri="{FF2B5EF4-FFF2-40B4-BE49-F238E27FC236}">
                  <a16:creationId xmlns:a16="http://schemas.microsoft.com/office/drawing/2014/main" id="{E2111676-B204-58F4-EFB0-F7AA84D9EAA4}"/>
                </a:ext>
              </a:extLst>
            </p:cNvPr>
            <p:cNvSpPr/>
            <p:nvPr/>
          </p:nvSpPr>
          <p:spPr>
            <a:xfrm>
              <a:off x="2767220" y="3297488"/>
              <a:ext cx="1177062" cy="75873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Customer First</a:t>
              </a:r>
            </a:p>
          </p:txBody>
        </p:sp>
        <p:sp>
          <p:nvSpPr>
            <p:cNvPr id="6" name="Rectangle: Rounded Corners 5">
              <a:extLst>
                <a:ext uri="{FF2B5EF4-FFF2-40B4-BE49-F238E27FC236}">
                  <a16:creationId xmlns:a16="http://schemas.microsoft.com/office/drawing/2014/main" id="{F557EC11-FE74-B82C-31FB-B0B712D425F8}"/>
                </a:ext>
              </a:extLst>
            </p:cNvPr>
            <p:cNvSpPr/>
            <p:nvPr/>
          </p:nvSpPr>
          <p:spPr>
            <a:xfrm>
              <a:off x="6421236" y="2839248"/>
              <a:ext cx="1573990" cy="75873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The </a:t>
              </a: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Basement</a:t>
              </a: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 Project</a:t>
              </a:r>
            </a:p>
          </p:txBody>
        </p:sp>
        <p:sp>
          <p:nvSpPr>
            <p:cNvPr id="7" name="Rectangle: Rounded Corners 6">
              <a:extLst>
                <a:ext uri="{FF2B5EF4-FFF2-40B4-BE49-F238E27FC236}">
                  <a16:creationId xmlns:a16="http://schemas.microsoft.com/office/drawing/2014/main" id="{A2A6EF8E-E1B3-7B7B-6E51-6B2D8AE32EA1}"/>
                </a:ext>
              </a:extLst>
            </p:cNvPr>
            <p:cNvSpPr/>
            <p:nvPr/>
          </p:nvSpPr>
          <p:spPr>
            <a:xfrm>
              <a:off x="2597327" y="4360674"/>
              <a:ext cx="1204077" cy="793572"/>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Newground</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573D153E-655B-09CA-C5C2-4F9C6C3AF16A}"/>
                </a:ext>
              </a:extLst>
            </p:cNvPr>
            <p:cNvSpPr/>
            <p:nvPr/>
          </p:nvSpPr>
          <p:spPr>
            <a:xfrm>
              <a:off x="4084468" y="5070334"/>
              <a:ext cx="1244021" cy="738922"/>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GP </a:t>
              </a: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Surgeries</a:t>
              </a:r>
            </a:p>
          </p:txBody>
        </p:sp>
        <p:sp>
          <p:nvSpPr>
            <p:cNvPr id="9" name="Rectangle: Rounded Corners 8">
              <a:extLst>
                <a:ext uri="{FF2B5EF4-FFF2-40B4-BE49-F238E27FC236}">
                  <a16:creationId xmlns:a16="http://schemas.microsoft.com/office/drawing/2014/main" id="{BA29D359-C0AA-0D9E-E8A4-A8EC7677D950}"/>
                </a:ext>
              </a:extLst>
            </p:cNvPr>
            <p:cNvSpPr/>
            <p:nvPr/>
          </p:nvSpPr>
          <p:spPr>
            <a:xfrm>
              <a:off x="5914478" y="5043534"/>
              <a:ext cx="1421015" cy="83849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Weekly</a:t>
              </a: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Multi-Agency</a:t>
              </a: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 MDT</a:t>
              </a:r>
            </a:p>
          </p:txBody>
        </p:sp>
        <p:sp>
          <p:nvSpPr>
            <p:cNvPr id="10" name="Rectangle: Rounded Corners 9">
              <a:extLst>
                <a:ext uri="{FF2B5EF4-FFF2-40B4-BE49-F238E27FC236}">
                  <a16:creationId xmlns:a16="http://schemas.microsoft.com/office/drawing/2014/main" id="{89E04391-0228-5262-0C2C-3ECB7439E931}"/>
                </a:ext>
              </a:extLst>
            </p:cNvPr>
            <p:cNvSpPr/>
            <p:nvPr/>
          </p:nvSpPr>
          <p:spPr>
            <a:xfrm>
              <a:off x="7699142" y="4549875"/>
              <a:ext cx="1421015" cy="75873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Probation</a:t>
              </a:r>
            </a:p>
          </p:txBody>
        </p:sp>
        <p:cxnSp>
          <p:nvCxnSpPr>
            <p:cNvPr id="12" name="Straight Connector 11">
              <a:extLst>
                <a:ext uri="{FF2B5EF4-FFF2-40B4-BE49-F238E27FC236}">
                  <a16:creationId xmlns:a16="http://schemas.microsoft.com/office/drawing/2014/main" id="{C570566A-8F7D-27FE-9278-4950E380F552}"/>
                </a:ext>
              </a:extLst>
            </p:cNvPr>
            <p:cNvCxnSpPr>
              <a:cxnSpLocks/>
              <a:endCxn id="4" idx="2"/>
            </p:cNvCxnSpPr>
            <p:nvPr/>
          </p:nvCxnSpPr>
          <p:spPr>
            <a:xfrm flipH="1" flipV="1">
              <a:off x="5213525" y="3581442"/>
              <a:ext cx="557241" cy="550147"/>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8A8F393-6F6C-3B63-1BD9-73163821B139}"/>
                </a:ext>
              </a:extLst>
            </p:cNvPr>
            <p:cNvCxnSpPr>
              <a:cxnSpLocks/>
              <a:endCxn id="3" idx="3"/>
            </p:cNvCxnSpPr>
            <p:nvPr/>
          </p:nvCxnSpPr>
          <p:spPr>
            <a:xfrm flipH="1" flipV="1">
              <a:off x="3944282" y="3676857"/>
              <a:ext cx="2312322" cy="699670"/>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AF9C59-8ACE-E220-344C-47A6A8CC9249}"/>
                </a:ext>
              </a:extLst>
            </p:cNvPr>
            <p:cNvCxnSpPr>
              <a:cxnSpLocks/>
              <a:endCxn id="7" idx="3"/>
            </p:cNvCxnSpPr>
            <p:nvPr/>
          </p:nvCxnSpPr>
          <p:spPr>
            <a:xfrm flipH="1">
              <a:off x="3801404" y="4376234"/>
              <a:ext cx="2096627" cy="38122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92E5A2A-B481-89FA-CDC8-17B7120C59EA}"/>
                </a:ext>
              </a:extLst>
            </p:cNvPr>
            <p:cNvCxnSpPr>
              <a:cxnSpLocks/>
              <a:endCxn id="8" idx="0"/>
            </p:cNvCxnSpPr>
            <p:nvPr/>
          </p:nvCxnSpPr>
          <p:spPr>
            <a:xfrm flipH="1">
              <a:off x="4706479" y="4568750"/>
              <a:ext cx="822900" cy="501584"/>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82B3615D-F1E4-D0CC-0B53-F65A3CE025F0}"/>
                </a:ext>
              </a:extLst>
            </p:cNvPr>
            <p:cNvCxnSpPr>
              <a:cxnSpLocks/>
              <a:endCxn id="9" idx="0"/>
            </p:cNvCxnSpPr>
            <p:nvPr/>
          </p:nvCxnSpPr>
          <p:spPr>
            <a:xfrm>
              <a:off x="6227013" y="4488658"/>
              <a:ext cx="397973" cy="55487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E44E649-D23B-4612-617C-242C236DEC91}"/>
                </a:ext>
              </a:extLst>
            </p:cNvPr>
            <p:cNvCxnSpPr>
              <a:cxnSpLocks/>
              <a:endCxn id="10" idx="1"/>
            </p:cNvCxnSpPr>
            <p:nvPr/>
          </p:nvCxnSpPr>
          <p:spPr>
            <a:xfrm>
              <a:off x="5713669" y="4341799"/>
              <a:ext cx="1985473" cy="587445"/>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C7D9813-1D27-3A45-BA63-E66E4DA6DFCC}"/>
                </a:ext>
              </a:extLst>
            </p:cNvPr>
            <p:cNvCxnSpPr>
              <a:cxnSpLocks/>
            </p:cNvCxnSpPr>
            <p:nvPr/>
          </p:nvCxnSpPr>
          <p:spPr>
            <a:xfrm flipV="1">
              <a:off x="6546788" y="3963988"/>
              <a:ext cx="2466227" cy="187524"/>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B6F9DF9-5E80-E933-D3B4-42BE61F17F52}"/>
                </a:ext>
              </a:extLst>
            </p:cNvPr>
            <p:cNvCxnSpPr>
              <a:cxnSpLocks/>
              <a:endCxn id="6" idx="2"/>
            </p:cNvCxnSpPr>
            <p:nvPr/>
          </p:nvCxnSpPr>
          <p:spPr>
            <a:xfrm flipV="1">
              <a:off x="6421236" y="3597986"/>
              <a:ext cx="786995" cy="550147"/>
            </a:xfrm>
            <a:prstGeom prst="line">
              <a:avLst/>
            </a:prstGeom>
            <a:grpFill/>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350F586D-9551-8DB2-649C-9DFF814442DC}"/>
                </a:ext>
              </a:extLst>
            </p:cNvPr>
            <p:cNvSpPr txBox="1"/>
            <p:nvPr/>
          </p:nvSpPr>
          <p:spPr>
            <a:xfrm>
              <a:off x="4871143" y="3941615"/>
              <a:ext cx="2258289" cy="568345"/>
            </a:xfrm>
            <a:prstGeom prst="rect">
              <a:avLst/>
            </a:prstGeom>
            <a:grpFill/>
            <a:ln>
              <a:solidFill>
                <a:srgbClr val="00206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Calderdale</a:t>
              </a: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Jobcentre</a:t>
              </a: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 Plus</a:t>
              </a:r>
            </a:p>
          </p:txBody>
        </p:sp>
        <p:sp>
          <p:nvSpPr>
            <p:cNvPr id="11" name="Rectangle: Rounded Corners 10">
              <a:extLst>
                <a:ext uri="{FF2B5EF4-FFF2-40B4-BE49-F238E27FC236}">
                  <a16:creationId xmlns:a16="http://schemas.microsoft.com/office/drawing/2014/main" id="{AFE71A60-732F-A7CB-CEE4-945F7CE72759}"/>
                </a:ext>
              </a:extLst>
            </p:cNvPr>
            <p:cNvSpPr/>
            <p:nvPr/>
          </p:nvSpPr>
          <p:spPr>
            <a:xfrm>
              <a:off x="8120778" y="3562246"/>
              <a:ext cx="1631141" cy="75873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Coming soon - Project Colt &amp; Elland Hub</a:t>
              </a:r>
            </a:p>
          </p:txBody>
        </p:sp>
        <p:sp>
          <p:nvSpPr>
            <p:cNvPr id="4" name="Rectangle: Rounded Corners 3">
              <a:extLst>
                <a:ext uri="{FF2B5EF4-FFF2-40B4-BE49-F238E27FC236}">
                  <a16:creationId xmlns:a16="http://schemas.microsoft.com/office/drawing/2014/main" id="{F433F897-4D60-B210-4EAC-EFB6BB585B7E}"/>
                </a:ext>
              </a:extLst>
            </p:cNvPr>
            <p:cNvSpPr/>
            <p:nvPr/>
          </p:nvSpPr>
          <p:spPr>
            <a:xfrm>
              <a:off x="4426530" y="2822704"/>
              <a:ext cx="1573990" cy="75873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Gathering Place / Happy Days</a:t>
              </a:r>
            </a:p>
          </p:txBody>
        </p:sp>
      </p:grpSp>
      <p:sp>
        <p:nvSpPr>
          <p:cNvPr id="39" name="Rectangle 38">
            <a:extLst>
              <a:ext uri="{FF2B5EF4-FFF2-40B4-BE49-F238E27FC236}">
                <a16:creationId xmlns:a16="http://schemas.microsoft.com/office/drawing/2014/main" id="{C6974C5D-3708-EF0A-15AE-89FDA2FFEE4D}"/>
              </a:ext>
            </a:extLst>
          </p:cNvPr>
          <p:cNvSpPr/>
          <p:nvPr/>
        </p:nvSpPr>
        <p:spPr>
          <a:xfrm>
            <a:off x="507652" y="2952555"/>
            <a:ext cx="2449627" cy="14282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The LA homeless reduction team work here. A Community Work Coach works with them, as does a Family coach who also works alongside the Social work and Family intervention team as well as the housing staff</a:t>
            </a:r>
            <a:endParaRPr kumimoji="0" lang="en-GB" sz="7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cxnSp>
        <p:nvCxnSpPr>
          <p:cNvPr id="41" name="Straight Connector 40">
            <a:extLst>
              <a:ext uri="{FF2B5EF4-FFF2-40B4-BE49-F238E27FC236}">
                <a16:creationId xmlns:a16="http://schemas.microsoft.com/office/drawing/2014/main" id="{606A0F08-709A-2CF5-56F6-48E85AE0937A}"/>
              </a:ext>
            </a:extLst>
          </p:cNvPr>
          <p:cNvCxnSpPr>
            <a:cxnSpLocks/>
            <a:stCxn id="3" idx="1"/>
            <a:endCxn id="39" idx="3"/>
          </p:cNvCxnSpPr>
          <p:nvPr/>
        </p:nvCxnSpPr>
        <p:spPr>
          <a:xfrm flipH="1" flipV="1">
            <a:off x="2957279" y="3666663"/>
            <a:ext cx="714118" cy="482997"/>
          </a:xfrm>
          <a:prstGeom prst="line">
            <a:avLst/>
          </a:prstGeom>
        </p:spPr>
        <p:style>
          <a:lnRef idx="2">
            <a:schemeClr val="accent1"/>
          </a:lnRef>
          <a:fillRef idx="0">
            <a:schemeClr val="accent1"/>
          </a:fillRef>
          <a:effectRef idx="1">
            <a:schemeClr val="accent1"/>
          </a:effectRef>
          <a:fontRef idx="minor">
            <a:schemeClr val="tx1"/>
          </a:fontRef>
        </p:style>
      </p:cxnSp>
      <p:sp>
        <p:nvSpPr>
          <p:cNvPr id="50" name="Rectangle 49">
            <a:extLst>
              <a:ext uri="{FF2B5EF4-FFF2-40B4-BE49-F238E27FC236}">
                <a16:creationId xmlns:a16="http://schemas.microsoft.com/office/drawing/2014/main" id="{776F8E4E-FA8C-10B6-845B-5A758E330F1F}"/>
              </a:ext>
            </a:extLst>
          </p:cNvPr>
          <p:cNvSpPr/>
          <p:nvPr/>
        </p:nvSpPr>
        <p:spPr>
          <a:xfrm>
            <a:off x="538435" y="5283708"/>
            <a:ext cx="2449627" cy="8403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Youth Employment Coaches are based here and work with Care Leavers, youth workers and youth clubs.</a:t>
            </a:r>
            <a:endParaRPr kumimoji="0" lang="en-GB" sz="7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cxnSp>
        <p:nvCxnSpPr>
          <p:cNvPr id="52" name="Straight Connector 51">
            <a:extLst>
              <a:ext uri="{FF2B5EF4-FFF2-40B4-BE49-F238E27FC236}">
                <a16:creationId xmlns:a16="http://schemas.microsoft.com/office/drawing/2014/main" id="{5C19F781-9635-5C65-DE16-91FD1C221436}"/>
              </a:ext>
            </a:extLst>
          </p:cNvPr>
          <p:cNvCxnSpPr>
            <a:cxnSpLocks/>
            <a:stCxn id="7" idx="1"/>
            <a:endCxn id="50" idx="3"/>
          </p:cNvCxnSpPr>
          <p:nvPr/>
        </p:nvCxnSpPr>
        <p:spPr>
          <a:xfrm flipH="1">
            <a:off x="2988062" y="5378538"/>
            <a:ext cx="496818" cy="325327"/>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8226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C5C54-4721-9ADA-FE02-1B86A7D5006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7754CA-A2C7-D469-2D83-D8D4DBE477CD}"/>
              </a:ext>
            </a:extLst>
          </p:cNvPr>
          <p:cNvSpPr txBox="1"/>
          <p:nvPr/>
        </p:nvSpPr>
        <p:spPr>
          <a:xfrm>
            <a:off x="284480" y="0"/>
            <a:ext cx="1158378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Opportunities to support IH populations – Joint Work and Health Directorate</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9D42E9C5-0B22-8DF3-9AF6-CB66EBE7FFBE}"/>
              </a:ext>
            </a:extLst>
          </p:cNvPr>
          <p:cNvSpPr/>
          <p:nvPr/>
        </p:nvSpPr>
        <p:spPr>
          <a:xfrm>
            <a:off x="419194" y="617693"/>
            <a:ext cx="11356246" cy="662467"/>
          </a:xfrm>
          <a:prstGeom prst="rect">
            <a:avLst/>
          </a:prstGeom>
          <a:solidFill>
            <a:srgbClr val="002060"/>
          </a:solidFill>
          <a:ln>
            <a:solidFill>
              <a:schemeClr val="accent1">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p>
            <a:pPr lvl="0" eaLnBrk="0" fontAlgn="base" hangingPunct="0">
              <a:lnSpc>
                <a:spcPct val="107000"/>
              </a:lnSpc>
              <a:spcBef>
                <a:spcPct val="0"/>
              </a:spcBef>
              <a:spcAft>
                <a:spcPts val="900"/>
              </a:spcAft>
              <a:tabLst>
                <a:tab pos="457200" algn="l"/>
              </a:tabLst>
              <a:defRPr/>
            </a:pPr>
            <a:r>
              <a:rPr lang="en-GB" sz="1600" dirty="0">
                <a:solidFill>
                  <a:schemeClr val="bg1"/>
                </a:solidFill>
                <a:latin typeface="Aptos" panose="02110004020202020204"/>
                <a:ea typeface="ＭＳ Ｐゴシック"/>
                <a:cs typeface="Arial"/>
              </a:rPr>
              <a:t>The Joint Work </a:t>
            </a:r>
            <a:r>
              <a:rPr lang="en-GB" sz="1600" dirty="0">
                <a:solidFill>
                  <a:schemeClr val="bg1"/>
                </a:solidFill>
                <a:latin typeface="Arial" panose="020B0604020202020204" pitchFamily="34" charset="0"/>
                <a:ea typeface="ＭＳ Ｐゴシック"/>
                <a:cs typeface="Arial" panose="020B0604020202020204" pitchFamily="34" charset="0"/>
              </a:rPr>
              <a:t>and</a:t>
            </a:r>
            <a:r>
              <a:rPr lang="en-GB" sz="1600" dirty="0">
                <a:solidFill>
                  <a:schemeClr val="bg1"/>
                </a:solidFill>
                <a:latin typeface="Aptos" panose="02110004020202020204"/>
                <a:ea typeface="ＭＳ Ｐゴシック"/>
                <a:cs typeface="Arial"/>
              </a:rPr>
              <a:t> Health Directorate have </a:t>
            </a:r>
            <a:r>
              <a:rPr lang="en-GB" sz="1600" kern="100" dirty="0">
                <a:solidFill>
                  <a:schemeClr val="bg1"/>
                </a:solidFill>
                <a:latin typeface="Aptos" panose="02110004020202020204"/>
                <a:ea typeface="Aptos" panose="020B0004020202020204" pitchFamily="34" charset="0"/>
                <a:cs typeface="Times New Roman"/>
              </a:rPr>
              <a:t>programmes in trial and pilot stages. These initiatives join up health and employment systems, both at national and local level, and are key to providing effective support.</a:t>
            </a:r>
            <a:endParaRPr lang="en-GB" sz="1600" kern="100" dirty="0">
              <a:solidFill>
                <a:schemeClr val="bg1"/>
              </a:solidFill>
              <a:latin typeface="Aptos" panose="02110004020202020204"/>
              <a:ea typeface="Times New Roman" panose="02020603050405020304" pitchFamily="18" charset="0"/>
              <a:cs typeface="Times New Roman"/>
            </a:endParaRPr>
          </a:p>
        </p:txBody>
      </p:sp>
      <p:sp>
        <p:nvSpPr>
          <p:cNvPr id="4" name="Rectangle 3">
            <a:extLst>
              <a:ext uri="{FF2B5EF4-FFF2-40B4-BE49-F238E27FC236}">
                <a16:creationId xmlns:a16="http://schemas.microsoft.com/office/drawing/2014/main" id="{20964DFE-A26D-9233-6B56-9FC3C8C449C4}"/>
              </a:ext>
            </a:extLst>
          </p:cNvPr>
          <p:cNvSpPr/>
          <p:nvPr/>
        </p:nvSpPr>
        <p:spPr>
          <a:xfrm>
            <a:off x="419194" y="1396439"/>
            <a:ext cx="11356246" cy="102253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eaLnBrk="0" fontAlgn="base" hangingPunct="0">
              <a:lnSpc>
                <a:spcPct val="107000"/>
              </a:lnSpc>
              <a:spcBef>
                <a:spcPct val="0"/>
              </a:spcBef>
              <a:spcAft>
                <a:spcPts val="900"/>
              </a:spcAft>
              <a:tabLst>
                <a:tab pos="457200" algn="l"/>
              </a:tabLst>
              <a:defRPr/>
            </a:pPr>
            <a:r>
              <a:rPr lang="en-GB" sz="1400" b="1" kern="100" dirty="0" err="1">
                <a:solidFill>
                  <a:schemeClr val="bg1"/>
                </a:solidFill>
                <a:latin typeface="Arial" panose="020B0604020202020204" pitchFamily="34" charset="0"/>
                <a:ea typeface="Aptos" panose="020B0004020202020204" pitchFamily="34" charset="0"/>
                <a:cs typeface="Arial" panose="020B0604020202020204" pitchFamily="34" charset="0"/>
              </a:rPr>
              <a:t>WorkWell</a:t>
            </a:r>
            <a:r>
              <a:rPr lang="en-GB" sz="1400" kern="100" dirty="0">
                <a:solidFill>
                  <a:schemeClr val="bg1"/>
                </a:solidFill>
                <a:latin typeface="Arial" panose="020B0604020202020204" pitchFamily="34" charset="0"/>
                <a:ea typeface="Aptos" panose="020B0004020202020204" pitchFamily="34" charset="0"/>
                <a:cs typeface="Arial" panose="020B0604020202020204" pitchFamily="34" charset="0"/>
              </a:rPr>
              <a:t> sites went live from October last year in 15 areas across England and provide a low intensity holistic support for health-related barriers to employment, and a single joined up gateway to existing local work and health service provision. Locally designed services </a:t>
            </a:r>
            <a:r>
              <a:rPr lang="en-GB" sz="1400" dirty="0">
                <a:solidFill>
                  <a:schemeClr val="bg1"/>
                </a:solidFill>
                <a:latin typeface="Arial" panose="020B0604020202020204" pitchFamily="34" charset="0"/>
                <a:ea typeface="Aptos" panose="020B0004020202020204" pitchFamily="34" charset="0"/>
                <a:cs typeface="Arial" panose="020B0604020202020204" pitchFamily="34" charset="0"/>
              </a:rPr>
              <a:t>will support disabled people and people with health conditions through </a:t>
            </a:r>
            <a:r>
              <a:rPr lang="en-GB" sz="1400" kern="100" dirty="0">
                <a:solidFill>
                  <a:schemeClr val="bg1"/>
                </a:solidFill>
                <a:latin typeface="Arial" panose="020B0604020202020204" pitchFamily="34" charset="0"/>
                <a:ea typeface="Aptos" panose="020B0004020202020204" pitchFamily="34" charset="0"/>
                <a:cs typeface="Arial" panose="020B0604020202020204" pitchFamily="34" charset="0"/>
              </a:rPr>
              <a:t>building a personalised action plan that will guide core support to address a person’s health related barriers to work. The pilot has been funded to deliver until Spring 2026. </a:t>
            </a:r>
          </a:p>
        </p:txBody>
      </p:sp>
      <p:sp>
        <p:nvSpPr>
          <p:cNvPr id="6" name="Rectangle 5">
            <a:extLst>
              <a:ext uri="{FF2B5EF4-FFF2-40B4-BE49-F238E27FC236}">
                <a16:creationId xmlns:a16="http://schemas.microsoft.com/office/drawing/2014/main" id="{F3639ABD-48B3-6197-D576-FAAC5BC8037D}"/>
              </a:ext>
            </a:extLst>
          </p:cNvPr>
          <p:cNvSpPr/>
          <p:nvPr/>
        </p:nvSpPr>
        <p:spPr>
          <a:xfrm>
            <a:off x="419194" y="5729041"/>
            <a:ext cx="11356246" cy="102253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eaLnBrk="0" fontAlgn="base" hangingPunct="0">
              <a:lnSpc>
                <a:spcPct val="107000"/>
              </a:lnSpc>
              <a:spcBef>
                <a:spcPct val="0"/>
              </a:spcBef>
              <a:spcAft>
                <a:spcPts val="900"/>
              </a:spcAft>
              <a:tabLst>
                <a:tab pos="457200" algn="l"/>
              </a:tabLst>
              <a:defRPr/>
            </a:pPr>
            <a:r>
              <a:rPr lang="en-GB" sz="1400" kern="100" dirty="0">
                <a:solidFill>
                  <a:schemeClr val="bg1"/>
                </a:solidFill>
                <a:latin typeface="Arial" panose="020B0604020202020204" pitchFamily="34" charset="0"/>
                <a:ea typeface="Aptos" panose="020B0004020202020204" pitchFamily="34" charset="0"/>
                <a:cs typeface="Arial" panose="020B0604020202020204" pitchFamily="34" charset="0"/>
              </a:rPr>
              <a:t>Additionally, </a:t>
            </a:r>
            <a:r>
              <a:rPr lang="en-GB" sz="1400" kern="100" dirty="0">
                <a:solidFill>
                  <a:schemeClr val="bg1"/>
                </a:solidFill>
                <a:latin typeface="Arial" panose="020B0604020202020204" pitchFamily="34" charset="0"/>
                <a:ea typeface="ＭＳ Ｐゴシック"/>
                <a:cs typeface="Arial" panose="020B0604020202020204" pitchFamily="34" charset="0"/>
              </a:rPr>
              <a:t>the JWHD is working to support NHS England on the Health and Growth Accelerators which </a:t>
            </a:r>
            <a:r>
              <a:rPr lang="en-GB" sz="1400" dirty="0">
                <a:solidFill>
                  <a:schemeClr val="bg1"/>
                </a:solidFill>
                <a:latin typeface="Arial" panose="020B0604020202020204" pitchFamily="34" charset="0"/>
                <a:ea typeface="ＭＳ Ｐゴシック"/>
                <a:cs typeface="Arial" panose="020B0604020202020204" pitchFamily="34" charset="0"/>
              </a:rPr>
              <a:t>are developing</a:t>
            </a:r>
            <a:r>
              <a:rPr lang="en-GB" sz="1400" dirty="0">
                <a:solidFill>
                  <a:schemeClr val="bg1"/>
                </a:solidFill>
                <a:latin typeface="Arial" panose="020B0604020202020204" pitchFamily="34" charset="0"/>
                <a:ea typeface="Arial" panose="020B0604020202020204" pitchFamily="34" charset="0"/>
                <a:cs typeface="Arial" panose="020B0604020202020204" pitchFamily="34" charset="0"/>
              </a:rPr>
              <a:t> a new approach to how the health system operates with local partners to join up services and deliver on shared outcomes.  In 2025/26, three Health &amp; Growth Accelerators ICBs (</a:t>
            </a:r>
            <a:r>
              <a:rPr lang="en-US" sz="1400" dirty="0">
                <a:solidFill>
                  <a:schemeClr val="bg1"/>
                </a:solidFill>
                <a:latin typeface="Arial" panose="020B0604020202020204" pitchFamily="34" charset="0"/>
                <a:ea typeface="Arial" panose="020B0604020202020204" pitchFamily="34" charset="0"/>
                <a:cs typeface="Arial" panose="020B0604020202020204" pitchFamily="34" charset="0"/>
              </a:rPr>
              <a:t>North-East and North Cumbria, West and South Yorkshire ICBs)</a:t>
            </a:r>
            <a:r>
              <a:rPr lang="en-GB" sz="1400" dirty="0">
                <a:solidFill>
                  <a:schemeClr val="bg1"/>
                </a:solidFill>
                <a:latin typeface="Arial" panose="020B0604020202020204" pitchFamily="34" charset="0"/>
                <a:ea typeface="Arial" panose="020B0604020202020204" pitchFamily="34" charset="0"/>
                <a:cs typeface="Arial" panose="020B0604020202020204" pitchFamily="34" charset="0"/>
              </a:rPr>
              <a:t> will receive a share of £45million to meet a target for reducing economic inactivity by 1.2% through working with local partners.</a:t>
            </a:r>
            <a:endParaRPr lang="en-GB" sz="1400" dirty="0">
              <a:solidFill>
                <a:schemeClr val="bg1"/>
              </a:solidFill>
              <a:latin typeface="Arial" panose="020B0604020202020204" pitchFamily="34" charset="0"/>
              <a:ea typeface="ＭＳ Ｐゴシック" pitchFamily="34" charset="-128"/>
              <a:cs typeface="Arial" panose="020B0604020202020204" pitchFamily="34" charset="0"/>
            </a:endParaRPr>
          </a:p>
        </p:txBody>
      </p:sp>
      <p:sp>
        <p:nvSpPr>
          <p:cNvPr id="7" name="Rectangle 6">
            <a:extLst>
              <a:ext uri="{FF2B5EF4-FFF2-40B4-BE49-F238E27FC236}">
                <a16:creationId xmlns:a16="http://schemas.microsoft.com/office/drawing/2014/main" id="{9DF8907E-6F39-F3DF-8850-8AAA74734AFF}"/>
              </a:ext>
            </a:extLst>
          </p:cNvPr>
          <p:cNvSpPr/>
          <p:nvPr/>
        </p:nvSpPr>
        <p:spPr>
          <a:xfrm>
            <a:off x="417877" y="2474545"/>
            <a:ext cx="11356246" cy="31984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eaLnBrk="0" fontAlgn="base" hangingPunct="0">
              <a:lnSpc>
                <a:spcPct val="107000"/>
              </a:lnSpc>
              <a:spcBef>
                <a:spcPct val="0"/>
              </a:spcBef>
              <a:spcAft>
                <a:spcPts val="900"/>
              </a:spcAft>
              <a:tabLst>
                <a:tab pos="457200" algn="l"/>
              </a:tabLst>
              <a:defRPr/>
            </a:pPr>
            <a:r>
              <a:rPr lang="en-GB" sz="1400" dirty="0">
                <a:solidFill>
                  <a:schemeClr val="bg1"/>
                </a:solidFill>
                <a:latin typeface="Arial" panose="020B0604020202020204" pitchFamily="34" charset="0"/>
                <a:ea typeface="Arial" panose="020B0604020202020204" pitchFamily="34" charset="0"/>
                <a:cs typeface="Arial" panose="020B0604020202020204" pitchFamily="34" charset="0"/>
              </a:rPr>
              <a:t>We also have established programmes and areas of work:</a:t>
            </a:r>
          </a:p>
          <a:p>
            <a:pPr marL="285750" lvl="0" indent="-285750" eaLnBrk="0" fontAlgn="base" hangingPunct="0">
              <a:lnSpc>
                <a:spcPct val="107000"/>
              </a:lnSpc>
              <a:spcBef>
                <a:spcPct val="0"/>
              </a:spcBef>
              <a:spcAft>
                <a:spcPts val="900"/>
              </a:spcAft>
              <a:buFont typeface="Arial" panose="020B0604020202020204" pitchFamily="34" charset="0"/>
              <a:buChar char="•"/>
              <a:tabLst>
                <a:tab pos="457200" algn="l"/>
              </a:tabLst>
              <a:defRPr/>
            </a:pPr>
            <a:r>
              <a:rPr lang="en-GB" sz="1400" b="1" kern="0" dirty="0">
                <a:solidFill>
                  <a:schemeClr val="bg1"/>
                </a:solidFill>
                <a:latin typeface="Arial" panose="020B0604020202020204" pitchFamily="34" charset="0"/>
                <a:ea typeface="ＭＳ Ｐゴシック"/>
                <a:cs typeface="Arial" panose="020B0604020202020204" pitchFamily="34" charset="0"/>
              </a:rPr>
              <a:t>Employment Advisors in NHS Talking Therapies </a:t>
            </a:r>
            <a:r>
              <a:rPr lang="en-GB" sz="1400" kern="0" dirty="0">
                <a:solidFill>
                  <a:schemeClr val="bg1"/>
                </a:solidFill>
                <a:latin typeface="Arial" panose="020B0604020202020204" pitchFamily="34" charset="0"/>
                <a:ea typeface="ＭＳ Ｐゴシック"/>
                <a:cs typeface="Arial" panose="020B0604020202020204" pitchFamily="34" charset="0"/>
              </a:rPr>
              <a:t>combines the expertise of therapists and employment advisers to give those with mental health conditions the support they need to find work tailored to them. This voluntary service enables Talking Therapies clients to access therapeutic treatment and employment support through a single service to help them to remain in, return to or find work and improve their mental health. Employment Advisers support patients in NHS Talking Therapies irrespective of their employment or benefit status. </a:t>
            </a:r>
            <a:endParaRPr lang="en-GB" sz="1400" kern="0" dirty="0">
              <a:solidFill>
                <a:schemeClr val="bg1"/>
              </a:solidFill>
              <a:latin typeface="Arial" panose="020B0604020202020204" pitchFamily="34" charset="0"/>
              <a:ea typeface="ＭＳ Ｐゴシック" pitchFamily="34" charset="-128"/>
              <a:cs typeface="Arial" panose="020B0604020202020204" pitchFamily="34" charset="0"/>
            </a:endParaRPr>
          </a:p>
          <a:p>
            <a:pPr marL="285750" lvl="0" indent="-285750" eaLnBrk="0" fontAlgn="base" hangingPunct="0">
              <a:lnSpc>
                <a:spcPct val="107000"/>
              </a:lnSpc>
              <a:spcBef>
                <a:spcPct val="0"/>
              </a:spcBef>
              <a:spcAft>
                <a:spcPts val="900"/>
              </a:spcAft>
              <a:buFont typeface="Arial" panose="020B0604020202020204" pitchFamily="34" charset="0"/>
              <a:buChar char="•"/>
              <a:tabLst>
                <a:tab pos="457200" algn="l"/>
              </a:tabLst>
              <a:defRPr/>
            </a:pPr>
            <a:r>
              <a:rPr lang="en-GB" sz="1400" kern="0" dirty="0">
                <a:solidFill>
                  <a:schemeClr val="bg1"/>
                </a:solidFill>
                <a:latin typeface="Arial" panose="020B0604020202020204" pitchFamily="34" charset="0"/>
                <a:ea typeface="ＭＳ Ｐゴシック"/>
                <a:cs typeface="Arial" panose="020B0604020202020204" pitchFamily="34" charset="0"/>
              </a:rPr>
              <a:t>In the UK, over 20 million people live with a </a:t>
            </a:r>
            <a:r>
              <a:rPr lang="en-GB" sz="1400" b="1" kern="0" dirty="0">
                <a:solidFill>
                  <a:schemeClr val="bg1"/>
                </a:solidFill>
                <a:latin typeface="Arial" panose="020B0604020202020204" pitchFamily="34" charset="0"/>
                <a:ea typeface="ＭＳ Ｐゴシック"/>
                <a:cs typeface="Arial" panose="020B0604020202020204" pitchFamily="34" charset="0"/>
              </a:rPr>
              <a:t>musculoskeletal (MSK) condition</a:t>
            </a:r>
            <a:r>
              <a:rPr lang="en-GB" sz="1400" kern="0" dirty="0">
                <a:solidFill>
                  <a:schemeClr val="bg1"/>
                </a:solidFill>
                <a:latin typeface="Arial" panose="020B0604020202020204" pitchFamily="34" charset="0"/>
                <a:ea typeface="ＭＳ Ｐゴシック"/>
                <a:cs typeface="Arial" panose="020B0604020202020204" pitchFamily="34" charset="0"/>
              </a:rPr>
              <a:t>. MSK is a leading cause of sickness absence , comorbidity and of Years Lived with Disability in the UK. Waiting lists for MSK Community Services are high at 340,000 people. Key modifiable risk factors include physical inactivity, being overweight or obese, alcohol, drugs and smoking.</a:t>
            </a:r>
            <a:endParaRPr lang="en-GB" sz="1400" kern="0" dirty="0">
              <a:solidFill>
                <a:schemeClr val="bg1"/>
              </a:solidFill>
              <a:latin typeface="Arial" panose="020B0604020202020204" pitchFamily="34" charset="0"/>
              <a:ea typeface="ＭＳ Ｐゴシック" pitchFamily="34" charset="-128"/>
              <a:cs typeface="Arial" panose="020B0604020202020204" pitchFamily="34" charset="0"/>
            </a:endParaRPr>
          </a:p>
          <a:p>
            <a:pPr marL="285750" lvl="0" indent="-285750" eaLnBrk="0" fontAlgn="base" hangingPunct="0">
              <a:lnSpc>
                <a:spcPct val="107000"/>
              </a:lnSpc>
              <a:spcBef>
                <a:spcPct val="0"/>
              </a:spcBef>
              <a:spcAft>
                <a:spcPts val="1800"/>
              </a:spcAft>
              <a:buFont typeface="Arial" panose="020B0604020202020204" pitchFamily="34" charset="0"/>
              <a:buChar char="•"/>
              <a:tabLst>
                <a:tab pos="457200" algn="l"/>
              </a:tabLst>
              <a:defRPr/>
            </a:pPr>
            <a:r>
              <a:rPr lang="en-GB" sz="1400" kern="0" dirty="0">
                <a:solidFill>
                  <a:schemeClr val="bg1"/>
                </a:solidFill>
                <a:latin typeface="Arial" panose="020B0604020202020204" pitchFamily="34" charset="0"/>
                <a:ea typeface="ＭＳ Ｐゴシック"/>
                <a:cs typeface="Arial" panose="020B0604020202020204" pitchFamily="34" charset="0"/>
              </a:rPr>
              <a:t>The </a:t>
            </a:r>
            <a:r>
              <a:rPr lang="en-GB" sz="1400" b="1" kern="0" dirty="0">
                <a:solidFill>
                  <a:schemeClr val="bg1"/>
                </a:solidFill>
                <a:latin typeface="Arial" panose="020B0604020202020204" pitchFamily="34" charset="0"/>
                <a:ea typeface="ＭＳ Ｐゴシック"/>
                <a:cs typeface="Arial" panose="020B0604020202020204" pitchFamily="34" charset="0"/>
              </a:rPr>
              <a:t>fit note </a:t>
            </a:r>
            <a:r>
              <a:rPr lang="en-GB" sz="1400" kern="0" dirty="0">
                <a:solidFill>
                  <a:schemeClr val="bg1"/>
                </a:solidFill>
                <a:latin typeface="Arial" panose="020B0604020202020204" pitchFamily="34" charset="0"/>
                <a:ea typeface="ＭＳ Ｐゴシック"/>
                <a:cs typeface="Arial" panose="020B0604020202020204" pitchFamily="34" charset="0"/>
              </a:rPr>
              <a:t>is the primary form of medical evidence used for Statutory Sick Pay and some welfare benefits. They can be issued by doctors, nurses, physiotherapists, pharmacists and occupational therapists. There is an opportunity to improve the fit note process to support effective health and work conversations and enable people to access the right support at the right time to help prevent a move toward economic inactivity.</a:t>
            </a:r>
            <a:endParaRPr lang="en-GB" sz="1400" kern="100" dirty="0">
              <a:solidFill>
                <a:schemeClr val="bg1"/>
              </a:solidFill>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868241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Content Placeholder 6" descr="A diagram of a person working on a computer&#10;&#10;AI-generated content may be incorrect.">
            <a:extLst>
              <a:ext uri="{FF2B5EF4-FFF2-40B4-BE49-F238E27FC236}">
                <a16:creationId xmlns:a16="http://schemas.microsoft.com/office/drawing/2014/main" id="{76BE3369-6ADE-85DD-E472-0F6EC11FA09B}"/>
              </a:ext>
            </a:extLst>
          </p:cNvPr>
          <p:cNvPicPr>
            <a:picLocks noGrp="1" noChangeAspect="1"/>
          </p:cNvPicPr>
          <p:nvPr>
            <p:ph idx="1"/>
          </p:nvPr>
        </p:nvPicPr>
        <p:blipFill>
          <a:blip r:embed="rId3"/>
          <a:stretch>
            <a:fillRect/>
          </a:stretch>
        </p:blipFill>
        <p:spPr>
          <a:xfrm>
            <a:off x="1206896" y="118745"/>
            <a:ext cx="9930607" cy="6617018"/>
          </a:xfrm>
        </p:spPr>
      </p:pic>
    </p:spTree>
    <p:extLst>
      <p:ext uri="{BB962C8B-B14F-4D97-AF65-F5344CB8AC3E}">
        <p14:creationId xmlns:p14="http://schemas.microsoft.com/office/powerpoint/2010/main" val="28893429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BE49D-D6FD-40B6-EF67-93A97A31FA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79D3E34-504C-B1C7-75E6-030682EE8DE4}"/>
              </a:ext>
            </a:extLst>
          </p:cNvPr>
          <p:cNvSpPr txBox="1"/>
          <p:nvPr/>
        </p:nvSpPr>
        <p:spPr>
          <a:xfrm>
            <a:off x="284480" y="0"/>
            <a:ext cx="1158378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Opportunities to support IH populations – Joint Work and Health Directorate</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extBox 3">
            <a:extLst>
              <a:ext uri="{FF2B5EF4-FFF2-40B4-BE49-F238E27FC236}">
                <a16:creationId xmlns:a16="http://schemas.microsoft.com/office/drawing/2014/main" id="{8C8F52E4-35F4-415A-E2F0-BEAB6EDA7499}"/>
              </a:ext>
            </a:extLst>
          </p:cNvPr>
          <p:cNvSpPr txBox="1"/>
          <p:nvPr/>
        </p:nvSpPr>
        <p:spPr>
          <a:xfrm>
            <a:off x="492558" y="1227975"/>
            <a:ext cx="11206885" cy="5506572"/>
          </a:xfrm>
          <a:prstGeom prst="rect">
            <a:avLst/>
          </a:prstGeom>
          <a:solidFill>
            <a:srgbClr val="156082"/>
          </a:solidFill>
        </p:spPr>
        <p:txBody>
          <a:bodyPr wrap="square" lIns="91440" tIns="45720" rIns="91440" bIns="45720" anchor="ctr">
            <a:spAutoFit/>
          </a:bodyPr>
          <a:lstStyle>
            <a:defPPr>
              <a:defRPr lang="en-GB"/>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marL="171450" marR="0" lvl="0" indent="-171450" algn="l" defTabSz="914400" rtl="0" eaLnBrk="0" fontAlgn="base" latinLnBrk="0" hangingPunct="0">
              <a:lnSpc>
                <a:spcPct val="107000"/>
              </a:lnSpc>
              <a:spcBef>
                <a:spcPct val="0"/>
              </a:spcBef>
              <a:spcAft>
                <a:spcPts val="1600"/>
              </a:spcAft>
              <a:buClrTx/>
              <a:buSzTx/>
              <a:buFont typeface="Arial" panose="020B0604020202020204" pitchFamily="34" charset="0"/>
              <a:buChar char="•"/>
              <a:tabLst>
                <a:tab pos="457200" algn="l"/>
              </a:tabLst>
              <a:defRPr/>
            </a:pPr>
            <a:r>
              <a:rPr kumimoji="0" lang="en-GB" sz="1400" b="0"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The </a:t>
            </a:r>
            <a:r>
              <a:rPr kumimoji="0" lang="en-GB" sz="1400" b="1"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Disability Confident scheme </a:t>
            </a:r>
            <a:r>
              <a:rPr kumimoji="0" lang="en-GB" sz="1400" b="0"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provides employers with the knowledge, skills, and confidence they need to attract, recruit, retain and develop disabled people in the workplace.  It is a voluntary scheme, developed by disabled people, employers and disability organisations representing disabled people. As of 31 January 2025, there are over </a:t>
            </a:r>
            <a:r>
              <a:rPr kumimoji="0" lang="en-GB" sz="1400" b="1"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19,000 </a:t>
            </a:r>
            <a:r>
              <a:rPr kumimoji="0" lang="en-GB" sz="1400" b="0"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Disability Confident members and they estimate over 12 million paid employees working in their organisations.</a:t>
            </a:r>
          </a:p>
          <a:p>
            <a:pPr marL="171450" lvl="0" indent="-171450">
              <a:lnSpc>
                <a:spcPct val="107000"/>
              </a:lnSpc>
              <a:spcAft>
                <a:spcPts val="1600"/>
              </a:spcAft>
              <a:buFont typeface="Arial" panose="020B0604020202020204" pitchFamily="34" charset="0"/>
              <a:buChar char="•"/>
              <a:tabLst>
                <a:tab pos="457200" algn="l"/>
              </a:tabLst>
              <a:defRPr/>
            </a:pPr>
            <a:r>
              <a:rPr lang="en-GB" sz="1400" dirty="0">
                <a:solidFill>
                  <a:schemeClr val="bg1"/>
                </a:solidFill>
                <a:latin typeface="Arial" panose="020B0604020202020204" pitchFamily="34" charset="0"/>
                <a:ea typeface="Aptos" panose="020B0004020202020204" pitchFamily="34" charset="0"/>
                <a:cs typeface="Arial" panose="020B0604020202020204" pitchFamily="34" charset="0"/>
              </a:rPr>
              <a:t>We have worked with employers from SME businesses, disability organisations, and other parts of government, to build the </a:t>
            </a:r>
            <a:r>
              <a:rPr lang="en-GB" sz="1400" b="1" dirty="0">
                <a:solidFill>
                  <a:schemeClr val="bg1"/>
                </a:solidFill>
                <a:latin typeface="Arial" panose="020B0604020202020204" pitchFamily="34" charset="0"/>
                <a:ea typeface="Aptos" panose="020B0004020202020204" pitchFamily="34" charset="0"/>
                <a:cs typeface="Arial" panose="020B0604020202020204" pitchFamily="34" charset="0"/>
              </a:rPr>
              <a:t>digital service</a:t>
            </a:r>
            <a:r>
              <a:rPr lang="en-GB" sz="1400" dirty="0">
                <a:solidFill>
                  <a:schemeClr val="bg1"/>
                </a:solidFill>
                <a:latin typeface="Arial" panose="020B0604020202020204" pitchFamily="34" charset="0"/>
                <a:ea typeface="Aptos" panose="020B0004020202020204" pitchFamily="34" charset="0"/>
                <a:cs typeface="Arial" panose="020B0604020202020204" pitchFamily="34" charset="0"/>
              </a:rPr>
              <a:t> </a:t>
            </a:r>
            <a:r>
              <a:rPr lang="en-GB" sz="1400" u="sng" dirty="0">
                <a:solidFill>
                  <a:schemeClr val="bg1"/>
                </a:solidFill>
                <a:latin typeface="Arial" panose="020B0604020202020204" pitchFamily="34" charset="0"/>
                <a:ea typeface="Aptos" panose="020B00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Support with employee health and disability</a:t>
            </a:r>
            <a:r>
              <a:rPr lang="en-GB" sz="1400" dirty="0">
                <a:solidFill>
                  <a:schemeClr val="bg1"/>
                </a:solidFill>
                <a:latin typeface="Arial" panose="020B0604020202020204" pitchFamily="34" charset="0"/>
                <a:ea typeface="Aptos" panose="020B0004020202020204" pitchFamily="34" charset="0"/>
                <a:cs typeface="Arial" panose="020B0604020202020204" pitchFamily="34" charset="0"/>
              </a:rPr>
              <a:t>. This service provides a first port of call from which employers are guided through ‘must-dos’ in common health and disability scenarios. The service signposts to related services, and to sources of more detailed advice and expert help. Employers tell us they trust government the most in this area and want guidance on how to manage situations in a way that fulfils their multiple legal obligations. </a:t>
            </a:r>
          </a:p>
          <a:p>
            <a:pPr marL="171450" lvl="0" indent="-171450">
              <a:lnSpc>
                <a:spcPct val="107000"/>
              </a:lnSpc>
              <a:spcAft>
                <a:spcPts val="1600"/>
              </a:spcAft>
              <a:buFont typeface="Arial" panose="020B0604020202020204" pitchFamily="34" charset="0"/>
              <a:buChar char="•"/>
              <a:tabLst>
                <a:tab pos="457200" algn="l"/>
              </a:tabLst>
              <a:defRPr/>
            </a:pPr>
            <a:r>
              <a:rPr kumimoji="0" lang="en-GB" sz="1400" b="1"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Statutory Sick Pay (SSP) </a:t>
            </a:r>
            <a:r>
              <a:rPr kumimoji="0" lang="en-GB" sz="1400" b="0"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is the minimum level of income that employers must pay to eligible employees when they are sick or incapable of work. The costs of paying sick pay are met in full by the employer. SSP can play a key role in supporting people to return to and stay in work. </a:t>
            </a:r>
          </a:p>
          <a:p>
            <a:pPr marL="171450" marR="0" lvl="0" indent="-171450" algn="l" defTabSz="914400" rtl="0" eaLnBrk="0" fontAlgn="base" latinLnBrk="0" hangingPunct="0">
              <a:lnSpc>
                <a:spcPct val="107000"/>
              </a:lnSpc>
              <a:spcBef>
                <a:spcPct val="0"/>
              </a:spcBef>
              <a:spcAft>
                <a:spcPts val="1600"/>
              </a:spcAft>
              <a:buClrTx/>
              <a:buSzTx/>
              <a:buFont typeface="Arial" panose="020B0604020202020204" pitchFamily="34" charset="0"/>
              <a:buChar char="•"/>
              <a:tabLst>
                <a:tab pos="457200" algn="l"/>
              </a:tabLst>
              <a:defRPr/>
            </a:pPr>
            <a:r>
              <a:rPr kumimoji="0" lang="en-GB" sz="1400" b="1"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Occupational health (OH) </a:t>
            </a:r>
            <a:r>
              <a:rPr kumimoji="0" lang="en-GB" sz="1400" b="0" i="0" u="none" strike="noStrike" kern="1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is expert (clinically-led) advisory support which helps to maintain and promote employee health and wellbeing and an important enabler to retain and support earlier employee returns to work from sickness absence and prevent job loss. Most UK OH provision is delivered privately and voluntarily purchased by employers, with only 45% of GB workers having access. Previous focus of OH reforms have involved increasing private market coverage of employer-led OH to help businesses support disabled people and those with health conditions to remain in work. </a:t>
            </a:r>
            <a:r>
              <a:rPr kumimoji="0" lang="en-GB" sz="1400" b="0" i="0" u="none" strike="noStrike" kern="12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 </a:t>
            </a:r>
          </a:p>
          <a:p>
            <a:pPr marL="171450" marR="0" lvl="0" indent="-171450" algn="l" defTabSz="914400" rtl="0" eaLnBrk="0" fontAlgn="base" latinLnBrk="0" hangingPunct="0">
              <a:lnSpc>
                <a:spcPct val="107000"/>
              </a:lnSpc>
              <a:spcBef>
                <a:spcPct val="0"/>
              </a:spcBef>
              <a:spcAft>
                <a:spcPts val="1600"/>
              </a:spcAft>
              <a:buClrTx/>
              <a:buSzTx/>
              <a:buFont typeface="Arial" panose="020B0604020202020204" pitchFamily="34" charset="0"/>
              <a:buChar char="•"/>
              <a:tabLst>
                <a:tab pos="457200" algn="l"/>
              </a:tabLst>
              <a:defRPr/>
            </a:pPr>
            <a:r>
              <a:rPr kumimoji="0" lang="en-GB" sz="1400" b="0" i="0" u="none" strike="noStrike" kern="1200" cap="none" spc="0" normalizeH="0" baseline="0" noProof="0" dirty="0">
                <a:ln>
                  <a:noFill/>
                </a:ln>
                <a:solidFill>
                  <a:schemeClr val="bg1"/>
                </a:solidFill>
                <a:effectLst/>
                <a:uLnTx/>
                <a:uFillTx/>
                <a:latin typeface="Arial" panose="020B0604020202020204" pitchFamily="34" charset="0"/>
                <a:ea typeface="ＭＳ Ｐゴシック"/>
                <a:cs typeface="Arial" panose="020B0604020202020204" pitchFamily="34" charset="0"/>
              </a:rPr>
              <a:t>JWHD is facilitating “</a:t>
            </a:r>
            <a:r>
              <a:rPr kumimoji="0" lang="en-GB" sz="1400" b="1" i="0" u="none" strike="noStrike" kern="1200" cap="none" spc="0" normalizeH="0" baseline="0" noProof="0" dirty="0">
                <a:ln>
                  <a:noFill/>
                </a:ln>
                <a:solidFill>
                  <a:schemeClr val="bg1"/>
                </a:solidFill>
                <a:effectLst/>
                <a:uLnTx/>
                <a:uFillTx/>
                <a:latin typeface="Arial" panose="020B0604020202020204" pitchFamily="34" charset="0"/>
                <a:ea typeface="ＭＳ Ｐゴシック"/>
                <a:cs typeface="Arial" panose="020B0604020202020204" pitchFamily="34" charset="0"/>
              </a:rPr>
              <a:t>Keep Britain Working</a:t>
            </a:r>
            <a:r>
              <a:rPr kumimoji="0" lang="en-GB" sz="1400" b="0" i="0" u="none" strike="noStrike" kern="1200" cap="none" spc="0" normalizeH="0" baseline="0" noProof="0" dirty="0">
                <a:ln>
                  <a:noFill/>
                </a:ln>
                <a:solidFill>
                  <a:schemeClr val="bg1"/>
                </a:solidFill>
                <a:effectLst/>
                <a:uLnTx/>
                <a:uFillTx/>
                <a:latin typeface="Arial" panose="020B0604020202020204" pitchFamily="34" charset="0"/>
                <a:ea typeface="ＭＳ Ｐゴシック"/>
                <a:cs typeface="Arial" panose="020B0604020202020204" pitchFamily="34" charset="0"/>
              </a:rPr>
              <a:t>”, an independent review of the role of UK employers in reducing health-related inactivity and to promote healthy and inclusive workplaces. The lead reviewer, Sir Charlie Mayfield, is expected to bring forward recommendations in Autumn 2025</a:t>
            </a:r>
          </a:p>
        </p:txBody>
      </p:sp>
      <p:sp>
        <p:nvSpPr>
          <p:cNvPr id="7" name="Rectangle 6">
            <a:extLst>
              <a:ext uri="{FF2B5EF4-FFF2-40B4-BE49-F238E27FC236}">
                <a16:creationId xmlns:a16="http://schemas.microsoft.com/office/drawing/2014/main" id="{3989F318-3AA5-D786-D646-DFC501779728}"/>
              </a:ext>
            </a:extLst>
          </p:cNvPr>
          <p:cNvSpPr/>
          <p:nvPr/>
        </p:nvSpPr>
        <p:spPr>
          <a:xfrm>
            <a:off x="419194" y="617693"/>
            <a:ext cx="11356246" cy="662467"/>
          </a:xfrm>
          <a:prstGeom prst="rect">
            <a:avLst/>
          </a:prstGeom>
          <a:solidFill>
            <a:srgbClr val="002060"/>
          </a:solidFill>
          <a:ln>
            <a:solidFill>
              <a:schemeClr val="accent1">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p>
            <a:pPr lvl="0" eaLnBrk="0" fontAlgn="base" hangingPunct="0">
              <a:lnSpc>
                <a:spcPct val="107000"/>
              </a:lnSpc>
              <a:spcBef>
                <a:spcPct val="0"/>
              </a:spcBef>
              <a:spcAft>
                <a:spcPts val="1600"/>
              </a:spcAft>
              <a:tabLst>
                <a:tab pos="457200" algn="l"/>
              </a:tabLst>
              <a:defRPr/>
            </a:pPr>
            <a:r>
              <a:rPr lang="en-GB" sz="1600" kern="100" dirty="0">
                <a:solidFill>
                  <a:schemeClr val="bg1"/>
                </a:solidFill>
                <a:latin typeface="Arial" panose="020B0604020202020204" pitchFamily="34" charset="0"/>
                <a:ea typeface="Aptos" panose="020B0004020202020204" pitchFamily="34" charset="0"/>
                <a:cs typeface="Arial" panose="020B0604020202020204" pitchFamily="34" charset="0"/>
              </a:rPr>
              <a:t>JWHD works with employers to support individuals and workplaces with the tools needed to promote inclusive work environments recognising that employers play an important role in addressing health and disability</a:t>
            </a:r>
          </a:p>
        </p:txBody>
      </p:sp>
    </p:spTree>
    <p:extLst>
      <p:ext uri="{BB962C8B-B14F-4D97-AF65-F5344CB8AC3E}">
        <p14:creationId xmlns:p14="http://schemas.microsoft.com/office/powerpoint/2010/main" val="3215307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4C090-7085-48D3-9FC5-46883252E1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ED4ECC-A2B2-0A19-7A16-A03B749F591E}"/>
              </a:ext>
            </a:extLst>
          </p:cNvPr>
          <p:cNvSpPr>
            <a:spLocks noGrp="1"/>
          </p:cNvSpPr>
          <p:nvPr>
            <p:ph idx="1"/>
          </p:nvPr>
        </p:nvSpPr>
        <p:spPr>
          <a:xfrm>
            <a:off x="291333" y="1254641"/>
            <a:ext cx="11718074" cy="5193432"/>
          </a:xfrm>
          <a:solidFill>
            <a:srgbClr val="E1FFFA"/>
          </a:solidFill>
          <a:ln w="38100">
            <a:solidFill>
              <a:srgbClr val="00A188"/>
            </a:solidFill>
          </a:ln>
        </p:spPr>
        <p:txBody>
          <a:bodyPr vert="horz" lIns="91440" tIns="45720" rIns="91440" bIns="45720" rtlCol="0" anchor="t">
            <a:normAutofit/>
          </a:bodyPr>
          <a:lstStyle/>
          <a:p>
            <a:pPr algn="ctr">
              <a:buNone/>
            </a:pPr>
            <a:endParaRPr lang="en-GB" sz="4400" b="1">
              <a:latin typeface="Arial"/>
              <a:cs typeface="Arial"/>
            </a:endParaRPr>
          </a:p>
          <a:p>
            <a:pPr algn="ctr">
              <a:buNone/>
            </a:pPr>
            <a:endParaRPr lang="en-GB" sz="4400" b="1">
              <a:latin typeface="Arial"/>
              <a:cs typeface="Arial"/>
            </a:endParaRPr>
          </a:p>
          <a:p>
            <a:pPr algn="ctr">
              <a:buNone/>
            </a:pPr>
            <a:r>
              <a:rPr lang="en-GB" sz="4400" b="1">
                <a:latin typeface="Arial"/>
                <a:cs typeface="Arial"/>
              </a:rPr>
              <a:t>Practice examples</a:t>
            </a:r>
            <a:endParaRPr lang="en-GB"/>
          </a:p>
          <a:p>
            <a:pPr marL="0" indent="0">
              <a:buNone/>
            </a:pPr>
            <a:endParaRPr lang="en-GB" sz="1600" b="1">
              <a:latin typeface="Arial"/>
              <a:cs typeface="Arial"/>
            </a:endParaRPr>
          </a:p>
        </p:txBody>
      </p:sp>
      <p:sp>
        <p:nvSpPr>
          <p:cNvPr id="4" name="Rectangle: Single Corner Snipped 3">
            <a:extLst>
              <a:ext uri="{FF2B5EF4-FFF2-40B4-BE49-F238E27FC236}">
                <a16:creationId xmlns:a16="http://schemas.microsoft.com/office/drawing/2014/main" id="{7676A10C-E614-8342-7C44-44BF73C92DE2}"/>
              </a:ext>
            </a:extLst>
          </p:cNvPr>
          <p:cNvSpPr/>
          <p:nvPr/>
        </p:nvSpPr>
        <p:spPr>
          <a:xfrm>
            <a:off x="0" y="0"/>
            <a:ext cx="193346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4BE07877-3113-96AE-F13A-21438CD28E8D}"/>
              </a:ext>
            </a:extLst>
          </p:cNvPr>
          <p:cNvSpPr/>
          <p:nvPr/>
        </p:nvSpPr>
        <p:spPr>
          <a:xfrm>
            <a:off x="1933462"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Snipped 5">
            <a:extLst>
              <a:ext uri="{FF2B5EF4-FFF2-40B4-BE49-F238E27FC236}">
                <a16:creationId xmlns:a16="http://schemas.microsoft.com/office/drawing/2014/main" id="{3CF6E349-1ABE-78C9-5396-83EB1B0181D1}"/>
              </a:ext>
            </a:extLst>
          </p:cNvPr>
          <p:cNvSpPr/>
          <p:nvPr/>
        </p:nvSpPr>
        <p:spPr>
          <a:xfrm>
            <a:off x="3969746" y="0"/>
            <a:ext cx="211340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Snipped 6">
            <a:extLst>
              <a:ext uri="{FF2B5EF4-FFF2-40B4-BE49-F238E27FC236}">
                <a16:creationId xmlns:a16="http://schemas.microsoft.com/office/drawing/2014/main" id="{DDA37917-6BCE-3711-3678-06E9B98B0C1C}"/>
              </a:ext>
            </a:extLst>
          </p:cNvPr>
          <p:cNvSpPr/>
          <p:nvPr/>
        </p:nvSpPr>
        <p:spPr>
          <a:xfrm>
            <a:off x="6090488"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Snipped 7">
            <a:extLst>
              <a:ext uri="{FF2B5EF4-FFF2-40B4-BE49-F238E27FC236}">
                <a16:creationId xmlns:a16="http://schemas.microsoft.com/office/drawing/2014/main" id="{B05D7FD7-9131-D07D-E727-4E460F10A23F}"/>
              </a:ext>
            </a:extLst>
          </p:cNvPr>
          <p:cNvSpPr/>
          <p:nvPr/>
        </p:nvSpPr>
        <p:spPr>
          <a:xfrm>
            <a:off x="8126772" y="0"/>
            <a:ext cx="2028944"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Snipped 8">
            <a:extLst>
              <a:ext uri="{FF2B5EF4-FFF2-40B4-BE49-F238E27FC236}">
                <a16:creationId xmlns:a16="http://schemas.microsoft.com/office/drawing/2014/main" id="{51A0F473-5B92-1CD6-D051-A496F4561331}"/>
              </a:ext>
            </a:extLst>
          </p:cNvPr>
          <p:cNvSpPr/>
          <p:nvPr/>
        </p:nvSpPr>
        <p:spPr>
          <a:xfrm>
            <a:off x="10163056"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2084162-1E65-DF95-7177-66B814656584}"/>
              </a:ext>
            </a:extLst>
          </p:cNvPr>
          <p:cNvSpPr txBox="1"/>
          <p:nvPr/>
        </p:nvSpPr>
        <p:spPr>
          <a:xfrm>
            <a:off x="198733" y="156695"/>
            <a:ext cx="1735291" cy="830997"/>
          </a:xfrm>
          <a:prstGeom prst="rect">
            <a:avLst/>
          </a:prstGeom>
          <a:noFill/>
        </p:spPr>
        <p:txBody>
          <a:bodyPr wrap="square" lIns="91440" tIns="45720" rIns="91440" bIns="45720" rtlCol="0" anchor="t">
            <a:spAutoFit/>
          </a:bodyPr>
          <a:lstStyle/>
          <a:p>
            <a:pPr algn="ctr"/>
            <a:r>
              <a:rPr lang="en-GB" sz="1600" b="1">
                <a:latin typeface="Arial"/>
                <a:cs typeface="Arial"/>
                <a:hlinkClick r:id="rId2" action="ppaction://hlinksldjump"/>
              </a:rPr>
              <a:t>Work as a wider determinant of</a:t>
            </a:r>
            <a:r>
              <a:rPr lang="en-GB" sz="1600" b="1">
                <a:solidFill>
                  <a:schemeClr val="bg1"/>
                </a:solidFill>
                <a:latin typeface="Arial"/>
                <a:cs typeface="Arial"/>
                <a:hlinkClick r:id="rId2" action="ppaction://hlinksldjump"/>
              </a:rPr>
              <a:t> </a:t>
            </a:r>
            <a:r>
              <a:rPr lang="en-GB" sz="1600" b="1">
                <a:latin typeface="Arial"/>
                <a:cs typeface="Arial"/>
                <a:hlinkClick r:id="rId2" action="ppaction://hlinksldjump"/>
              </a:rPr>
              <a:t>health</a:t>
            </a:r>
            <a:endParaRPr lang="en-US"/>
          </a:p>
        </p:txBody>
      </p:sp>
      <p:sp>
        <p:nvSpPr>
          <p:cNvPr id="12" name="TextBox 11">
            <a:extLst>
              <a:ext uri="{FF2B5EF4-FFF2-40B4-BE49-F238E27FC236}">
                <a16:creationId xmlns:a16="http://schemas.microsoft.com/office/drawing/2014/main" id="{FB7DD5CC-EAFE-DBEE-966D-D81DD30CB7FF}"/>
              </a:ext>
            </a:extLst>
          </p:cNvPr>
          <p:cNvSpPr txBox="1"/>
          <p:nvPr/>
        </p:nvSpPr>
        <p:spPr>
          <a:xfrm>
            <a:off x="4134087" y="185450"/>
            <a:ext cx="1935294" cy="338554"/>
          </a:xfrm>
          <a:prstGeom prst="rect">
            <a:avLst/>
          </a:prstGeom>
          <a:noFill/>
        </p:spPr>
        <p:txBody>
          <a:bodyPr wrap="square" lIns="91440" tIns="45720" rIns="91440" bIns="45720" rtlCol="0" anchor="t">
            <a:spAutoFit/>
          </a:bodyPr>
          <a:lstStyle/>
          <a:p>
            <a:pPr algn="ctr"/>
            <a:r>
              <a:rPr lang="en-GB" sz="1600" b="1">
                <a:latin typeface="Arial"/>
                <a:cs typeface="Arial"/>
                <a:hlinkClick r:id="rId3" action="ppaction://hlinksldjump"/>
              </a:rPr>
              <a:t>Work and health</a:t>
            </a:r>
            <a:endParaRPr lang="en-GB" sz="16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DC8F783-7D30-F03A-F158-A53A7C44881C}"/>
              </a:ext>
            </a:extLst>
          </p:cNvPr>
          <p:cNvSpPr txBox="1"/>
          <p:nvPr/>
        </p:nvSpPr>
        <p:spPr>
          <a:xfrm>
            <a:off x="2067652" y="124510"/>
            <a:ext cx="1666299" cy="830997"/>
          </a:xfrm>
          <a:prstGeom prst="rect">
            <a:avLst/>
          </a:prstGeom>
          <a:noFill/>
        </p:spPr>
        <p:txBody>
          <a:bodyPr wrap="square" lIns="91440" tIns="45720" rIns="91440" bIns="45720" rtlCol="0" anchor="t">
            <a:spAutoFit/>
          </a:bodyPr>
          <a:lstStyle/>
          <a:p>
            <a:pPr algn="ctr"/>
            <a:r>
              <a:rPr lang="en-GB" sz="1600" b="1">
                <a:latin typeface="Arial"/>
                <a:cs typeface="Arial"/>
                <a:hlinkClick r:id="rId4" action="ppaction://hlinksldjump"/>
              </a:rPr>
              <a:t>Work and inclusion health</a:t>
            </a:r>
            <a:endParaRPr lang="en-GB" sz="16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FEF83A7-30E5-97B6-7436-28AA825C78A1}"/>
              </a:ext>
            </a:extLst>
          </p:cNvPr>
          <p:cNvSpPr txBox="1"/>
          <p:nvPr/>
        </p:nvSpPr>
        <p:spPr>
          <a:xfrm>
            <a:off x="6233723" y="161576"/>
            <a:ext cx="1786558" cy="338554"/>
          </a:xfrm>
          <a:prstGeom prst="rect">
            <a:avLst/>
          </a:prstGeom>
          <a:noFill/>
        </p:spPr>
        <p:txBody>
          <a:bodyPr wrap="square" lIns="91440" tIns="45720" rIns="91440" bIns="45720" rtlCol="0" anchor="t">
            <a:spAutoFit/>
          </a:bodyPr>
          <a:lstStyle/>
          <a:p>
            <a:pPr algn="ctr"/>
            <a:r>
              <a:rPr lang="en-GB" sz="1600" b="1">
                <a:latin typeface="Arial"/>
                <a:cs typeface="Arial"/>
                <a:hlinkClick r:id="rId5" action="ppaction://hlinksldjump"/>
              </a:rPr>
              <a:t>Policy Context</a:t>
            </a:r>
            <a:endParaRPr lang="en-GB" sz="1600" b="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5339030-30CD-328D-B382-B9C34F6B7230}"/>
              </a:ext>
            </a:extLst>
          </p:cNvPr>
          <p:cNvSpPr txBox="1"/>
          <p:nvPr/>
        </p:nvSpPr>
        <p:spPr>
          <a:xfrm>
            <a:off x="8262667" y="130796"/>
            <a:ext cx="1649758" cy="584775"/>
          </a:xfrm>
          <a:prstGeom prst="rect">
            <a:avLst/>
          </a:prstGeom>
          <a:noFill/>
        </p:spPr>
        <p:txBody>
          <a:bodyPr wrap="square" lIns="91440" tIns="45720" rIns="91440" bIns="45720" rtlCol="0" anchor="t">
            <a:spAutoFit/>
          </a:bodyPr>
          <a:lstStyle/>
          <a:p>
            <a:pPr algn="ctr"/>
            <a:r>
              <a:rPr lang="en-GB" sz="1600" b="1">
                <a:latin typeface="Arial"/>
                <a:cs typeface="Arial"/>
                <a:hlinkClick r:id="rId6" action="ppaction://hlinksldjump"/>
              </a:rPr>
              <a:t>DWP Structures</a:t>
            </a:r>
            <a:endParaRPr lang="en-GB" sz="1600" b="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373A8E5-DC93-AAF6-B6B9-4E339A3A4357}"/>
              </a:ext>
            </a:extLst>
          </p:cNvPr>
          <p:cNvSpPr txBox="1"/>
          <p:nvPr/>
        </p:nvSpPr>
        <p:spPr>
          <a:xfrm>
            <a:off x="10155716" y="161575"/>
            <a:ext cx="2036284" cy="338554"/>
          </a:xfrm>
          <a:prstGeom prst="rect">
            <a:avLst/>
          </a:prstGeom>
          <a:noFill/>
        </p:spPr>
        <p:txBody>
          <a:bodyPr wrap="square" lIns="91440" tIns="45720" rIns="91440" bIns="45720" rtlCol="0" anchor="t">
            <a:spAutoFit/>
          </a:bodyPr>
          <a:lstStyle/>
          <a:p>
            <a:pPr algn="ctr"/>
            <a:r>
              <a:rPr lang="en-GB" sz="1600" b="1">
                <a:latin typeface="Arial"/>
                <a:cs typeface="Arial"/>
              </a:rPr>
              <a:t>Practice examples</a:t>
            </a:r>
            <a:endParaRPr lang="en-GB" sz="16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41950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110DE8D-F534-6822-E43E-F69E77533779}"/>
              </a:ext>
            </a:extLst>
          </p:cNvPr>
          <p:cNvSpPr txBox="1">
            <a:spLocks/>
          </p:cNvSpPr>
          <p:nvPr/>
        </p:nvSpPr>
        <p:spPr>
          <a:xfrm>
            <a:off x="696558" y="172016"/>
            <a:ext cx="10798884" cy="875364"/>
          </a:xfrm>
          <a:prstGeom prst="rect">
            <a:avLst/>
          </a:prstGeom>
        </p:spPr>
        <p:txBody>
          <a:bodyPr vert="horz" lIns="0" tIns="0" rIns="103931" bIns="0" rtlCol="0" anchor="b">
            <a:noAutofit/>
          </a:bodyPr>
          <a:lstStyle>
            <a:lvl1pPr marL="0" algn="l" defTabSz="1038995" rtl="0" eaLnBrk="1" latinLnBrk="0" hangingPunct="1">
              <a:lnSpc>
                <a:spcPct val="100000"/>
              </a:lnSpc>
              <a:spcBef>
                <a:spcPct val="0"/>
              </a:spcBef>
              <a:buNone/>
              <a:tabLst>
                <a:tab pos="0" algn="l"/>
                <a:tab pos="2874101" algn="l"/>
              </a:tabLst>
              <a:defRPr lang="en-GB" sz="2799" b="0" kern="1200" cap="none" spc="0" baseline="0" dirty="0">
                <a:solidFill>
                  <a:schemeClr val="accent1"/>
                </a:solidFill>
                <a:latin typeface="Aptos Display" panose="020B0004020202020204" pitchFamily="34" charset="0"/>
                <a:ea typeface="+mj-ea"/>
                <a:cs typeface="+mj-cs"/>
              </a:defRPr>
            </a:lvl1pPr>
          </a:lstStyle>
          <a:p>
            <a:pPr>
              <a:defRPr/>
            </a:pPr>
            <a:r>
              <a:rPr lang="en-GB" sz="1800" b="1" kern="100">
                <a:solidFill>
                  <a:schemeClr val="tx1"/>
                </a:solidFill>
                <a:effectLst/>
                <a:latin typeface="Arial" panose="020B0604020202020204" pitchFamily="34" charset="0"/>
                <a:ea typeface="Tahoma" panose="020B0604030504040204" pitchFamily="34" charset="0"/>
                <a:cs typeface="Arial" panose="020B0604020202020204" pitchFamily="34" charset="0"/>
              </a:rPr>
              <a:t>PRACTICE EXAMPLE: </a:t>
            </a:r>
            <a:r>
              <a:rPr lang="en-GB" sz="1800" kern="100" err="1">
                <a:solidFill>
                  <a:schemeClr val="tx1"/>
                </a:solidFill>
                <a:effectLst/>
                <a:latin typeface="Arial" panose="020B0604020202020204" pitchFamily="34" charset="0"/>
                <a:ea typeface="Tahoma" panose="020B0604030504040204" pitchFamily="34" charset="0"/>
                <a:cs typeface="Arial" panose="020B0604020202020204" pitchFamily="34" charset="0"/>
              </a:rPr>
              <a:t>ReSTORE</a:t>
            </a:r>
            <a:r>
              <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rPr>
              <a:t> – Refugee Support Training Orientation Recruitment and Education</a:t>
            </a:r>
          </a:p>
          <a:p>
            <a:pPr>
              <a:defRPr/>
            </a:pPr>
            <a:r>
              <a:rPr lang="en-GB" sz="1800" b="1" kern="100">
                <a:solidFill>
                  <a:schemeClr val="tx1"/>
                </a:solidFill>
                <a:effectLst/>
                <a:latin typeface="Arial" panose="020B0604020202020204" pitchFamily="34" charset="0"/>
                <a:ea typeface="Tahoma" panose="020B0604030504040204" pitchFamily="34" charset="0"/>
                <a:cs typeface="Arial" panose="020B0604020202020204" pitchFamily="34" charset="0"/>
              </a:rPr>
              <a:t>CONTACT</a:t>
            </a:r>
            <a:r>
              <a:rPr kumimoji="0" lang="en-GB" sz="1800" b="1"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 </a:t>
            </a:r>
            <a:r>
              <a:rPr lang="en-GB" sz="1800" err="1">
                <a:solidFill>
                  <a:srgbClr val="00172D"/>
                </a:solidFill>
                <a:latin typeface="Arial" panose="020B0604020202020204" pitchFamily="34" charset="0"/>
                <a:cs typeface="Arial" panose="020B0604020202020204" pitchFamily="34" charset="0"/>
                <a:hlinkClick r:id="rId2"/>
              </a:rPr>
              <a:t>ReSTORE</a:t>
            </a:r>
            <a:r>
              <a:rPr lang="en-GB" sz="1800">
                <a:solidFill>
                  <a:srgbClr val="00172D"/>
                </a:solidFill>
                <a:latin typeface="Arial" panose="020B0604020202020204" pitchFamily="34" charset="0"/>
                <a:cs typeface="Arial" panose="020B0604020202020204" pitchFamily="34" charset="0"/>
              </a:rPr>
              <a:t>, </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hlinkClick r:id="rId3"/>
              </a:rPr>
              <a:t>blerta.ilazi@nhs.net</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E1A3FDF-6F92-5936-7622-92A9C8B780C0}"/>
              </a:ext>
            </a:extLst>
          </p:cNvPr>
          <p:cNvGrpSpPr/>
          <p:nvPr/>
        </p:nvGrpSpPr>
        <p:grpSpPr>
          <a:xfrm>
            <a:off x="696558" y="1348966"/>
            <a:ext cx="3346859" cy="5029469"/>
            <a:chOff x="548958" y="1706166"/>
            <a:chExt cx="3369822" cy="4464255"/>
          </a:xfrm>
        </p:grpSpPr>
        <p:grpSp>
          <p:nvGrpSpPr>
            <p:cNvPr id="8" name="Group 7">
              <a:extLst>
                <a:ext uri="{FF2B5EF4-FFF2-40B4-BE49-F238E27FC236}">
                  <a16:creationId xmlns:a16="http://schemas.microsoft.com/office/drawing/2014/main" id="{F4AF2CF3-5DA1-590E-5C95-671343015216}"/>
                </a:ext>
              </a:extLst>
            </p:cNvPr>
            <p:cNvGrpSpPr/>
            <p:nvPr/>
          </p:nvGrpSpPr>
          <p:grpSpPr>
            <a:xfrm>
              <a:off x="548958" y="1706166"/>
              <a:ext cx="3369822" cy="4464255"/>
              <a:chOff x="548958" y="1706166"/>
              <a:chExt cx="3369822" cy="4464255"/>
            </a:xfrm>
          </p:grpSpPr>
          <p:sp>
            <p:nvSpPr>
              <p:cNvPr id="10" name="Rectangle 9">
                <a:extLst>
                  <a:ext uri="{FF2B5EF4-FFF2-40B4-BE49-F238E27FC236}">
                    <a16:creationId xmlns:a16="http://schemas.microsoft.com/office/drawing/2014/main" id="{80F366AA-2E83-AFD7-3FDF-B11E9AA70AE5}"/>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11" name="Group 10">
                <a:extLst>
                  <a:ext uri="{FF2B5EF4-FFF2-40B4-BE49-F238E27FC236}">
                    <a16:creationId xmlns:a16="http://schemas.microsoft.com/office/drawing/2014/main" id="{E2A01B8F-87B4-D448-575B-85456FB5F607}"/>
                  </a:ext>
                </a:extLst>
              </p:cNvPr>
              <p:cNvGrpSpPr/>
              <p:nvPr/>
            </p:nvGrpSpPr>
            <p:grpSpPr>
              <a:xfrm>
                <a:off x="554355" y="1706166"/>
                <a:ext cx="3364425" cy="519798"/>
                <a:chOff x="554355" y="1706166"/>
                <a:chExt cx="3364425" cy="519798"/>
              </a:xfrm>
            </p:grpSpPr>
            <p:sp>
              <p:nvSpPr>
                <p:cNvPr id="14" name="Rectangle 13">
                  <a:extLst>
                    <a:ext uri="{FF2B5EF4-FFF2-40B4-BE49-F238E27FC236}">
                      <a16:creationId xmlns:a16="http://schemas.microsoft.com/office/drawing/2014/main" id="{302C85B6-5FDD-E2EF-CFFC-A20F161861A7}"/>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defRPr/>
                  </a:pPr>
                  <a:r>
                    <a:rPr lang="en-GB" sz="1400" b="1" kern="0">
                      <a:solidFill>
                        <a:schemeClr val="bg1"/>
                      </a:solidFill>
                      <a:latin typeface="Arial" panose="020B0604020202020204" pitchFamily="34" charset="0"/>
                      <a:cs typeface="Arial" panose="020B0604020202020204" pitchFamily="34" charset="0"/>
                    </a:rPr>
                    <a:t>Context</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549DAD55-C4BC-61CD-BFE5-243A0EAF359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2" name="Oval 11">
                <a:extLst>
                  <a:ext uri="{FF2B5EF4-FFF2-40B4-BE49-F238E27FC236}">
                    <a16:creationId xmlns:a16="http://schemas.microsoft.com/office/drawing/2014/main" id="{74ECE848-1836-35B5-F2E9-AF27160B173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FB039E10-7CFD-18FB-FA71-50F2EFBF7234}"/>
                  </a:ext>
                </a:extLst>
              </p:cNvPr>
              <p:cNvSpPr txBox="1"/>
              <p:nvPr/>
            </p:nvSpPr>
            <p:spPr>
              <a:xfrm>
                <a:off x="548958" y="2267520"/>
                <a:ext cx="3249747" cy="2016792"/>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dirty="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Established in 2023, </a:t>
                </a:r>
                <a:r>
                  <a:rPr kumimoji="0" lang="en-GB" sz="1100" b="0" i="0" u="none" strike="noStrike" kern="0" cap="none" spc="0" normalizeH="0" baseline="0" noProof="0" dirty="0" err="1">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ReSTORE</a:t>
                </a:r>
                <a:r>
                  <a:rPr kumimoji="0" lang="en-GB" sz="1100" b="0" i="0" u="none" strike="noStrike" kern="0" cap="none" spc="0" normalizeH="0" baseline="0" noProof="0" dirty="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 is provided by South Yorkshire Primary Care Workforce and Training Hub.</a:t>
                </a:r>
              </a:p>
              <a:p>
                <a:pPr defTabSz="203831">
                  <a:spcAft>
                    <a:spcPts val="1200"/>
                  </a:spcAft>
                  <a:defRPr/>
                </a:pPr>
                <a:r>
                  <a:rPr lang="en-GB" sz="1100" dirty="0">
                    <a:solidFill>
                      <a:srgbClr val="000000"/>
                    </a:solidFill>
                    <a:effectLst/>
                    <a:latin typeface="Arial" panose="020B0604020202020204" pitchFamily="34" charset="0"/>
                    <a:ea typeface="Aptos" panose="020B0004020202020204" pitchFamily="34" charset="0"/>
                    <a:cs typeface="Arial" panose="020B0604020202020204" pitchFamily="34" charset="0"/>
                  </a:rPr>
                  <a:t>The Programme is a cross-sector collaborative initiative designed to support healthcare professionals from inclusion health groups, particularly refugee nurses, midwives, and allied healthcare professionals in South Yorkshire, in returning to their nursing careers and joining the NHS workforce through a structured program.</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marR="0" lvl="0" indent="0" defTabSz="203831" eaLnBrk="1" fontAlgn="auto" latinLnBrk="0" hangingPunct="1">
                  <a:lnSpc>
                    <a:spcPct val="100000"/>
                  </a:lnSpc>
                  <a:spcBef>
                    <a:spcPts val="0"/>
                  </a:spcBef>
                  <a:spcAft>
                    <a:spcPts val="1200"/>
                  </a:spcAft>
                  <a:buClrTx/>
                  <a:buSzTx/>
                  <a:buFontTx/>
                  <a:buNone/>
                  <a:tabLst/>
                  <a:defRPr/>
                </a:pPr>
                <a:endParaRPr kumimoji="0" lang="en-GB" sz="1100" b="0" i="0" u="none" strike="noStrike" kern="0" cap="none" spc="0" normalizeH="0" baseline="0" noProof="0" dirty="0">
                  <a:ln>
                    <a:noFill/>
                  </a:ln>
                  <a:solidFill>
                    <a:srgbClr val="242424"/>
                  </a:solidFill>
                  <a:effectLst/>
                  <a:uLnTx/>
                  <a:uFillTx/>
                  <a:ea typeface="Calibri" panose="020F0502020204030204" pitchFamily="34" charset="0"/>
                </a:endParaRPr>
              </a:p>
            </p:txBody>
          </p:sp>
        </p:grpSp>
        <p:pic>
          <p:nvPicPr>
            <p:cNvPr id="9" name="Graphic 8" descr="Newspaper with solid fill">
              <a:extLst>
                <a:ext uri="{FF2B5EF4-FFF2-40B4-BE49-F238E27FC236}">
                  <a16:creationId xmlns:a16="http://schemas.microsoft.com/office/drawing/2014/main" id="{D0D76F7F-65DF-1A42-90EC-2F0996743A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3615" y="1757634"/>
              <a:ext cx="400949" cy="400949"/>
            </a:xfrm>
            <a:prstGeom prst="rect">
              <a:avLst/>
            </a:prstGeom>
          </p:spPr>
        </p:pic>
      </p:grpSp>
      <p:grpSp>
        <p:nvGrpSpPr>
          <p:cNvPr id="16" name="Group 15">
            <a:extLst>
              <a:ext uri="{FF2B5EF4-FFF2-40B4-BE49-F238E27FC236}">
                <a16:creationId xmlns:a16="http://schemas.microsoft.com/office/drawing/2014/main" id="{CA5D218C-791B-0CA0-D55C-9A9E83E46935}"/>
              </a:ext>
            </a:extLst>
          </p:cNvPr>
          <p:cNvGrpSpPr/>
          <p:nvPr/>
        </p:nvGrpSpPr>
        <p:grpSpPr>
          <a:xfrm>
            <a:off x="4416924" y="1348967"/>
            <a:ext cx="3363549" cy="5031827"/>
            <a:chOff x="554355" y="1706166"/>
            <a:chExt cx="3364425" cy="4505812"/>
          </a:xfrm>
        </p:grpSpPr>
        <p:grpSp>
          <p:nvGrpSpPr>
            <p:cNvPr id="17" name="Group 16">
              <a:extLst>
                <a:ext uri="{FF2B5EF4-FFF2-40B4-BE49-F238E27FC236}">
                  <a16:creationId xmlns:a16="http://schemas.microsoft.com/office/drawing/2014/main" id="{8B5BAB41-3FF0-F843-0A0D-01B2E02A50F5}"/>
                </a:ext>
              </a:extLst>
            </p:cNvPr>
            <p:cNvGrpSpPr/>
            <p:nvPr/>
          </p:nvGrpSpPr>
          <p:grpSpPr>
            <a:xfrm>
              <a:off x="554355" y="1706166"/>
              <a:ext cx="3364425" cy="4505812"/>
              <a:chOff x="554355" y="1706166"/>
              <a:chExt cx="3364425" cy="4505812"/>
            </a:xfrm>
          </p:grpSpPr>
          <p:sp>
            <p:nvSpPr>
              <p:cNvPr id="19" name="Rectangle 18">
                <a:extLst>
                  <a:ext uri="{FF2B5EF4-FFF2-40B4-BE49-F238E27FC236}">
                    <a16:creationId xmlns:a16="http://schemas.microsoft.com/office/drawing/2014/main" id="{62918C40-3D10-F96F-C565-93FE9624D3F3}"/>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0" name="Group 19">
                <a:extLst>
                  <a:ext uri="{FF2B5EF4-FFF2-40B4-BE49-F238E27FC236}">
                    <a16:creationId xmlns:a16="http://schemas.microsoft.com/office/drawing/2014/main" id="{8F05D8D7-0D2C-D115-9571-C7CEFD39C205}"/>
                  </a:ext>
                </a:extLst>
              </p:cNvPr>
              <p:cNvGrpSpPr/>
              <p:nvPr/>
            </p:nvGrpSpPr>
            <p:grpSpPr>
              <a:xfrm>
                <a:off x="554355" y="1706166"/>
                <a:ext cx="3364425" cy="519798"/>
                <a:chOff x="554355" y="1706166"/>
                <a:chExt cx="3364425" cy="519798"/>
              </a:xfrm>
            </p:grpSpPr>
            <p:sp>
              <p:nvSpPr>
                <p:cNvPr id="23" name="Rectangle 22">
                  <a:extLst>
                    <a:ext uri="{FF2B5EF4-FFF2-40B4-BE49-F238E27FC236}">
                      <a16:creationId xmlns:a16="http://schemas.microsoft.com/office/drawing/2014/main" id="{6361958D-6660-B09A-70AE-32D4EADE8248}"/>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The offer</a:t>
                  </a:r>
                </a:p>
              </p:txBody>
            </p:sp>
            <p:sp>
              <p:nvSpPr>
                <p:cNvPr id="24" name="Oval 23">
                  <a:extLst>
                    <a:ext uri="{FF2B5EF4-FFF2-40B4-BE49-F238E27FC236}">
                      <a16:creationId xmlns:a16="http://schemas.microsoft.com/office/drawing/2014/main" id="{BC0E78E1-F2A6-AC07-85D4-F1B17EA687C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1" name="Oval 20">
                <a:extLst>
                  <a:ext uri="{FF2B5EF4-FFF2-40B4-BE49-F238E27FC236}">
                    <a16:creationId xmlns:a16="http://schemas.microsoft.com/office/drawing/2014/main" id="{108AEFBE-205D-0E93-B5B9-DA8C7F26240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4446A99-BEAA-93F7-23DD-CA73A010D277}"/>
                  </a:ext>
                </a:extLst>
              </p:cNvPr>
              <p:cNvSpPr txBox="1"/>
              <p:nvPr/>
            </p:nvSpPr>
            <p:spPr>
              <a:xfrm>
                <a:off x="568679" y="2270865"/>
                <a:ext cx="3332501" cy="3941113"/>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ReSTORE aligns with the principles of the IPS Model:</a:t>
                </a:r>
              </a:p>
              <a:p>
                <a:pPr marL="171450" indent="-171450" defTabSz="203831">
                  <a:spcAft>
                    <a:spcPts val="1200"/>
                  </a:spcAft>
                  <a:buFont typeface="Arial" panose="020B0604020202020204" pitchFamily="34" charset="0"/>
                  <a:buChar char="•"/>
                  <a:defRPr/>
                </a:pPr>
                <a:r>
                  <a:rPr lang="en-GB" sz="1100">
                    <a:solidFill>
                      <a:srgbClr val="000000"/>
                    </a:solidFill>
                    <a:latin typeface="Arial" panose="020B0604020202020204" pitchFamily="34" charset="0"/>
                    <a:ea typeface="Aptos" panose="020B0004020202020204" pitchFamily="34" charset="0"/>
                    <a:cs typeface="Arial" panose="020B0604020202020204" pitchFamily="34" charset="0"/>
                  </a:rPr>
                  <a:t>P</a:t>
                </a:r>
                <a:r>
                  <a:rPr lang="en-GB" sz="1100">
                    <a:solidFill>
                      <a:srgbClr val="000000"/>
                    </a:solidFill>
                    <a:effectLst/>
                    <a:latin typeface="Arial" panose="020B0604020202020204" pitchFamily="34" charset="0"/>
                    <a:ea typeface="Aptos" panose="020B0004020202020204" pitchFamily="34" charset="0"/>
                    <a:cs typeface="Arial" panose="020B0604020202020204" pitchFamily="34" charset="0"/>
                  </a:rPr>
                  <a:t>rioritises competitive employment in standard NHS roles</a:t>
                </a:r>
              </a:p>
              <a:p>
                <a:pPr marL="171450" indent="-171450" defTabSz="203831">
                  <a:spcAft>
                    <a:spcPts val="1200"/>
                  </a:spcAft>
                  <a:buFont typeface="Arial" panose="020B0604020202020204" pitchFamily="34" charset="0"/>
                  <a:buChar char="•"/>
                  <a:defRPr/>
                </a:pPr>
                <a:r>
                  <a:rPr lang="en-GB" sz="1100">
                    <a:solidFill>
                      <a:srgbClr val="000000"/>
                    </a:solidFill>
                    <a:effectLst/>
                    <a:latin typeface="Arial" panose="020B0604020202020204" pitchFamily="34" charset="0"/>
                    <a:ea typeface="Aptos" panose="020B0004020202020204" pitchFamily="34" charset="0"/>
                    <a:cs typeface="Arial" panose="020B0604020202020204" pitchFamily="34" charset="0"/>
                  </a:rPr>
                  <a:t>Participation is voluntary and based on individual choice. offers trauma-informed, pastoral support </a:t>
                </a:r>
              </a:p>
              <a:p>
                <a:pPr marL="171450" indent="-171450" defTabSz="203831">
                  <a:spcAft>
                    <a:spcPts val="1200"/>
                  </a:spcAft>
                  <a:buFont typeface="Arial" panose="020B0604020202020204" pitchFamily="34" charset="0"/>
                  <a:buChar char="•"/>
                  <a:defRPr/>
                </a:pPr>
                <a:r>
                  <a:rPr lang="en-GB" sz="1100">
                    <a:solidFill>
                      <a:srgbClr val="000000"/>
                    </a:solidFill>
                    <a:latin typeface="Arial" panose="020B0604020202020204" pitchFamily="34" charset="0"/>
                    <a:ea typeface="Aptos" panose="020B0004020202020204" pitchFamily="34" charset="0"/>
                    <a:cs typeface="Arial" panose="020B0604020202020204" pitchFamily="34" charset="0"/>
                  </a:rPr>
                  <a:t>T</a:t>
                </a:r>
                <a:r>
                  <a:rPr lang="en-GB" sz="1100">
                    <a:solidFill>
                      <a:srgbClr val="000000"/>
                    </a:solidFill>
                    <a:effectLst/>
                    <a:latin typeface="Arial" panose="020B0604020202020204" pitchFamily="34" charset="0"/>
                    <a:ea typeface="Aptos" panose="020B0004020202020204" pitchFamily="34" charset="0"/>
                    <a:cs typeface="Arial" panose="020B0604020202020204" pitchFamily="34" charset="0"/>
                  </a:rPr>
                  <a:t>ailored to each participant's clinical background, career aspirations, and personal circumstances</a:t>
                </a:r>
              </a:p>
              <a:p>
                <a:pPr marL="171450" indent="-171450" defTabSz="203831">
                  <a:spcAft>
                    <a:spcPts val="1200"/>
                  </a:spcAft>
                  <a:buFont typeface="Arial" panose="020B0604020202020204" pitchFamily="34" charset="0"/>
                  <a:buChar char="•"/>
                  <a:defRPr/>
                </a:pPr>
                <a:r>
                  <a:rPr lang="en-GB" sz="1100">
                    <a:solidFill>
                      <a:srgbClr val="000000"/>
                    </a:solidFill>
                    <a:effectLst/>
                    <a:latin typeface="Arial" panose="020B0604020202020204" pitchFamily="34" charset="0"/>
                    <a:ea typeface="Aptos" panose="020B0004020202020204" pitchFamily="34" charset="0"/>
                    <a:cs typeface="Arial" panose="020B0604020202020204" pitchFamily="34" charset="0"/>
                  </a:rPr>
                  <a:t>Participants begin NHS job applications alongside exam preparation, reducing delays between registration and employment</a:t>
                </a:r>
              </a:p>
              <a:p>
                <a:pPr marL="171450" indent="-171450" defTabSz="203831">
                  <a:spcAft>
                    <a:spcPts val="1200"/>
                  </a:spcAft>
                  <a:buFont typeface="Arial" panose="020B0604020202020204" pitchFamily="34" charset="0"/>
                  <a:buChar char="•"/>
                  <a:defRPr/>
                </a:pPr>
                <a:r>
                  <a:rPr lang="en-GB" sz="1100">
                    <a:solidFill>
                      <a:srgbClr val="000000"/>
                    </a:solidFill>
                    <a:effectLst/>
                    <a:latin typeface="Arial" panose="020B0604020202020204" pitchFamily="34" charset="0"/>
                    <a:ea typeface="Aptos" panose="020B0004020202020204" pitchFamily="34" charset="0"/>
                    <a:cs typeface="Arial" panose="020B0604020202020204" pitchFamily="34" charset="0"/>
                  </a:rPr>
                  <a:t>The programme works with five NHS Trusts in South Yorkshire, primary care providers, and academic institutions to develop employment pathways</a:t>
                </a:r>
              </a:p>
              <a:p>
                <a:pPr marL="171450" indent="-171450" defTabSz="203831">
                  <a:spcAft>
                    <a:spcPts val="1200"/>
                  </a:spcAft>
                  <a:buFont typeface="Arial" panose="020B0604020202020204" pitchFamily="34" charset="0"/>
                  <a:buChar char="•"/>
                  <a:defRPr/>
                </a:pPr>
                <a:r>
                  <a:rPr lang="en-GB" sz="1100">
                    <a:solidFill>
                      <a:srgbClr val="000000"/>
                    </a:solidFill>
                    <a:effectLst/>
                    <a:latin typeface="Arial" panose="020B0604020202020204" pitchFamily="34" charset="0"/>
                    <a:ea typeface="Aptos" panose="020B0004020202020204" pitchFamily="34" charset="0"/>
                    <a:cs typeface="Arial" panose="020B0604020202020204" pitchFamily="34" charset="0"/>
                  </a:rPr>
                  <a:t>Participants receive ongoing support beyond employment recognising that integration is a long-term process</a:t>
                </a:r>
                <a:endPar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Graphic 17" descr="Open hand with solid fill">
              <a:extLst>
                <a:ext uri="{FF2B5EF4-FFF2-40B4-BE49-F238E27FC236}">
                  <a16:creationId xmlns:a16="http://schemas.microsoft.com/office/drawing/2014/main" id="{BD9EE6C7-6A05-1DDA-0A07-B4F6B7E1FD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13615" y="1757634"/>
              <a:ext cx="400949" cy="400949"/>
            </a:xfrm>
            <a:prstGeom prst="rect">
              <a:avLst/>
            </a:prstGeom>
          </p:spPr>
        </p:pic>
      </p:grpSp>
      <p:grpSp>
        <p:nvGrpSpPr>
          <p:cNvPr id="25" name="Group 24">
            <a:extLst>
              <a:ext uri="{FF2B5EF4-FFF2-40B4-BE49-F238E27FC236}">
                <a16:creationId xmlns:a16="http://schemas.microsoft.com/office/drawing/2014/main" id="{C3ACAD88-5721-8ED3-2676-E596EB209B7B}"/>
              </a:ext>
            </a:extLst>
          </p:cNvPr>
          <p:cNvGrpSpPr/>
          <p:nvPr/>
        </p:nvGrpSpPr>
        <p:grpSpPr>
          <a:xfrm>
            <a:off x="8131893" y="1348966"/>
            <a:ext cx="3363549" cy="5007383"/>
            <a:chOff x="554355" y="1706166"/>
            <a:chExt cx="3364425" cy="4464255"/>
          </a:xfrm>
        </p:grpSpPr>
        <p:grpSp>
          <p:nvGrpSpPr>
            <p:cNvPr id="26" name="Group 25">
              <a:extLst>
                <a:ext uri="{FF2B5EF4-FFF2-40B4-BE49-F238E27FC236}">
                  <a16:creationId xmlns:a16="http://schemas.microsoft.com/office/drawing/2014/main" id="{24EB4BE9-D81A-8255-A693-CD1FA9D5AFAD}"/>
                </a:ext>
              </a:extLst>
            </p:cNvPr>
            <p:cNvGrpSpPr/>
            <p:nvPr/>
          </p:nvGrpSpPr>
          <p:grpSpPr>
            <a:xfrm>
              <a:off x="554355" y="1706166"/>
              <a:ext cx="3364425" cy="4464255"/>
              <a:chOff x="554355" y="1706166"/>
              <a:chExt cx="3364425" cy="4464255"/>
            </a:xfrm>
          </p:grpSpPr>
          <p:sp>
            <p:nvSpPr>
              <p:cNvPr id="28" name="Rectangle 27">
                <a:extLst>
                  <a:ext uri="{FF2B5EF4-FFF2-40B4-BE49-F238E27FC236}">
                    <a16:creationId xmlns:a16="http://schemas.microsoft.com/office/drawing/2014/main" id="{02BD0AEF-B119-EEDA-5946-AF1A1A20861D}"/>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12BEF8DE-677A-468D-6E3A-909331106B6D}"/>
                  </a:ext>
                </a:extLst>
              </p:cNvPr>
              <p:cNvGrpSpPr/>
              <p:nvPr/>
            </p:nvGrpSpPr>
            <p:grpSpPr>
              <a:xfrm>
                <a:off x="554355" y="1706166"/>
                <a:ext cx="3364425" cy="519798"/>
                <a:chOff x="554355" y="1706166"/>
                <a:chExt cx="3364425" cy="519798"/>
              </a:xfrm>
            </p:grpSpPr>
            <p:sp>
              <p:nvSpPr>
                <p:cNvPr id="32" name="Rectangle 31">
                  <a:extLst>
                    <a:ext uri="{FF2B5EF4-FFF2-40B4-BE49-F238E27FC236}">
                      <a16:creationId xmlns:a16="http://schemas.microsoft.com/office/drawing/2014/main" id="{A20C555B-7967-D728-4164-C749B7C75337}"/>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Learning </a:t>
                  </a:r>
                </a:p>
              </p:txBody>
            </p:sp>
            <p:sp>
              <p:nvSpPr>
                <p:cNvPr id="33" name="Oval 32">
                  <a:extLst>
                    <a:ext uri="{FF2B5EF4-FFF2-40B4-BE49-F238E27FC236}">
                      <a16:creationId xmlns:a16="http://schemas.microsoft.com/office/drawing/2014/main" id="{8ABA7894-E050-9440-6F9B-725126B1C9D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0" name="Oval 29">
                <a:extLst>
                  <a:ext uri="{FF2B5EF4-FFF2-40B4-BE49-F238E27FC236}">
                    <a16:creationId xmlns:a16="http://schemas.microsoft.com/office/drawing/2014/main" id="{D67BEC2C-B758-AE0D-5BC8-98959B0E45E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B34D4767-095E-1786-B3E0-C78890EE8CFE}"/>
                  </a:ext>
                </a:extLst>
              </p:cNvPr>
              <p:cNvSpPr txBox="1"/>
              <p:nvPr/>
            </p:nvSpPr>
            <p:spPr>
              <a:xfrm>
                <a:off x="563062" y="2270865"/>
                <a:ext cx="3338304" cy="3663152"/>
              </a:xfrm>
              <a:prstGeom prst="rect">
                <a:avLst/>
              </a:prstGeom>
              <a:noFill/>
            </p:spPr>
            <p:txBody>
              <a:bodyPr wrap="square" lIns="91440" tIns="45720" rIns="91440" bIns="45720" anchor="t">
                <a:spAutoFit/>
              </a:bodyPr>
              <a:lstStyle/>
              <a:p>
                <a:pPr defTabSz="203831">
                  <a:spcAft>
                    <a:spcPts val="1200"/>
                  </a:spcAft>
                  <a:defRPr/>
                </a:pPr>
                <a:r>
                  <a:rPr lang="en-GB" sz="1100">
                    <a:solidFill>
                      <a:srgbClr val="000000"/>
                    </a:solidFill>
                    <a:effectLst/>
                    <a:latin typeface="Arial"/>
                    <a:ea typeface="Aptos" panose="020B0004020202020204" pitchFamily="34" charset="0"/>
                    <a:cs typeface="Arial"/>
                  </a:rPr>
                  <a:t>ReSTORE addresses significant barriers that refugee healthcare professionals face in joining regulatory bodies and resuming their careers trained in their home countries. Our partners include the DWP (Lisa Dalby, copied into this email), five NHS Hospital Trusts across South Yorkshire, the Nursing and Midwifery Council, both Sheffield universities, and various voluntary and community sector organisations such as the Refugee Council, Hope English School, and SAVTE.</a:t>
                </a:r>
              </a:p>
              <a:p>
                <a:pPr defTabSz="203831">
                  <a:spcAft>
                    <a:spcPts val="1200"/>
                  </a:spcAft>
                  <a:defRPr/>
                </a:pPr>
                <a:r>
                  <a:rPr lang="en-GB" sz="1100">
                    <a:solidFill>
                      <a:srgbClr val="000000"/>
                    </a:solidFill>
                    <a:effectLst/>
                    <a:latin typeface="Arial"/>
                    <a:ea typeface="Aptos" panose="020B0004020202020204" pitchFamily="34" charset="0"/>
                    <a:cs typeface="Arial"/>
                  </a:rPr>
                  <a:t>40 refugee nurses have been supported so far, </a:t>
                </a:r>
                <a:r>
                  <a:rPr lang="en-GB" sz="1100">
                    <a:solidFill>
                      <a:srgbClr val="000000"/>
                    </a:solidFill>
                    <a:latin typeface="Arial"/>
                    <a:ea typeface="Aptos" panose="020B0004020202020204" pitchFamily="34" charset="0"/>
                    <a:cs typeface="Arial"/>
                  </a:rPr>
                  <a:t>30</a:t>
                </a:r>
                <a:r>
                  <a:rPr lang="en-GB" sz="1100">
                    <a:solidFill>
                      <a:srgbClr val="000000"/>
                    </a:solidFill>
                    <a:effectLst/>
                    <a:latin typeface="Arial"/>
                    <a:ea typeface="Aptos" panose="020B0004020202020204" pitchFamily="34" charset="0"/>
                    <a:cs typeface="Arial"/>
                  </a:rPr>
                  <a:t> of them are now working in the NHS.  Of these, 9 have fully qualified and are now working as Registered Nurses in the NHS and </a:t>
                </a:r>
                <a:r>
                  <a:rPr lang="en-GB" sz="1100">
                    <a:solidFill>
                      <a:srgbClr val="000000"/>
                    </a:solidFill>
                    <a:latin typeface="Arial"/>
                    <a:ea typeface="Aptos" panose="020B0004020202020204" pitchFamily="34" charset="0"/>
                    <a:cs typeface="Arial"/>
                  </a:rPr>
                  <a:t>21 </a:t>
                </a:r>
                <a:r>
                  <a:rPr lang="en-GB" sz="1100">
                    <a:solidFill>
                      <a:srgbClr val="000000"/>
                    </a:solidFill>
                    <a:effectLst/>
                    <a:latin typeface="Arial"/>
                    <a:ea typeface="Aptos" panose="020B0004020202020204" pitchFamily="34" charset="0"/>
                    <a:cs typeface="Arial"/>
                  </a:rPr>
                  <a:t>participants are working as Clinical Support Workers, catering assistants and volunteers whilst they continue their</a:t>
                </a:r>
                <a:r>
                  <a:rPr lang="en-GB" sz="1100">
                    <a:solidFill>
                      <a:srgbClr val="000000"/>
                    </a:solidFill>
                    <a:latin typeface="Arial"/>
                    <a:ea typeface="Aptos" panose="020B0004020202020204" pitchFamily="34" charset="0"/>
                    <a:cs typeface="Arial"/>
                  </a:rPr>
                  <a:t> Registration journey.</a:t>
                </a:r>
                <a:endParaRPr lang="en-GB" sz="1100" kern="0">
                  <a:solidFill>
                    <a:srgbClr val="242424"/>
                  </a:solidFill>
                  <a:latin typeface="Arial" panose="020B0604020202020204" pitchFamily="34" charset="0"/>
                  <a:ea typeface="Calibri" panose="020F0502020204030204" pitchFamily="34" charset="0"/>
                  <a:cs typeface="Arial" panose="020B0604020202020204" pitchFamily="34" charset="0"/>
                </a:endParaRPr>
              </a:p>
              <a:p>
                <a:pPr defTabSz="203831">
                  <a:spcAft>
                    <a:spcPts val="1200"/>
                  </a:spcAft>
                  <a:defRPr/>
                </a:pPr>
                <a:endParaRPr lang="en-GB" sz="110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203831">
                  <a:spcAft>
                    <a:spcPts val="1200"/>
                  </a:spcAft>
                  <a:defRPr/>
                </a:pPr>
                <a:r>
                  <a:rPr lang="en-GB" sz="1100">
                    <a:solidFill>
                      <a:srgbClr val="000000"/>
                    </a:solidFill>
                    <a:latin typeface="Arial"/>
                    <a:ea typeface="Calibri"/>
                    <a:cs typeface="Arial"/>
                  </a:rPr>
                  <a:t>Find out more about ReSTORE </a:t>
                </a:r>
                <a:r>
                  <a:rPr lang="en-GB" sz="1100">
                    <a:solidFill>
                      <a:srgbClr val="000000"/>
                    </a:solidFill>
                    <a:ea typeface="+mn-lt"/>
                    <a:cs typeface="+mn-lt"/>
                    <a:hlinkClick r:id="rId6"/>
                  </a:rPr>
                  <a:t>Building ReSTORE - National Association of Primary Care</a:t>
                </a:r>
                <a:endParaRPr lang="en-GB" sz="110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grpSp>
        <p:pic>
          <p:nvPicPr>
            <p:cNvPr id="27" name="Graphic 26" descr="Shooting star with solid fill">
              <a:extLst>
                <a:ext uri="{FF2B5EF4-FFF2-40B4-BE49-F238E27FC236}">
                  <a16:creationId xmlns:a16="http://schemas.microsoft.com/office/drawing/2014/main" id="{5C778131-3C40-FAE9-D47B-9BF7B2B82A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50560" y="1806501"/>
              <a:ext cx="324374" cy="324374"/>
            </a:xfrm>
            <a:prstGeom prst="rect">
              <a:avLst/>
            </a:prstGeom>
          </p:spPr>
        </p:pic>
      </p:grpSp>
      <p:sp>
        <p:nvSpPr>
          <p:cNvPr id="2" name="Footer Placeholder 1">
            <a:extLst>
              <a:ext uri="{FF2B5EF4-FFF2-40B4-BE49-F238E27FC236}">
                <a16:creationId xmlns:a16="http://schemas.microsoft.com/office/drawing/2014/main" id="{4FE7C0B1-ACE9-B1C5-A842-B863445D1A6C}"/>
              </a:ext>
            </a:extLst>
          </p:cNvPr>
          <p:cNvSpPr>
            <a:spLocks noGrp="1"/>
          </p:cNvSpPr>
          <p:nvPr>
            <p:ph type="ftr" sz="quarter" idx="11"/>
          </p:nvPr>
        </p:nvSpPr>
        <p:spPr>
          <a:xfrm>
            <a:off x="4038600" y="6432553"/>
            <a:ext cx="4114800" cy="365125"/>
          </a:xfrm>
        </p:spPr>
        <p:txBody>
          <a:bodyPr/>
          <a:lstStyle/>
          <a:p>
            <a:r>
              <a:rPr lang="en-GB"/>
              <a:t>NEY Inclusion Health &amp; Work Case Study_2025</a:t>
            </a:r>
          </a:p>
        </p:txBody>
      </p:sp>
    </p:spTree>
    <p:extLst>
      <p:ext uri="{BB962C8B-B14F-4D97-AF65-F5344CB8AC3E}">
        <p14:creationId xmlns:p14="http://schemas.microsoft.com/office/powerpoint/2010/main" val="2567265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110DE8D-F534-6822-E43E-F69E77533779}"/>
              </a:ext>
            </a:extLst>
          </p:cNvPr>
          <p:cNvSpPr txBox="1">
            <a:spLocks/>
          </p:cNvSpPr>
          <p:nvPr/>
        </p:nvSpPr>
        <p:spPr>
          <a:xfrm>
            <a:off x="696558" y="172016"/>
            <a:ext cx="10798884" cy="875364"/>
          </a:xfrm>
          <a:prstGeom prst="rect">
            <a:avLst/>
          </a:prstGeom>
        </p:spPr>
        <p:txBody>
          <a:bodyPr vert="horz" lIns="0" tIns="0" rIns="103931" bIns="0" rtlCol="0" anchor="b">
            <a:noAutofit/>
          </a:bodyPr>
          <a:lstStyle>
            <a:lvl1pPr marL="0" algn="l" defTabSz="1038995" rtl="0" eaLnBrk="1" latinLnBrk="0" hangingPunct="1">
              <a:lnSpc>
                <a:spcPct val="100000"/>
              </a:lnSpc>
              <a:spcBef>
                <a:spcPct val="0"/>
              </a:spcBef>
              <a:buNone/>
              <a:tabLst>
                <a:tab pos="0" algn="l"/>
                <a:tab pos="2874101" algn="l"/>
              </a:tabLst>
              <a:defRPr lang="en-GB" sz="2799" b="0" kern="1200" cap="none" spc="0" baseline="0" dirty="0">
                <a:solidFill>
                  <a:schemeClr val="accent1"/>
                </a:solidFill>
                <a:latin typeface="Aptos Display" panose="020B0004020202020204" pitchFamily="34" charset="0"/>
                <a:ea typeface="+mj-ea"/>
                <a:cs typeface="+mj-cs"/>
              </a:defRPr>
            </a:lvl1pPr>
          </a:lstStyle>
          <a:p>
            <a:pPr>
              <a:defRPr/>
            </a:pPr>
            <a:r>
              <a:rPr lang="en-GB" sz="1800" b="1" kern="100">
                <a:solidFill>
                  <a:schemeClr val="tx1"/>
                </a:solidFill>
                <a:latin typeface="Arial" panose="020B0604020202020204" pitchFamily="34" charset="0"/>
                <a:ea typeface="Tahoma" panose="020B0604030504040204" pitchFamily="34" charset="0"/>
                <a:cs typeface="Arial" panose="020B0604020202020204" pitchFamily="34" charset="0"/>
              </a:rPr>
              <a:t>PRACTICE EXAMPLE: </a:t>
            </a:r>
            <a:r>
              <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rPr>
              <a:t>Sheffield Inclusive Recovery Cities Model</a:t>
            </a:r>
          </a:p>
          <a:p>
            <a:pPr>
              <a:defRPr/>
            </a:pPr>
            <a:endPar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endParaRPr>
          </a:p>
          <a:p>
            <a:pPr marL="0" marR="0" lvl="0" indent="0" defTabSz="1038995" rtl="0" eaLnBrk="1" fontAlgn="auto" latinLnBrk="0" hangingPunct="1">
              <a:lnSpc>
                <a:spcPct val="100000"/>
              </a:lnSpc>
              <a:spcBef>
                <a:spcPct val="0"/>
              </a:spcBef>
              <a:spcAft>
                <a:spcPts val="0"/>
              </a:spcAft>
              <a:buClrTx/>
              <a:buSzTx/>
              <a:buFontTx/>
              <a:buNone/>
              <a:tabLst>
                <a:tab pos="0" algn="l"/>
                <a:tab pos="2874101" algn="l"/>
              </a:tabLst>
              <a:defRPr/>
            </a:pPr>
            <a:r>
              <a:rPr kumimoji="0" lang="en-GB" sz="1800" b="1"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CONTACT: </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hlinkClick r:id="rId2"/>
              </a:rPr>
              <a:t>tracey.ford@sheffield.gov.uk</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 </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hlinkClick r:id="rId3"/>
              </a:rPr>
              <a:t>Joanna.yardley@likewisesheffield.org.uk</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 </a:t>
            </a:r>
          </a:p>
        </p:txBody>
      </p:sp>
      <p:grpSp>
        <p:nvGrpSpPr>
          <p:cNvPr id="7" name="Group 6">
            <a:extLst>
              <a:ext uri="{FF2B5EF4-FFF2-40B4-BE49-F238E27FC236}">
                <a16:creationId xmlns:a16="http://schemas.microsoft.com/office/drawing/2014/main" id="{0E1A3FDF-6F92-5936-7622-92A9C8B780C0}"/>
              </a:ext>
            </a:extLst>
          </p:cNvPr>
          <p:cNvGrpSpPr/>
          <p:nvPr/>
        </p:nvGrpSpPr>
        <p:grpSpPr>
          <a:xfrm>
            <a:off x="500285" y="1348966"/>
            <a:ext cx="3368945" cy="5007383"/>
            <a:chOff x="548958" y="1706166"/>
            <a:chExt cx="3369822" cy="4464255"/>
          </a:xfrm>
        </p:grpSpPr>
        <p:grpSp>
          <p:nvGrpSpPr>
            <p:cNvPr id="8" name="Group 7">
              <a:extLst>
                <a:ext uri="{FF2B5EF4-FFF2-40B4-BE49-F238E27FC236}">
                  <a16:creationId xmlns:a16="http://schemas.microsoft.com/office/drawing/2014/main" id="{F4AF2CF3-5DA1-590E-5C95-671343015216}"/>
                </a:ext>
              </a:extLst>
            </p:cNvPr>
            <p:cNvGrpSpPr/>
            <p:nvPr/>
          </p:nvGrpSpPr>
          <p:grpSpPr>
            <a:xfrm>
              <a:off x="548958" y="1706166"/>
              <a:ext cx="3369822" cy="4464255"/>
              <a:chOff x="548958" y="1706166"/>
              <a:chExt cx="3369822" cy="4464255"/>
            </a:xfrm>
          </p:grpSpPr>
          <p:sp>
            <p:nvSpPr>
              <p:cNvPr id="10" name="Rectangle 9">
                <a:extLst>
                  <a:ext uri="{FF2B5EF4-FFF2-40B4-BE49-F238E27FC236}">
                    <a16:creationId xmlns:a16="http://schemas.microsoft.com/office/drawing/2014/main" id="{80F366AA-2E83-AFD7-3FDF-B11E9AA70AE5}"/>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11" name="Group 10">
                <a:extLst>
                  <a:ext uri="{FF2B5EF4-FFF2-40B4-BE49-F238E27FC236}">
                    <a16:creationId xmlns:a16="http://schemas.microsoft.com/office/drawing/2014/main" id="{E2A01B8F-87B4-D448-575B-85456FB5F607}"/>
                  </a:ext>
                </a:extLst>
              </p:cNvPr>
              <p:cNvGrpSpPr/>
              <p:nvPr/>
            </p:nvGrpSpPr>
            <p:grpSpPr>
              <a:xfrm>
                <a:off x="554355" y="1706166"/>
                <a:ext cx="3364425" cy="519798"/>
                <a:chOff x="554355" y="1706166"/>
                <a:chExt cx="3364425" cy="519798"/>
              </a:xfrm>
            </p:grpSpPr>
            <p:sp>
              <p:nvSpPr>
                <p:cNvPr id="14" name="Rectangle 13">
                  <a:extLst>
                    <a:ext uri="{FF2B5EF4-FFF2-40B4-BE49-F238E27FC236}">
                      <a16:creationId xmlns:a16="http://schemas.microsoft.com/office/drawing/2014/main" id="{302C85B6-5FDD-E2EF-CFFC-A20F161861A7}"/>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defRPr/>
                  </a:pPr>
                  <a:r>
                    <a:rPr lang="en-GB" sz="1400" b="1" kern="0">
                      <a:solidFill>
                        <a:schemeClr val="bg1"/>
                      </a:solidFill>
                      <a:latin typeface="Arial" panose="020B0604020202020204" pitchFamily="34" charset="0"/>
                      <a:cs typeface="Arial" panose="020B0604020202020204" pitchFamily="34" charset="0"/>
                    </a:rPr>
                    <a:t>Context</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549DAD55-C4BC-61CD-BFE5-243A0EAF359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2" name="Oval 11">
                <a:extLst>
                  <a:ext uri="{FF2B5EF4-FFF2-40B4-BE49-F238E27FC236}">
                    <a16:creationId xmlns:a16="http://schemas.microsoft.com/office/drawing/2014/main" id="{74ECE848-1836-35B5-F2E9-AF27160B173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FB039E10-7CFD-18FB-FA71-50F2EFBF7234}"/>
                  </a:ext>
                </a:extLst>
              </p:cNvPr>
              <p:cNvSpPr txBox="1"/>
              <p:nvPr/>
            </p:nvSpPr>
            <p:spPr>
              <a:xfrm>
                <a:off x="548958" y="2267520"/>
                <a:ext cx="3249747" cy="3224123"/>
              </a:xfrm>
              <a:prstGeom prst="rect">
                <a:avLst/>
              </a:prstGeom>
              <a:noFill/>
            </p:spPr>
            <p:txBody>
              <a:bodyPr wrap="square" lIns="91440" tIns="45720" rIns="91440" bIns="45720" anchor="t">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lang="en-GB" sz="1100" b="0" i="0">
                    <a:effectLst/>
                    <a:latin typeface="Arial" panose="020B0604020202020204" pitchFamily="34" charset="0"/>
                    <a:cs typeface="Arial" panose="020B0604020202020204" pitchFamily="34" charset="0"/>
                  </a:rPr>
                  <a:t>Inclusive Recovery Cities (IRC) started out as a UK movement that aims to create communities where recovery from addiction is visible, celebrated, and supported.  T</a:t>
                </a:r>
                <a:r>
                  <a:rPr lang="en-GB" sz="1100">
                    <a:latin typeface="Arial" panose="020B0604020202020204" pitchFamily="34" charset="0"/>
                    <a:cs typeface="Arial" panose="020B0604020202020204" pitchFamily="34" charset="0"/>
                  </a:rPr>
                  <a:t>he IRC approach takes action to remove the shame and stigma surrounding substance dependence, increasing understanding, support and opportunities for recovery, and one of the core goals and essential metrics for success is reducing stigma and social exclusion.</a:t>
                </a:r>
              </a:p>
              <a:p>
                <a:pPr marL="0" marR="0" lvl="0" indent="0" defTabSz="203831" eaLnBrk="1" fontAlgn="auto" latinLnBrk="0" hangingPunct="1">
                  <a:lnSpc>
                    <a:spcPct val="100000"/>
                  </a:lnSpc>
                  <a:spcBef>
                    <a:spcPts val="0"/>
                  </a:spcBef>
                  <a:spcAft>
                    <a:spcPts val="1200"/>
                  </a:spcAft>
                  <a:buClrTx/>
                  <a:buSzTx/>
                  <a:buFontTx/>
                  <a:buNone/>
                  <a:tabLst/>
                  <a:defRPr/>
                </a:pPr>
                <a:r>
                  <a:rPr lang="en-GB" sz="1100">
                    <a:latin typeface="Arial" panose="020B0604020202020204" pitchFamily="34" charset="0"/>
                    <a:cs typeface="Arial" panose="020B0604020202020204" pitchFamily="34" charset="0"/>
                  </a:rPr>
                  <a:t>There is a mutual benefit – not just for recovering people, but for the city, in that people in recovery, individually and as part of a vibrant and integrated recovery community, make the city a better place for everyone.</a:t>
                </a:r>
                <a:endParaRPr lang="en-GB" sz="1100" b="0" i="0">
                  <a:solidFill>
                    <a:srgbClr val="183C47"/>
                  </a:solidFill>
                  <a:effectLst/>
                  <a:latin typeface="Arial" panose="020B0604020202020204" pitchFamily="34" charset="0"/>
                  <a:cs typeface="Arial" panose="020B0604020202020204" pitchFamily="34" charset="0"/>
                </a:endParaRPr>
              </a:p>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The movement is led by Lived </a:t>
                </a:r>
                <a:r>
                  <a:rPr lang="en-GB" sz="1100" kern="0">
                    <a:solidFill>
                      <a:srgbClr val="242424"/>
                    </a:solidFill>
                    <a:latin typeface="Arial" panose="020B0604020202020204" pitchFamily="34" charset="0"/>
                    <a:ea typeface="Calibri" panose="020F0502020204030204" pitchFamily="34" charset="0"/>
                    <a:cs typeface="Arial" panose="020B0604020202020204" pitchFamily="34" charset="0"/>
                  </a:rPr>
                  <a:t>Experience Recovery Organisation individuals in partnership with </a:t>
                </a: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Sheffield City Council, Partnership Board and Recovery Community.</a:t>
                </a:r>
              </a:p>
            </p:txBody>
          </p:sp>
        </p:grpSp>
        <p:pic>
          <p:nvPicPr>
            <p:cNvPr id="9" name="Graphic 8" descr="Newspaper with solid fill">
              <a:extLst>
                <a:ext uri="{FF2B5EF4-FFF2-40B4-BE49-F238E27FC236}">
                  <a16:creationId xmlns:a16="http://schemas.microsoft.com/office/drawing/2014/main" id="{D0D76F7F-65DF-1A42-90EC-2F0996743A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3615" y="1757634"/>
              <a:ext cx="400949" cy="400949"/>
            </a:xfrm>
            <a:prstGeom prst="rect">
              <a:avLst/>
            </a:prstGeom>
          </p:spPr>
        </p:pic>
      </p:grpSp>
      <p:grpSp>
        <p:nvGrpSpPr>
          <p:cNvPr id="16" name="Group 15">
            <a:extLst>
              <a:ext uri="{FF2B5EF4-FFF2-40B4-BE49-F238E27FC236}">
                <a16:creationId xmlns:a16="http://schemas.microsoft.com/office/drawing/2014/main" id="{CA5D218C-791B-0CA0-D55C-9A9E83E46935}"/>
              </a:ext>
            </a:extLst>
          </p:cNvPr>
          <p:cNvGrpSpPr/>
          <p:nvPr/>
        </p:nvGrpSpPr>
        <p:grpSpPr>
          <a:xfrm>
            <a:off x="4238625" y="1348967"/>
            <a:ext cx="3721458" cy="5061963"/>
            <a:chOff x="554355" y="1706166"/>
            <a:chExt cx="3364425" cy="4464255"/>
          </a:xfrm>
        </p:grpSpPr>
        <p:grpSp>
          <p:nvGrpSpPr>
            <p:cNvPr id="17" name="Group 16">
              <a:extLst>
                <a:ext uri="{FF2B5EF4-FFF2-40B4-BE49-F238E27FC236}">
                  <a16:creationId xmlns:a16="http://schemas.microsoft.com/office/drawing/2014/main" id="{8B5BAB41-3FF0-F843-0A0D-01B2E02A50F5}"/>
                </a:ext>
              </a:extLst>
            </p:cNvPr>
            <p:cNvGrpSpPr/>
            <p:nvPr/>
          </p:nvGrpSpPr>
          <p:grpSpPr>
            <a:xfrm>
              <a:off x="554355" y="1706166"/>
              <a:ext cx="3364425" cy="4464255"/>
              <a:chOff x="554355" y="1706166"/>
              <a:chExt cx="3364425" cy="4464255"/>
            </a:xfrm>
          </p:grpSpPr>
          <p:sp>
            <p:nvSpPr>
              <p:cNvPr id="19" name="Rectangle 18">
                <a:extLst>
                  <a:ext uri="{FF2B5EF4-FFF2-40B4-BE49-F238E27FC236}">
                    <a16:creationId xmlns:a16="http://schemas.microsoft.com/office/drawing/2014/main" id="{62918C40-3D10-F96F-C565-93FE9624D3F3}"/>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0" name="Group 19">
                <a:extLst>
                  <a:ext uri="{FF2B5EF4-FFF2-40B4-BE49-F238E27FC236}">
                    <a16:creationId xmlns:a16="http://schemas.microsoft.com/office/drawing/2014/main" id="{8F05D8D7-0D2C-D115-9571-C7CEFD39C205}"/>
                  </a:ext>
                </a:extLst>
              </p:cNvPr>
              <p:cNvGrpSpPr/>
              <p:nvPr/>
            </p:nvGrpSpPr>
            <p:grpSpPr>
              <a:xfrm>
                <a:off x="554355" y="1706166"/>
                <a:ext cx="3364425" cy="519798"/>
                <a:chOff x="554355" y="1706166"/>
                <a:chExt cx="3364425" cy="519798"/>
              </a:xfrm>
            </p:grpSpPr>
            <p:sp>
              <p:nvSpPr>
                <p:cNvPr id="23" name="Rectangle 22">
                  <a:extLst>
                    <a:ext uri="{FF2B5EF4-FFF2-40B4-BE49-F238E27FC236}">
                      <a16:creationId xmlns:a16="http://schemas.microsoft.com/office/drawing/2014/main" id="{6361958D-6660-B09A-70AE-32D4EADE8248}"/>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The offer</a:t>
                  </a:r>
                </a:p>
              </p:txBody>
            </p:sp>
            <p:sp>
              <p:nvSpPr>
                <p:cNvPr id="24" name="Oval 23">
                  <a:extLst>
                    <a:ext uri="{FF2B5EF4-FFF2-40B4-BE49-F238E27FC236}">
                      <a16:creationId xmlns:a16="http://schemas.microsoft.com/office/drawing/2014/main" id="{BC0E78E1-F2A6-AC07-85D4-F1B17EA687C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1" name="Oval 20">
                <a:extLst>
                  <a:ext uri="{FF2B5EF4-FFF2-40B4-BE49-F238E27FC236}">
                    <a16:creationId xmlns:a16="http://schemas.microsoft.com/office/drawing/2014/main" id="{108AEFBE-205D-0E93-B5B9-DA8C7F26240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4446A99-BEAA-93F7-23DD-CA73A010D277}"/>
                  </a:ext>
                </a:extLst>
              </p:cNvPr>
              <p:cNvSpPr txBox="1"/>
              <p:nvPr/>
            </p:nvSpPr>
            <p:spPr>
              <a:xfrm>
                <a:off x="601817" y="2270865"/>
                <a:ext cx="3222038" cy="3664370"/>
              </a:xfrm>
              <a:prstGeom prst="rect">
                <a:avLst/>
              </a:prstGeom>
              <a:noFill/>
            </p:spPr>
            <p:txBody>
              <a:bodyPr wrap="square">
                <a:spAutoFit/>
              </a:bodyPr>
              <a:lstStyle/>
              <a:p>
                <a:pPr algn="l">
                  <a:buFont typeface="Arial" panose="020B0604020202020204" pitchFamily="34" charset="0"/>
                  <a:buChar char="•"/>
                </a:pPr>
                <a:r>
                  <a:rPr lang="en-GB" sz="1100" b="1" i="0">
                    <a:solidFill>
                      <a:srgbClr val="212529"/>
                    </a:solidFill>
                    <a:effectLst/>
                    <a:latin typeface="Arial" panose="020B0604020202020204" pitchFamily="34" charset="0"/>
                    <a:cs typeface="Arial" panose="020B0604020202020204" pitchFamily="34" charset="0"/>
                  </a:rPr>
                  <a:t>Visible Recovery: </a:t>
                </a:r>
                <a:r>
                  <a:rPr lang="en-GB" sz="1100" b="0" i="0">
                    <a:solidFill>
                      <a:srgbClr val="212529"/>
                    </a:solidFill>
                    <a:effectLst/>
                    <a:latin typeface="Arial" panose="020B0604020202020204" pitchFamily="34" charset="0"/>
                    <a:cs typeface="Arial" panose="020B0604020202020204" pitchFamily="34" charset="0"/>
                  </a:rPr>
                  <a:t>Making recovery achievements and events prominent to challenge negative perceptions and foster a sense of hope and possibility.</a:t>
                </a:r>
              </a:p>
              <a:p>
                <a:pPr algn="l">
                  <a:buFont typeface="Arial" panose="020B0604020202020204" pitchFamily="34" charset="0"/>
                  <a:buChar char="•"/>
                </a:pPr>
                <a:r>
                  <a:rPr lang="en-GB" sz="1100" b="1" i="0">
                    <a:solidFill>
                      <a:srgbClr val="212529"/>
                    </a:solidFill>
                    <a:effectLst/>
                    <a:latin typeface="Arial" panose="020B0604020202020204" pitchFamily="34" charset="0"/>
                    <a:cs typeface="Arial" panose="020B0604020202020204" pitchFamily="34" charset="0"/>
                  </a:rPr>
                  <a:t>Challenging Stigma: </a:t>
                </a:r>
                <a:r>
                  <a:rPr lang="en-GB" sz="1100" b="0" i="0">
                    <a:solidFill>
                      <a:srgbClr val="212529"/>
                    </a:solidFill>
                    <a:effectLst/>
                    <a:latin typeface="Arial" panose="020B0604020202020204" pitchFamily="34" charset="0"/>
                    <a:cs typeface="Arial" panose="020B0604020202020204" pitchFamily="34" charset="0"/>
                  </a:rPr>
                  <a:t>Actively working to dismantle negative attitudes and stereotypes surrounding addiction and recovery through public awareness campaigns and community engagement.</a:t>
                </a:r>
              </a:p>
              <a:p>
                <a:pPr algn="l">
                  <a:buFont typeface="Arial" panose="020B0604020202020204" pitchFamily="34" charset="0"/>
                  <a:buChar char="•"/>
                </a:pPr>
                <a:r>
                  <a:rPr lang="en-GB" sz="1100" b="1" i="0">
                    <a:solidFill>
                      <a:srgbClr val="212529"/>
                    </a:solidFill>
                    <a:effectLst/>
                    <a:latin typeface="Arial" panose="020B0604020202020204" pitchFamily="34" charset="0"/>
                    <a:cs typeface="Arial" panose="020B0604020202020204" pitchFamily="34" charset="0"/>
                  </a:rPr>
                  <a:t>Multiple Pathways: –</a:t>
                </a:r>
                <a:r>
                  <a:rPr lang="en-GB" sz="1100" b="0" i="0">
                    <a:solidFill>
                      <a:srgbClr val="212529"/>
                    </a:solidFill>
                    <a:effectLst/>
                    <a:latin typeface="Arial" panose="020B0604020202020204" pitchFamily="34" charset="0"/>
                    <a:cs typeface="Arial" panose="020B0604020202020204" pitchFamily="34" charset="0"/>
                  </a:rPr>
                  <a:t>Recognising that individuals recover in different ways and supporting diverse approaches to recovery, including peer support, professional treatment, and community-based initiatives.</a:t>
                </a:r>
              </a:p>
              <a:p>
                <a:pPr algn="l">
                  <a:buFont typeface="Arial" panose="020B0604020202020204" pitchFamily="34" charset="0"/>
                  <a:buChar char="•"/>
                </a:pPr>
                <a:r>
                  <a:rPr lang="en-GB" sz="1100" b="1" i="0">
                    <a:solidFill>
                      <a:srgbClr val="212529"/>
                    </a:solidFill>
                    <a:effectLst/>
                    <a:latin typeface="Arial" panose="020B0604020202020204" pitchFamily="34" charset="0"/>
                    <a:cs typeface="Arial" panose="020B0604020202020204" pitchFamily="34" charset="0"/>
                  </a:rPr>
                  <a:t>Collaborative Approach: </a:t>
                </a:r>
                <a:r>
                  <a:rPr lang="en-GB" sz="1100" b="0" i="0">
                    <a:solidFill>
                      <a:srgbClr val="212529"/>
                    </a:solidFill>
                    <a:effectLst/>
                    <a:latin typeface="Arial" panose="020B0604020202020204" pitchFamily="34" charset="0"/>
                    <a:cs typeface="Arial" panose="020B0604020202020204" pitchFamily="34" charset="0"/>
                  </a:rPr>
                  <a:t>Encouraging partnerships between city councils, recovery organisations, healthcare providers, employers, and community members to create a supportive ecosystem for recovery.</a:t>
                </a:r>
              </a:p>
              <a:p>
                <a:pPr algn="l">
                  <a:buFont typeface="Arial" panose="020B0604020202020204" pitchFamily="34" charset="0"/>
                  <a:buChar char="•"/>
                </a:pPr>
                <a:r>
                  <a:rPr lang="en-GB" sz="1100" b="1" i="0">
                    <a:solidFill>
                      <a:srgbClr val="212529"/>
                    </a:solidFill>
                    <a:effectLst/>
                    <a:latin typeface="Arial" panose="020B0604020202020204" pitchFamily="34" charset="0"/>
                    <a:cs typeface="Arial" panose="020B0604020202020204" pitchFamily="34" charset="0"/>
                  </a:rPr>
                  <a:t>Public Events: </a:t>
                </a:r>
                <a:r>
                  <a:rPr lang="en-GB" sz="1100" b="0" i="0">
                    <a:solidFill>
                      <a:srgbClr val="212529"/>
                    </a:solidFill>
                    <a:effectLst/>
                    <a:latin typeface="Arial" panose="020B0604020202020204" pitchFamily="34" charset="0"/>
                    <a:cs typeface="Arial" panose="020B0604020202020204" pitchFamily="34" charset="0"/>
                  </a:rPr>
                  <a:t>Hosting regular public-facing events to celebrate recovery, promote positive narratives, and foster a sense of community</a:t>
                </a:r>
              </a:p>
              <a:p>
                <a:pPr algn="l">
                  <a:buFont typeface="Arial" panose="020B0604020202020204" pitchFamily="34" charset="0"/>
                  <a:buChar char="•"/>
                </a:pPr>
                <a:endParaRPr lang="en-GB" sz="1100">
                  <a:solidFill>
                    <a:srgbClr val="212529"/>
                  </a:solidFill>
                  <a:latin typeface="Arial" panose="020B0604020202020204" pitchFamily="34" charset="0"/>
                  <a:cs typeface="Arial" panose="020B0604020202020204" pitchFamily="34" charset="0"/>
                </a:endParaRPr>
              </a:p>
              <a:p>
                <a:pPr algn="l"/>
                <a:r>
                  <a:rPr lang="en-GB" sz="1100" b="0" i="0">
                    <a:solidFill>
                      <a:srgbClr val="212529"/>
                    </a:solidFill>
                    <a:effectLst/>
                    <a:latin typeface="Arial" panose="020B0604020202020204" pitchFamily="34" charset="0"/>
                    <a:cs typeface="Arial" panose="020B0604020202020204" pitchFamily="34" charset="0"/>
                  </a:rPr>
                  <a:t>Includes pre-employment pathways such as volunteering in services, ambassadors' scheme and Shelter’s Getting Real Opportunities of Work (GROW)</a:t>
                </a:r>
              </a:p>
            </p:txBody>
          </p:sp>
        </p:grpSp>
        <p:pic>
          <p:nvPicPr>
            <p:cNvPr id="18" name="Graphic 17" descr="Open hand with solid fill">
              <a:extLst>
                <a:ext uri="{FF2B5EF4-FFF2-40B4-BE49-F238E27FC236}">
                  <a16:creationId xmlns:a16="http://schemas.microsoft.com/office/drawing/2014/main" id="{BD9EE6C7-6A05-1DDA-0A07-B4F6B7E1FD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13615" y="1757634"/>
              <a:ext cx="400949" cy="400949"/>
            </a:xfrm>
            <a:prstGeom prst="rect">
              <a:avLst/>
            </a:prstGeom>
          </p:spPr>
        </p:pic>
      </p:grpSp>
      <p:grpSp>
        <p:nvGrpSpPr>
          <p:cNvPr id="25" name="Group 24">
            <a:extLst>
              <a:ext uri="{FF2B5EF4-FFF2-40B4-BE49-F238E27FC236}">
                <a16:creationId xmlns:a16="http://schemas.microsoft.com/office/drawing/2014/main" id="{C3ACAD88-5721-8ED3-2676-E596EB209B7B}"/>
              </a:ext>
            </a:extLst>
          </p:cNvPr>
          <p:cNvGrpSpPr/>
          <p:nvPr/>
        </p:nvGrpSpPr>
        <p:grpSpPr>
          <a:xfrm>
            <a:off x="8328166" y="1348966"/>
            <a:ext cx="3363549" cy="5007383"/>
            <a:chOff x="554355" y="1706166"/>
            <a:chExt cx="3364425" cy="4464255"/>
          </a:xfrm>
        </p:grpSpPr>
        <p:grpSp>
          <p:nvGrpSpPr>
            <p:cNvPr id="26" name="Group 25">
              <a:extLst>
                <a:ext uri="{FF2B5EF4-FFF2-40B4-BE49-F238E27FC236}">
                  <a16:creationId xmlns:a16="http://schemas.microsoft.com/office/drawing/2014/main" id="{24EB4BE9-D81A-8255-A693-CD1FA9D5AFAD}"/>
                </a:ext>
              </a:extLst>
            </p:cNvPr>
            <p:cNvGrpSpPr/>
            <p:nvPr/>
          </p:nvGrpSpPr>
          <p:grpSpPr>
            <a:xfrm>
              <a:off x="554355" y="1706166"/>
              <a:ext cx="3364425" cy="4464255"/>
              <a:chOff x="554355" y="1706166"/>
              <a:chExt cx="3364425" cy="4464255"/>
            </a:xfrm>
          </p:grpSpPr>
          <p:sp>
            <p:nvSpPr>
              <p:cNvPr id="28" name="Rectangle 27">
                <a:extLst>
                  <a:ext uri="{FF2B5EF4-FFF2-40B4-BE49-F238E27FC236}">
                    <a16:creationId xmlns:a16="http://schemas.microsoft.com/office/drawing/2014/main" id="{02BD0AEF-B119-EEDA-5946-AF1A1A20861D}"/>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12BEF8DE-677A-468D-6E3A-909331106B6D}"/>
                  </a:ext>
                </a:extLst>
              </p:cNvPr>
              <p:cNvGrpSpPr/>
              <p:nvPr/>
            </p:nvGrpSpPr>
            <p:grpSpPr>
              <a:xfrm>
                <a:off x="554355" y="1706166"/>
                <a:ext cx="3364425" cy="519798"/>
                <a:chOff x="554355" y="1706166"/>
                <a:chExt cx="3364425" cy="519798"/>
              </a:xfrm>
            </p:grpSpPr>
            <p:sp>
              <p:nvSpPr>
                <p:cNvPr id="32" name="Rectangle 31">
                  <a:extLst>
                    <a:ext uri="{FF2B5EF4-FFF2-40B4-BE49-F238E27FC236}">
                      <a16:creationId xmlns:a16="http://schemas.microsoft.com/office/drawing/2014/main" id="{A20C555B-7967-D728-4164-C749B7C75337}"/>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Learning </a:t>
                  </a:r>
                </a:p>
              </p:txBody>
            </p:sp>
            <p:sp>
              <p:nvSpPr>
                <p:cNvPr id="33" name="Oval 32">
                  <a:extLst>
                    <a:ext uri="{FF2B5EF4-FFF2-40B4-BE49-F238E27FC236}">
                      <a16:creationId xmlns:a16="http://schemas.microsoft.com/office/drawing/2014/main" id="{8ABA7894-E050-9440-6F9B-725126B1C9D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0" name="Oval 29">
                <a:extLst>
                  <a:ext uri="{FF2B5EF4-FFF2-40B4-BE49-F238E27FC236}">
                    <a16:creationId xmlns:a16="http://schemas.microsoft.com/office/drawing/2014/main" id="{D67BEC2C-B758-AE0D-5BC8-98959B0E45E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B34D4767-095E-1786-B3E0-C78890EE8CFE}"/>
                  </a:ext>
                </a:extLst>
              </p:cNvPr>
              <p:cNvSpPr txBox="1"/>
              <p:nvPr/>
            </p:nvSpPr>
            <p:spPr>
              <a:xfrm>
                <a:off x="601817" y="2270865"/>
                <a:ext cx="3222038" cy="3704312"/>
              </a:xfrm>
              <a:prstGeom prst="rect">
                <a:avLst/>
              </a:prstGeom>
              <a:noFill/>
            </p:spPr>
            <p:txBody>
              <a:bodyPr wrap="square">
                <a:spAutoFit/>
              </a:bodyPr>
              <a:lstStyle/>
              <a:p>
                <a:pPr>
                  <a:buNone/>
                </a:pPr>
                <a:r>
                  <a:rPr lang="en-GB" sz="1100">
                    <a:latin typeface="Arial" panose="020B0604020202020204" pitchFamily="34" charset="0"/>
                    <a:ea typeface="Aptos" panose="020B0004020202020204" pitchFamily="34" charset="0"/>
                    <a:cs typeface="Arial" panose="020B0604020202020204" pitchFamily="34" charset="0"/>
                  </a:rPr>
                  <a:t>W</a:t>
                </a:r>
                <a:r>
                  <a:rPr lang="en-GB" sz="1100">
                    <a:effectLst/>
                    <a:latin typeface="Arial" panose="020B0604020202020204" pitchFamily="34" charset="0"/>
                    <a:ea typeface="Aptos" panose="020B0004020202020204" pitchFamily="34" charset="0"/>
                    <a:cs typeface="Arial" panose="020B0604020202020204" pitchFamily="34" charset="0"/>
                  </a:rPr>
                  <a:t>e know anecdotally that people experiencing issues with addiction, whether it be themselves or being an affected family member will shy away from disclosing to employers because of the stigma associated with addiction. – hence the inclusive recovery cities campaign, which aims to have more open conversations in the workplace and for employers HR departments to have policies that support individuals </a:t>
                </a:r>
              </a:p>
              <a:p>
                <a:pPr>
                  <a:buNone/>
                </a:pPr>
                <a:r>
                  <a:rPr lang="en-GB" sz="1100">
                    <a:effectLst/>
                    <a:latin typeface="Arial" panose="020B0604020202020204" pitchFamily="34" charset="0"/>
                    <a:ea typeface="Aptos" panose="020B0004020202020204" pitchFamily="34" charset="0"/>
                    <a:cs typeface="Arial" panose="020B0604020202020204" pitchFamily="34" charset="0"/>
                  </a:rPr>
                  <a:t> </a:t>
                </a:r>
              </a:p>
              <a:p>
                <a:pPr>
                  <a:buNone/>
                </a:pPr>
                <a:r>
                  <a:rPr lang="en-GB" sz="1100">
                    <a:effectLst/>
                    <a:latin typeface="Arial" panose="020B0604020202020204" pitchFamily="34" charset="0"/>
                    <a:ea typeface="Aptos" panose="020B0004020202020204" pitchFamily="34" charset="0"/>
                    <a:cs typeface="Arial" panose="020B0604020202020204" pitchFamily="34" charset="0"/>
                  </a:rPr>
                  <a:t>We are currently doing some consultation work to back up what we know anecdotally.  We also have plans for a recovery toolkit aimed at supporting conversations about addiction and recovery and are engaging the public in conversations about recovery.</a:t>
                </a:r>
              </a:p>
              <a:p>
                <a:pPr>
                  <a:buNone/>
                </a:pPr>
                <a:endParaRPr kumimoji="0" lang="en-GB" sz="1100" b="0" i="0" u="none" strike="noStrike" kern="0" cap="none" spc="0" normalizeH="0" baseline="0" noProof="0">
                  <a:ln>
                    <a:noFill/>
                  </a:ln>
                  <a:solidFill>
                    <a:srgbClr val="242424"/>
                  </a:solidFill>
                  <a:uLnTx/>
                  <a:uFillTx/>
                  <a:latin typeface="Arial" panose="020B0604020202020204" pitchFamily="34" charset="0"/>
                  <a:ea typeface="Calibri" panose="020F0502020204030204" pitchFamily="34" charset="0"/>
                  <a:cs typeface="Arial" panose="020B0604020202020204" pitchFamily="34" charset="0"/>
                </a:endParaRPr>
              </a:p>
              <a:p>
                <a:pPr>
                  <a:buNone/>
                </a:pPr>
                <a:r>
                  <a:rPr lang="en-GB" sz="1100" b="1" kern="0">
                    <a:solidFill>
                      <a:srgbClr val="242424"/>
                    </a:solidFill>
                    <a:effectLst/>
                    <a:latin typeface="Arial" panose="020B0604020202020204" pitchFamily="34" charset="0"/>
                    <a:ea typeface="Calibri" panose="020F0502020204030204" pitchFamily="34" charset="0"/>
                    <a:cs typeface="Arial" panose="020B0604020202020204" pitchFamily="34" charset="0"/>
                  </a:rPr>
                  <a:t>Timeline so far:</a:t>
                </a:r>
              </a:p>
              <a:p>
                <a:pPr>
                  <a:buNone/>
                </a:pPr>
                <a:r>
                  <a:rPr lang="en-GB" sz="1100">
                    <a:latin typeface="Arial" panose="020B0604020202020204" pitchFamily="34" charset="0"/>
                    <a:ea typeface="Aptos" panose="020B0004020202020204" pitchFamily="34" charset="0"/>
                    <a:cs typeface="Arial" panose="020B0604020202020204" pitchFamily="34" charset="0"/>
                  </a:rPr>
                  <a:t>Established a Steering Group in 2023 and co-created a mission statement.  Set up subgroups in 2024 looking at Comms, BAMER communities, Business &amp; Employment.  These led to the Recovery Directory and a conference held in Sheffield Pakistan Muslim Centre.</a:t>
                </a:r>
                <a:endParaRPr kumimoji="0" lang="en-GB" sz="1100" b="1"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7" name="Graphic 26" descr="Shooting star with solid fill">
              <a:extLst>
                <a:ext uri="{FF2B5EF4-FFF2-40B4-BE49-F238E27FC236}">
                  <a16:creationId xmlns:a16="http://schemas.microsoft.com/office/drawing/2014/main" id="{5C778131-3C40-FAE9-D47B-9BF7B2B82A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50560" y="1806501"/>
              <a:ext cx="324374" cy="324374"/>
            </a:xfrm>
            <a:prstGeom prst="rect">
              <a:avLst/>
            </a:prstGeom>
          </p:spPr>
        </p:pic>
      </p:grpSp>
      <p:sp>
        <p:nvSpPr>
          <p:cNvPr id="2" name="Footer Placeholder 1">
            <a:extLst>
              <a:ext uri="{FF2B5EF4-FFF2-40B4-BE49-F238E27FC236}">
                <a16:creationId xmlns:a16="http://schemas.microsoft.com/office/drawing/2014/main" id="{4FE7C0B1-ACE9-B1C5-A842-B863445D1A6C}"/>
              </a:ext>
            </a:extLst>
          </p:cNvPr>
          <p:cNvSpPr>
            <a:spLocks noGrp="1"/>
          </p:cNvSpPr>
          <p:nvPr>
            <p:ph type="ftr" sz="quarter" idx="11"/>
          </p:nvPr>
        </p:nvSpPr>
        <p:spPr/>
        <p:txBody>
          <a:bodyPr/>
          <a:lstStyle/>
          <a:p>
            <a:r>
              <a:rPr lang="en-GB"/>
              <a:t>NEY Inclusion Health &amp; Work Case Study_2025</a:t>
            </a:r>
          </a:p>
        </p:txBody>
      </p:sp>
    </p:spTree>
    <p:extLst>
      <p:ext uri="{BB962C8B-B14F-4D97-AF65-F5344CB8AC3E}">
        <p14:creationId xmlns:p14="http://schemas.microsoft.com/office/powerpoint/2010/main" val="923749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110DE8D-F534-6822-E43E-F69E77533779}"/>
              </a:ext>
            </a:extLst>
          </p:cNvPr>
          <p:cNvSpPr txBox="1">
            <a:spLocks/>
          </p:cNvSpPr>
          <p:nvPr/>
        </p:nvSpPr>
        <p:spPr>
          <a:xfrm>
            <a:off x="696558" y="172016"/>
            <a:ext cx="10798884" cy="875364"/>
          </a:xfrm>
          <a:prstGeom prst="rect">
            <a:avLst/>
          </a:prstGeom>
        </p:spPr>
        <p:txBody>
          <a:bodyPr vert="horz" lIns="0" tIns="0" rIns="103931" bIns="0" rtlCol="0" anchor="b">
            <a:noAutofit/>
          </a:bodyPr>
          <a:lstStyle>
            <a:lvl1pPr marL="0" algn="l" defTabSz="1038995" rtl="0" eaLnBrk="1" latinLnBrk="0" hangingPunct="1">
              <a:lnSpc>
                <a:spcPct val="100000"/>
              </a:lnSpc>
              <a:spcBef>
                <a:spcPct val="0"/>
              </a:spcBef>
              <a:buNone/>
              <a:tabLst>
                <a:tab pos="0" algn="l"/>
                <a:tab pos="2874101" algn="l"/>
              </a:tabLst>
              <a:defRPr lang="en-GB" sz="2799" b="0" kern="1200" cap="none" spc="0" baseline="0" dirty="0">
                <a:solidFill>
                  <a:schemeClr val="accent1"/>
                </a:solidFill>
                <a:latin typeface="Aptos Display" panose="020B0004020202020204" pitchFamily="34" charset="0"/>
                <a:ea typeface="+mj-ea"/>
                <a:cs typeface="+mj-cs"/>
              </a:defRPr>
            </a:lvl1pPr>
          </a:lstStyle>
          <a:p>
            <a:pPr>
              <a:defRPr/>
            </a:pPr>
            <a:r>
              <a:rPr lang="en-GB" sz="1800" b="1" kern="100">
                <a:solidFill>
                  <a:schemeClr val="tx1"/>
                </a:solidFill>
                <a:latin typeface="Arial" panose="020B0604020202020204" pitchFamily="34" charset="0"/>
                <a:ea typeface="Tahoma" panose="020B0604030504040204" pitchFamily="34" charset="0"/>
                <a:cs typeface="Arial" panose="020B0604020202020204" pitchFamily="34" charset="0"/>
              </a:rPr>
              <a:t>PRACTICE EXAMPLE: </a:t>
            </a:r>
            <a:r>
              <a:rPr lang="en-GB" sz="1800" kern="100">
                <a:solidFill>
                  <a:schemeClr val="tx1"/>
                </a:solidFill>
                <a:latin typeface="Arial" panose="020B0604020202020204" pitchFamily="34" charset="0"/>
                <a:ea typeface="Tahoma" panose="020B0604030504040204" pitchFamily="34" charset="0"/>
                <a:cs typeface="Arial" panose="020B0604020202020204" pitchFamily="34" charset="0"/>
              </a:rPr>
              <a:t>I</a:t>
            </a:r>
            <a:r>
              <a:rPr lang="en-GB" sz="1800" kern="100">
                <a:solidFill>
                  <a:schemeClr val="tx1"/>
                </a:solidFill>
                <a:effectLst/>
                <a:latin typeface="Arial"/>
                <a:ea typeface="Tahoma"/>
                <a:cs typeface="Arial"/>
              </a:rPr>
              <a:t>ndividual Placement and Support (IPS)</a:t>
            </a:r>
            <a:r>
              <a:rPr lang="en-GB" sz="1800" kern="100">
                <a:solidFill>
                  <a:schemeClr val="tx1"/>
                </a:solidFill>
                <a:latin typeface="Arial"/>
                <a:ea typeface="Tahoma"/>
                <a:cs typeface="Arial"/>
              </a:rPr>
              <a:t> in Drug &amp; Alcohol Services</a:t>
            </a:r>
            <a:endPar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endParaRPr>
          </a:p>
          <a:p>
            <a:pPr>
              <a:defRPr/>
            </a:pPr>
            <a:endParaRPr lang="en-GB" sz="1800" b="1" kern="100">
              <a:solidFill>
                <a:schemeClr val="tx1"/>
              </a:solidFill>
              <a:effectLst/>
              <a:latin typeface="Arial" panose="020B0604020202020204" pitchFamily="34" charset="0"/>
              <a:ea typeface="Tahoma" panose="020B0604030504040204" pitchFamily="34" charset="0"/>
              <a:cs typeface="Arial" panose="020B0604020202020204" pitchFamily="34" charset="0"/>
            </a:endParaRPr>
          </a:p>
          <a:p>
            <a:pPr>
              <a:defRPr/>
            </a:pPr>
            <a:r>
              <a:rPr lang="en-GB" sz="1800" b="1" kern="100">
                <a:solidFill>
                  <a:schemeClr val="tx1"/>
                </a:solidFill>
                <a:effectLst/>
                <a:latin typeface="Arial"/>
                <a:ea typeface="Tahoma"/>
                <a:cs typeface="Arial"/>
              </a:rPr>
              <a:t>CONTACT</a:t>
            </a:r>
            <a:r>
              <a:rPr kumimoji="0" lang="en-GB" sz="1800" b="1" i="0" u="none" strike="noStrike" kern="1200" cap="none" spc="0" normalizeH="0" baseline="0" noProof="0">
                <a:ln>
                  <a:noFill/>
                </a:ln>
                <a:solidFill>
                  <a:srgbClr val="00172D"/>
                </a:solidFill>
                <a:effectLst/>
                <a:uLnTx/>
                <a:uFillTx/>
                <a:latin typeface="Arial"/>
                <a:cs typeface="Arial"/>
              </a:rPr>
              <a:t>: </a:t>
            </a:r>
            <a:r>
              <a:rPr lang="en-GB" sz="1800">
                <a:solidFill>
                  <a:srgbClr val="00172D"/>
                </a:solidFill>
                <a:latin typeface="Arial"/>
                <a:cs typeface="Arial"/>
              </a:rPr>
              <a:t>Various (see accompanying service directory)</a:t>
            </a:r>
            <a:endParaRPr lang="en-GB" sz="1800" b="0" i="0" u="none" strike="noStrike" kern="1200" cap="none" spc="0" normalizeH="0" baseline="0" noProof="0">
              <a:ln>
                <a:noFill/>
              </a:ln>
              <a:solidFill>
                <a:srgbClr val="00172D"/>
              </a:solidFill>
              <a:effectLst/>
              <a:uLnTx/>
              <a:uFillTx/>
              <a:latin typeface="Arial"/>
              <a:cs typeface="Arial"/>
            </a:endParaRPr>
          </a:p>
        </p:txBody>
      </p:sp>
      <p:grpSp>
        <p:nvGrpSpPr>
          <p:cNvPr id="7" name="Group 6">
            <a:extLst>
              <a:ext uri="{FF2B5EF4-FFF2-40B4-BE49-F238E27FC236}">
                <a16:creationId xmlns:a16="http://schemas.microsoft.com/office/drawing/2014/main" id="{0E1A3FDF-6F92-5936-7622-92A9C8B780C0}"/>
              </a:ext>
            </a:extLst>
          </p:cNvPr>
          <p:cNvGrpSpPr/>
          <p:nvPr/>
        </p:nvGrpSpPr>
        <p:grpSpPr>
          <a:xfrm>
            <a:off x="701954" y="1348966"/>
            <a:ext cx="3363549" cy="5122966"/>
            <a:chOff x="554355" y="1706166"/>
            <a:chExt cx="3364425" cy="4567301"/>
          </a:xfrm>
        </p:grpSpPr>
        <p:grpSp>
          <p:nvGrpSpPr>
            <p:cNvPr id="8" name="Group 7">
              <a:extLst>
                <a:ext uri="{FF2B5EF4-FFF2-40B4-BE49-F238E27FC236}">
                  <a16:creationId xmlns:a16="http://schemas.microsoft.com/office/drawing/2014/main" id="{F4AF2CF3-5DA1-590E-5C95-671343015216}"/>
                </a:ext>
              </a:extLst>
            </p:cNvPr>
            <p:cNvGrpSpPr/>
            <p:nvPr/>
          </p:nvGrpSpPr>
          <p:grpSpPr>
            <a:xfrm>
              <a:off x="554355" y="1706166"/>
              <a:ext cx="3364425" cy="4567301"/>
              <a:chOff x="554355" y="1706166"/>
              <a:chExt cx="3364425" cy="4567301"/>
            </a:xfrm>
          </p:grpSpPr>
          <p:sp>
            <p:nvSpPr>
              <p:cNvPr id="10" name="Rectangle 9">
                <a:extLst>
                  <a:ext uri="{FF2B5EF4-FFF2-40B4-BE49-F238E27FC236}">
                    <a16:creationId xmlns:a16="http://schemas.microsoft.com/office/drawing/2014/main" id="{80F366AA-2E83-AFD7-3FDF-B11E9AA70AE5}"/>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11" name="Group 10">
                <a:extLst>
                  <a:ext uri="{FF2B5EF4-FFF2-40B4-BE49-F238E27FC236}">
                    <a16:creationId xmlns:a16="http://schemas.microsoft.com/office/drawing/2014/main" id="{E2A01B8F-87B4-D448-575B-85456FB5F607}"/>
                  </a:ext>
                </a:extLst>
              </p:cNvPr>
              <p:cNvGrpSpPr/>
              <p:nvPr/>
            </p:nvGrpSpPr>
            <p:grpSpPr>
              <a:xfrm>
                <a:off x="554355" y="1706166"/>
                <a:ext cx="3364425" cy="519798"/>
                <a:chOff x="554355" y="1706166"/>
                <a:chExt cx="3364425" cy="519798"/>
              </a:xfrm>
            </p:grpSpPr>
            <p:sp>
              <p:nvSpPr>
                <p:cNvPr id="14" name="Rectangle 13">
                  <a:extLst>
                    <a:ext uri="{FF2B5EF4-FFF2-40B4-BE49-F238E27FC236}">
                      <a16:creationId xmlns:a16="http://schemas.microsoft.com/office/drawing/2014/main" id="{302C85B6-5FDD-E2EF-CFFC-A20F161861A7}"/>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defRPr/>
                  </a:pPr>
                  <a:r>
                    <a:rPr lang="en-GB" sz="1400" b="1" kern="0">
                      <a:solidFill>
                        <a:schemeClr val="bg1"/>
                      </a:solidFill>
                      <a:latin typeface="Arial" panose="020B0604020202020204" pitchFamily="34" charset="0"/>
                      <a:cs typeface="Arial" panose="020B0604020202020204" pitchFamily="34" charset="0"/>
                    </a:rPr>
                    <a:t>Context</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549DAD55-C4BC-61CD-BFE5-243A0EAF359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2" name="Oval 11">
                <a:extLst>
                  <a:ext uri="{FF2B5EF4-FFF2-40B4-BE49-F238E27FC236}">
                    <a16:creationId xmlns:a16="http://schemas.microsoft.com/office/drawing/2014/main" id="{74ECE848-1836-35B5-F2E9-AF27160B173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FB039E10-7CFD-18FB-FA71-50F2EFBF7234}"/>
                  </a:ext>
                </a:extLst>
              </p:cNvPr>
              <p:cNvSpPr txBox="1"/>
              <p:nvPr/>
            </p:nvSpPr>
            <p:spPr>
              <a:xfrm>
                <a:off x="612243" y="2198725"/>
                <a:ext cx="3249747" cy="4074742"/>
              </a:xfrm>
              <a:prstGeom prst="rect">
                <a:avLst/>
              </a:prstGeom>
              <a:noFill/>
            </p:spPr>
            <p:txBody>
              <a:bodyPr wrap="square" lIns="91440" tIns="45720" rIns="91440" bIns="45720" anchor="t">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latin typeface="Arial"/>
                    <a:ea typeface="Calibri"/>
                    <a:cs typeface="Arial"/>
                  </a:rPr>
                  <a:t>IPS is an employment </a:t>
                </a:r>
                <a:r>
                  <a:rPr lang="en-GB" sz="1100" kern="0">
                    <a:solidFill>
                      <a:srgbClr val="242424"/>
                    </a:solidFill>
                    <a:latin typeface="Arial"/>
                    <a:ea typeface="Calibri"/>
                    <a:cs typeface="Arial"/>
                  </a:rPr>
                  <a:t>programme funded by DHSC/OHID and DWP. It is currently available in every local authority area in the North East and Yorkshire. Participation is entirely voluntary.</a:t>
                </a:r>
                <a:endParaRPr lang="en-GB" sz="1100" kern="0">
                  <a:solidFill>
                    <a:srgbClr val="242424"/>
                  </a:solidFill>
                  <a:latin typeface="Arial" panose="020B0604020202020204" pitchFamily="34" charset="0"/>
                  <a:ea typeface="Calibri" panose="020F0502020204030204" pitchFamily="34" charset="0"/>
                  <a:cs typeface="Arial" panose="020B0604020202020204" pitchFamily="34" charset="0"/>
                </a:endParaRPr>
              </a:p>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latin typeface="Arial"/>
                    <a:ea typeface="Calibri"/>
                    <a:cs typeface="Arial"/>
                  </a:rPr>
                  <a:t>Each local authority (or consortium where working in partnership) is responsible for appointing an IPS provider. Contact details of providers can be found in the accompanying service directory </a:t>
                </a:r>
              </a:p>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latin typeface="Arial"/>
                    <a:ea typeface="Calibri"/>
                    <a:cs typeface="Arial"/>
                  </a:rPr>
                  <a:t>The aim of IPS is to help people to secure paid employment</a:t>
                </a:r>
              </a:p>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latin typeface="Arial"/>
                    <a:ea typeface="Calibri"/>
                    <a:cs typeface="Arial"/>
                  </a:rPr>
                  <a:t>OHID-funded IPS can be accessed by anyone in structured treatment for drug and/or alcohol use regardless of (e.g.) perceived job-readiness, complexity, cooccurring needs, prognosis, offending history or housing circumstances. The eligibility requirements are:</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a:ea typeface="Calibri"/>
                    <a:cs typeface="Arial"/>
                  </a:rPr>
                  <a:t>Working age</a:t>
                </a:r>
                <a:endParaRPr lang="en-GB" sz="1100" b="0" i="0" u="none" strike="noStrike" kern="0" cap="none" spc="0" normalizeH="0" baseline="0" noProof="0">
                  <a:ln>
                    <a:noFill/>
                  </a:ln>
                  <a:solidFill>
                    <a:srgbClr val="242424"/>
                  </a:solidFill>
                  <a:effectLst/>
                  <a:uLnTx/>
                  <a:uFillTx/>
                  <a:latin typeface="Arial"/>
                  <a:ea typeface="Calibri"/>
                  <a:cs typeface="Arial"/>
                </a:endParaRP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100" kern="0">
                    <a:solidFill>
                      <a:srgbClr val="242424"/>
                    </a:solidFill>
                    <a:latin typeface="Arial"/>
                    <a:ea typeface="Calibri"/>
                    <a:cs typeface="Arial"/>
                  </a:rPr>
                  <a:t>Able to work legally in the UK</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100" kern="0">
                    <a:solidFill>
                      <a:srgbClr val="242424"/>
                    </a:solidFill>
                    <a:latin typeface="Arial"/>
                    <a:ea typeface="Calibri"/>
                    <a:cs typeface="Arial"/>
                  </a:rPr>
                  <a:t>Keen to find paid work/retain their current job where that is at risk</a:t>
                </a:r>
                <a:endParaRPr lang="en-GB" sz="1100" b="0" i="0" u="none" strike="noStrike" kern="0" cap="none" spc="0" normalizeH="0" baseline="0" noProof="0">
                  <a:ln>
                    <a:noFill/>
                  </a:ln>
                  <a:solidFill>
                    <a:srgbClr val="242424"/>
                  </a:solidFill>
                  <a:effectLst/>
                  <a:uLnTx/>
                  <a:uFillTx/>
                  <a:latin typeface="Arial"/>
                  <a:ea typeface="Calibri"/>
                  <a:cs typeface="Arial"/>
                </a:endParaRPr>
              </a:p>
            </p:txBody>
          </p:sp>
        </p:grpSp>
        <p:pic>
          <p:nvPicPr>
            <p:cNvPr id="9" name="Graphic 8" descr="Newspaper with solid fill">
              <a:extLst>
                <a:ext uri="{FF2B5EF4-FFF2-40B4-BE49-F238E27FC236}">
                  <a16:creationId xmlns:a16="http://schemas.microsoft.com/office/drawing/2014/main" id="{D0D76F7F-65DF-1A42-90EC-2F0996743A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6" name="Group 15">
            <a:extLst>
              <a:ext uri="{FF2B5EF4-FFF2-40B4-BE49-F238E27FC236}">
                <a16:creationId xmlns:a16="http://schemas.microsoft.com/office/drawing/2014/main" id="{CA5D218C-791B-0CA0-D55C-9A9E83E46935}"/>
              </a:ext>
            </a:extLst>
          </p:cNvPr>
          <p:cNvGrpSpPr/>
          <p:nvPr/>
        </p:nvGrpSpPr>
        <p:grpSpPr>
          <a:xfrm>
            <a:off x="4416924" y="1348967"/>
            <a:ext cx="3363549" cy="5007384"/>
            <a:chOff x="554355" y="1706166"/>
            <a:chExt cx="3364425" cy="4464255"/>
          </a:xfrm>
        </p:grpSpPr>
        <p:grpSp>
          <p:nvGrpSpPr>
            <p:cNvPr id="17" name="Group 16">
              <a:extLst>
                <a:ext uri="{FF2B5EF4-FFF2-40B4-BE49-F238E27FC236}">
                  <a16:creationId xmlns:a16="http://schemas.microsoft.com/office/drawing/2014/main" id="{8B5BAB41-3FF0-F843-0A0D-01B2E02A50F5}"/>
                </a:ext>
              </a:extLst>
            </p:cNvPr>
            <p:cNvGrpSpPr/>
            <p:nvPr/>
          </p:nvGrpSpPr>
          <p:grpSpPr>
            <a:xfrm>
              <a:off x="554355" y="1706166"/>
              <a:ext cx="3364425" cy="4464255"/>
              <a:chOff x="554355" y="1706166"/>
              <a:chExt cx="3364425" cy="4464255"/>
            </a:xfrm>
          </p:grpSpPr>
          <p:sp>
            <p:nvSpPr>
              <p:cNvPr id="19" name="Rectangle 18">
                <a:extLst>
                  <a:ext uri="{FF2B5EF4-FFF2-40B4-BE49-F238E27FC236}">
                    <a16:creationId xmlns:a16="http://schemas.microsoft.com/office/drawing/2014/main" id="{62918C40-3D10-F96F-C565-93FE9624D3F3}"/>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0" name="Group 19">
                <a:extLst>
                  <a:ext uri="{FF2B5EF4-FFF2-40B4-BE49-F238E27FC236}">
                    <a16:creationId xmlns:a16="http://schemas.microsoft.com/office/drawing/2014/main" id="{8F05D8D7-0D2C-D115-9571-C7CEFD39C205}"/>
                  </a:ext>
                </a:extLst>
              </p:cNvPr>
              <p:cNvGrpSpPr/>
              <p:nvPr/>
            </p:nvGrpSpPr>
            <p:grpSpPr>
              <a:xfrm>
                <a:off x="554355" y="1706166"/>
                <a:ext cx="3364425" cy="519798"/>
                <a:chOff x="554355" y="1706166"/>
                <a:chExt cx="3364425" cy="519798"/>
              </a:xfrm>
            </p:grpSpPr>
            <p:sp>
              <p:nvSpPr>
                <p:cNvPr id="23" name="Rectangle 22">
                  <a:extLst>
                    <a:ext uri="{FF2B5EF4-FFF2-40B4-BE49-F238E27FC236}">
                      <a16:creationId xmlns:a16="http://schemas.microsoft.com/office/drawing/2014/main" id="{6361958D-6660-B09A-70AE-32D4EADE8248}"/>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The offer</a:t>
                  </a:r>
                </a:p>
              </p:txBody>
            </p:sp>
            <p:sp>
              <p:nvSpPr>
                <p:cNvPr id="24" name="Oval 23">
                  <a:extLst>
                    <a:ext uri="{FF2B5EF4-FFF2-40B4-BE49-F238E27FC236}">
                      <a16:creationId xmlns:a16="http://schemas.microsoft.com/office/drawing/2014/main" id="{BC0E78E1-F2A6-AC07-85D4-F1B17EA687C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1" name="Oval 20">
                <a:extLst>
                  <a:ext uri="{FF2B5EF4-FFF2-40B4-BE49-F238E27FC236}">
                    <a16:creationId xmlns:a16="http://schemas.microsoft.com/office/drawing/2014/main" id="{108AEFBE-205D-0E93-B5B9-DA8C7F26240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4446A99-BEAA-93F7-23DD-CA73A010D277}"/>
                  </a:ext>
                </a:extLst>
              </p:cNvPr>
              <p:cNvSpPr txBox="1"/>
              <p:nvPr/>
            </p:nvSpPr>
            <p:spPr>
              <a:xfrm>
                <a:off x="601817" y="2270865"/>
                <a:ext cx="3222038" cy="3868947"/>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latin typeface="Arial" panose="020B0604020202020204" pitchFamily="34" charset="0"/>
                    <a:ea typeface="Calibri" panose="020F0502020204030204" pitchFamily="34" charset="0"/>
                    <a:cs typeface="Arial" panose="020B0604020202020204" pitchFamily="34" charset="0"/>
                  </a:rPr>
                  <a:t>IPS is a manualised, evidence-based model of employment support. As specified by OHID, IPS rests on 8 core principles:</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Focus on open market employment (not ringfenced jobs)</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Open to anyone, regardless of diagnosis, complexity etc (zero exclusion)</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Aims to follow client employment preferences</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Works quicky: job search within 4 weeks</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Integrates employment support and clinical services</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Employer engagement by all IPS staff</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In-work support to clients and employers</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rPr>
                  <a:t>Benefits/work incentives advice is included </a:t>
                </a:r>
              </a:p>
              <a:p>
                <a:pPr marR="0" lvl="0" defTabSz="203831" eaLnBrk="1" fontAlgn="auto" latinLnBrk="0" hangingPunct="1">
                  <a:lnSpc>
                    <a:spcPct val="100000"/>
                  </a:lnSpc>
                  <a:spcBef>
                    <a:spcPts val="0"/>
                  </a:spcBef>
                  <a:spcAft>
                    <a:spcPts val="1200"/>
                  </a:spcAft>
                  <a:buClrTx/>
                  <a:buSzTx/>
                  <a:tabLst/>
                  <a:defRPr/>
                </a:pPr>
                <a:r>
                  <a:rPr lang="en-GB" sz="1100" kern="0" noProof="0">
                    <a:solidFill>
                      <a:srgbClr val="242424"/>
                    </a:solidFill>
                    <a:latin typeface="Arial" panose="020B0604020202020204" pitchFamily="34" charset="0"/>
                    <a:ea typeface="Calibri" panose="020F0502020204030204" pitchFamily="34" charset="0"/>
                    <a:cs typeface="Arial" panose="020B0604020202020204" pitchFamily="34" charset="0"/>
                  </a:rPr>
                  <a:t>For more information about IPS see </a:t>
                </a:r>
                <a:r>
                  <a:rPr lang="en-GB" sz="1100" kern="0" noProof="0">
                    <a:solidFill>
                      <a:srgbClr val="242424"/>
                    </a:solidFill>
                    <a:latin typeface="Arial" panose="020B0604020202020204" pitchFamily="34" charset="0"/>
                    <a:ea typeface="Calibri" panose="020F0502020204030204" pitchFamily="34" charset="0"/>
                    <a:cs typeface="Arial" panose="020B0604020202020204" pitchFamily="34" charset="0"/>
                    <a:hlinkClick r:id="rId3"/>
                  </a:rPr>
                  <a:t>here</a:t>
                </a:r>
                <a:r>
                  <a:rPr lang="en-GB" sz="1100" kern="0" noProof="0">
                    <a:solidFill>
                      <a:srgbClr val="242424"/>
                    </a:solidFill>
                    <a:latin typeface="Arial" panose="020B0604020202020204" pitchFamily="34" charset="0"/>
                    <a:ea typeface="Calibri" panose="020F0502020204030204" pitchFamily="34" charset="0"/>
                    <a:cs typeface="Arial" panose="020B0604020202020204" pitchFamily="34" charset="0"/>
                  </a:rPr>
                  <a:t> </a:t>
                </a:r>
                <a:endPar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defTabSz="203831" eaLnBrk="1" fontAlgn="auto" latinLnBrk="0" hangingPunct="1">
                  <a:lnSpc>
                    <a:spcPct val="100000"/>
                  </a:lnSpc>
                  <a:spcBef>
                    <a:spcPts val="0"/>
                  </a:spcBef>
                  <a:spcAft>
                    <a:spcPts val="1200"/>
                  </a:spcAft>
                  <a:buClrTx/>
                  <a:buSzTx/>
                  <a:buFontTx/>
                  <a:buNone/>
                  <a:tabLst/>
                  <a:defRPr/>
                </a:pPr>
                <a:endParaRPr kumimoji="0" lang="en-GB" sz="1100" b="0" i="0" u="none" strike="noStrike" kern="0" cap="none" spc="0" normalizeH="0" baseline="0" noProof="0">
                  <a:ln>
                    <a:noFill/>
                  </a:ln>
                  <a:solidFill>
                    <a:srgbClr val="242424"/>
                  </a:solidFill>
                  <a:effectLst/>
                  <a:uLnTx/>
                  <a:uFillTx/>
                  <a:ea typeface="Calibri" panose="020F0502020204030204" pitchFamily="34" charset="0"/>
                </a:endParaRPr>
              </a:p>
            </p:txBody>
          </p:sp>
        </p:grpSp>
        <p:pic>
          <p:nvPicPr>
            <p:cNvPr id="18" name="Graphic 17" descr="Open hand with solid fill">
              <a:extLst>
                <a:ext uri="{FF2B5EF4-FFF2-40B4-BE49-F238E27FC236}">
                  <a16:creationId xmlns:a16="http://schemas.microsoft.com/office/drawing/2014/main" id="{BD9EE6C7-6A05-1DDA-0A07-B4F6B7E1FD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5" name="Group 24">
            <a:extLst>
              <a:ext uri="{FF2B5EF4-FFF2-40B4-BE49-F238E27FC236}">
                <a16:creationId xmlns:a16="http://schemas.microsoft.com/office/drawing/2014/main" id="{C3ACAD88-5721-8ED3-2676-E596EB209B7B}"/>
              </a:ext>
            </a:extLst>
          </p:cNvPr>
          <p:cNvGrpSpPr/>
          <p:nvPr/>
        </p:nvGrpSpPr>
        <p:grpSpPr>
          <a:xfrm>
            <a:off x="8131893" y="1348966"/>
            <a:ext cx="3363549" cy="5007383"/>
            <a:chOff x="554355" y="1706166"/>
            <a:chExt cx="3364425" cy="4464255"/>
          </a:xfrm>
        </p:grpSpPr>
        <p:grpSp>
          <p:nvGrpSpPr>
            <p:cNvPr id="26" name="Group 25">
              <a:extLst>
                <a:ext uri="{FF2B5EF4-FFF2-40B4-BE49-F238E27FC236}">
                  <a16:creationId xmlns:a16="http://schemas.microsoft.com/office/drawing/2014/main" id="{24EB4BE9-D81A-8255-A693-CD1FA9D5AFAD}"/>
                </a:ext>
              </a:extLst>
            </p:cNvPr>
            <p:cNvGrpSpPr/>
            <p:nvPr/>
          </p:nvGrpSpPr>
          <p:grpSpPr>
            <a:xfrm>
              <a:off x="554355" y="1706166"/>
              <a:ext cx="3364425" cy="4464255"/>
              <a:chOff x="554355" y="1706166"/>
              <a:chExt cx="3364425" cy="4464255"/>
            </a:xfrm>
          </p:grpSpPr>
          <p:sp>
            <p:nvSpPr>
              <p:cNvPr id="28" name="Rectangle 27">
                <a:extLst>
                  <a:ext uri="{FF2B5EF4-FFF2-40B4-BE49-F238E27FC236}">
                    <a16:creationId xmlns:a16="http://schemas.microsoft.com/office/drawing/2014/main" id="{02BD0AEF-B119-EEDA-5946-AF1A1A20861D}"/>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12BEF8DE-677A-468D-6E3A-909331106B6D}"/>
                  </a:ext>
                </a:extLst>
              </p:cNvPr>
              <p:cNvGrpSpPr/>
              <p:nvPr/>
            </p:nvGrpSpPr>
            <p:grpSpPr>
              <a:xfrm>
                <a:off x="554355" y="1706166"/>
                <a:ext cx="3364425" cy="519798"/>
                <a:chOff x="554355" y="1706166"/>
                <a:chExt cx="3364425" cy="519798"/>
              </a:xfrm>
            </p:grpSpPr>
            <p:sp>
              <p:nvSpPr>
                <p:cNvPr id="32" name="Rectangle 31">
                  <a:extLst>
                    <a:ext uri="{FF2B5EF4-FFF2-40B4-BE49-F238E27FC236}">
                      <a16:creationId xmlns:a16="http://schemas.microsoft.com/office/drawing/2014/main" id="{A20C555B-7967-D728-4164-C749B7C75337}"/>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Learning </a:t>
                  </a:r>
                </a:p>
              </p:txBody>
            </p:sp>
            <p:sp>
              <p:nvSpPr>
                <p:cNvPr id="33" name="Oval 32">
                  <a:extLst>
                    <a:ext uri="{FF2B5EF4-FFF2-40B4-BE49-F238E27FC236}">
                      <a16:creationId xmlns:a16="http://schemas.microsoft.com/office/drawing/2014/main" id="{8ABA7894-E050-9440-6F9B-725126B1C9D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0" name="Oval 29">
                <a:extLst>
                  <a:ext uri="{FF2B5EF4-FFF2-40B4-BE49-F238E27FC236}">
                    <a16:creationId xmlns:a16="http://schemas.microsoft.com/office/drawing/2014/main" id="{D67BEC2C-B758-AE0D-5BC8-98959B0E45E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B34D4767-095E-1786-B3E0-C78890EE8CFE}"/>
                  </a:ext>
                </a:extLst>
              </p:cNvPr>
              <p:cNvSpPr txBox="1"/>
              <p:nvPr/>
            </p:nvSpPr>
            <p:spPr>
              <a:xfrm>
                <a:off x="601817" y="2270865"/>
                <a:ext cx="3222038" cy="3525956"/>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latin typeface="Arial" panose="020B0604020202020204" pitchFamily="34" charset="0"/>
                    <a:ea typeface="Calibri" panose="020F0502020204030204" pitchFamily="34" charset="0"/>
                    <a:cs typeface="Arial" panose="020B0604020202020204" pitchFamily="34" charset="0"/>
                  </a:rPr>
                  <a:t>There is an extensive and growing evidence base for the effectiveness of IPS, including evidence from the services that OHID and DWP fund around the country. The first report of employment outcomes of OHID-funded IPS teams working in community drug and alcohol treatment can be found </a:t>
                </a:r>
                <a:r>
                  <a:rPr lang="en-GB" sz="1100" kern="0">
                    <a:solidFill>
                      <a:srgbClr val="242424"/>
                    </a:solidFill>
                    <a:latin typeface="Arial" panose="020B0604020202020204" pitchFamily="34" charset="0"/>
                    <a:ea typeface="Calibri" panose="020F0502020204030204" pitchFamily="34" charset="0"/>
                    <a:cs typeface="Arial" panose="020B0604020202020204" pitchFamily="34" charset="0"/>
                    <a:hlinkClick r:id="rId5"/>
                  </a:rPr>
                  <a:t>here</a:t>
                </a:r>
                <a:r>
                  <a:rPr lang="en-GB" sz="1100" kern="0">
                    <a:solidFill>
                      <a:srgbClr val="242424"/>
                    </a:solidFill>
                    <a:latin typeface="Arial" panose="020B0604020202020204" pitchFamily="34" charset="0"/>
                    <a:ea typeface="Calibri" panose="020F0502020204030204" pitchFamily="34" charset="0"/>
                    <a:cs typeface="Arial" panose="020B0604020202020204" pitchFamily="34" charset="0"/>
                  </a:rPr>
                  <a:t>. </a:t>
                </a:r>
              </a:p>
              <a:p>
                <a:pPr marL="0" marR="0" lvl="0" indent="0" defTabSz="203831" eaLnBrk="1" fontAlgn="auto" latinLnBrk="0" hangingPunct="1">
                  <a:lnSpc>
                    <a:spcPct val="100000"/>
                  </a:lnSpc>
                  <a:spcBef>
                    <a:spcPts val="0"/>
                  </a:spcBef>
                  <a:spcAft>
                    <a:spcPts val="1200"/>
                  </a:spcAft>
                  <a:buClrTx/>
                  <a:buSzTx/>
                  <a:buFontTx/>
                  <a:buNone/>
                  <a:tabLst/>
                  <a:defRPr/>
                </a:pPr>
                <a:r>
                  <a:rPr lang="en-GB" sz="1100">
                    <a:latin typeface="Arial" panose="020B0604020202020204" pitchFamily="34" charset="0"/>
                    <a:cs typeface="Arial" panose="020B0604020202020204" pitchFamily="34" charset="0"/>
                  </a:rPr>
                  <a:t>The most recent analysis of outcomes attained by over 6,000 IPS clients found that 52% of IPS clients find work (44% for opiate clients), with 77% of those sustaining work for 13 weeks or longer (80% for opiate clients)</a:t>
                </a:r>
                <a:endParaRPr kumimoji="0" lang="en-GB" sz="110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latin typeface="Arial" panose="020B0604020202020204" pitchFamily="34" charset="0"/>
                    <a:ea typeface="Calibri" panose="020F0502020204030204" pitchFamily="34" charset="0"/>
                    <a:cs typeface="Arial" panose="020B0604020202020204" pitchFamily="34" charset="0"/>
                  </a:rPr>
                  <a:t>OHID has commissioned a consortium led by RAND Europe to undertake an independent qualitative evaluation of the national expansion of IPS in community drug and alcohol treatment. Their report will be published in the summer of 2025. It will be accompanied by a practice manual, which draws on the experience of currently live IPS to create a “how to” guide for any future services.</a:t>
                </a:r>
                <a:endPar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7" name="Graphic 26" descr="Shooting star with solid fill">
              <a:extLst>
                <a:ext uri="{FF2B5EF4-FFF2-40B4-BE49-F238E27FC236}">
                  <a16:creationId xmlns:a16="http://schemas.microsoft.com/office/drawing/2014/main" id="{5C778131-3C40-FAE9-D47B-9BF7B2B82A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50560" y="1806501"/>
              <a:ext cx="324374" cy="324374"/>
            </a:xfrm>
            <a:prstGeom prst="rect">
              <a:avLst/>
            </a:prstGeom>
          </p:spPr>
        </p:pic>
      </p:grpSp>
      <p:sp>
        <p:nvSpPr>
          <p:cNvPr id="2" name="Footer Placeholder 1">
            <a:extLst>
              <a:ext uri="{FF2B5EF4-FFF2-40B4-BE49-F238E27FC236}">
                <a16:creationId xmlns:a16="http://schemas.microsoft.com/office/drawing/2014/main" id="{4FE7C0B1-ACE9-B1C5-A842-B863445D1A6C}"/>
              </a:ext>
            </a:extLst>
          </p:cNvPr>
          <p:cNvSpPr>
            <a:spLocks noGrp="1"/>
          </p:cNvSpPr>
          <p:nvPr>
            <p:ph type="ftr" sz="quarter" idx="11"/>
          </p:nvPr>
        </p:nvSpPr>
        <p:spPr/>
        <p:txBody>
          <a:bodyPr/>
          <a:lstStyle/>
          <a:p>
            <a:r>
              <a:rPr lang="en-GB"/>
              <a:t>NEY Inclusion Health &amp; Work Case Study_2025</a:t>
            </a:r>
          </a:p>
        </p:txBody>
      </p:sp>
    </p:spTree>
    <p:extLst>
      <p:ext uri="{BB962C8B-B14F-4D97-AF65-F5344CB8AC3E}">
        <p14:creationId xmlns:p14="http://schemas.microsoft.com/office/powerpoint/2010/main" val="32578983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110DE8D-F534-6822-E43E-F69E77533779}"/>
              </a:ext>
            </a:extLst>
          </p:cNvPr>
          <p:cNvSpPr txBox="1">
            <a:spLocks/>
          </p:cNvSpPr>
          <p:nvPr/>
        </p:nvSpPr>
        <p:spPr>
          <a:xfrm>
            <a:off x="696558" y="172016"/>
            <a:ext cx="10798884" cy="875364"/>
          </a:xfrm>
          <a:prstGeom prst="rect">
            <a:avLst/>
          </a:prstGeom>
        </p:spPr>
        <p:txBody>
          <a:bodyPr vert="horz" lIns="0" tIns="0" rIns="103931" bIns="0" rtlCol="0" anchor="b">
            <a:noAutofit/>
          </a:bodyPr>
          <a:lstStyle>
            <a:lvl1pPr marL="0" algn="l" defTabSz="1038995" rtl="0" eaLnBrk="1" latinLnBrk="0" hangingPunct="1">
              <a:lnSpc>
                <a:spcPct val="100000"/>
              </a:lnSpc>
              <a:spcBef>
                <a:spcPct val="0"/>
              </a:spcBef>
              <a:buNone/>
              <a:tabLst>
                <a:tab pos="0" algn="l"/>
                <a:tab pos="2874101" algn="l"/>
              </a:tabLst>
              <a:defRPr lang="en-GB" sz="2799" b="0" kern="1200" cap="none" spc="0" baseline="0" dirty="0">
                <a:solidFill>
                  <a:schemeClr val="accent1"/>
                </a:solidFill>
                <a:latin typeface="Aptos Display" panose="020B0004020202020204" pitchFamily="34" charset="0"/>
                <a:ea typeface="+mj-ea"/>
                <a:cs typeface="+mj-cs"/>
              </a:defRPr>
            </a:lvl1pPr>
          </a:lstStyle>
          <a:p>
            <a:pPr>
              <a:defRPr/>
            </a:pPr>
            <a:r>
              <a:rPr lang="en-GB" sz="1800" b="1" kern="100">
                <a:solidFill>
                  <a:schemeClr val="tx1"/>
                </a:solidFill>
                <a:latin typeface="Arial" panose="020B0604020202020204" pitchFamily="34" charset="0"/>
                <a:ea typeface="Tahoma" panose="020B0604030504040204" pitchFamily="34" charset="0"/>
                <a:cs typeface="Arial" panose="020B0604020202020204" pitchFamily="34" charset="0"/>
              </a:rPr>
              <a:t>PRACTICE EXAMPLE: </a:t>
            </a:r>
            <a:r>
              <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rPr>
              <a:t>Women’s Out of Court Pathways pilot</a:t>
            </a:r>
          </a:p>
          <a:p>
            <a:pPr>
              <a:defRPr/>
            </a:pPr>
            <a:endPar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endParaRPr>
          </a:p>
          <a:p>
            <a:pPr marL="0" marR="0" lvl="0" indent="0" defTabSz="1038995" rtl="0" eaLnBrk="1" fontAlgn="auto" latinLnBrk="0" hangingPunct="1">
              <a:lnSpc>
                <a:spcPct val="100000"/>
              </a:lnSpc>
              <a:spcBef>
                <a:spcPct val="0"/>
              </a:spcBef>
              <a:spcAft>
                <a:spcPts val="0"/>
              </a:spcAft>
              <a:buClrTx/>
              <a:buSzTx/>
              <a:buFontTx/>
              <a:buNone/>
              <a:tabLst>
                <a:tab pos="0" algn="l"/>
                <a:tab pos="2874101" algn="l"/>
              </a:tabLst>
              <a:defRPr/>
            </a:pP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ORGANISATION: West Yorkshire Combined Authority </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hlinkClick r:id="rId2"/>
              </a:rPr>
              <a:t>adultskillsfund@westyorks-ca.gov.uk</a:t>
            </a:r>
            <a:endPar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E1A3FDF-6F92-5936-7622-92A9C8B780C0}"/>
              </a:ext>
            </a:extLst>
          </p:cNvPr>
          <p:cNvGrpSpPr/>
          <p:nvPr/>
        </p:nvGrpSpPr>
        <p:grpSpPr>
          <a:xfrm>
            <a:off x="696558" y="1148942"/>
            <a:ext cx="3368945" cy="5260644"/>
            <a:chOff x="548958" y="1706166"/>
            <a:chExt cx="3369822" cy="4464255"/>
          </a:xfrm>
        </p:grpSpPr>
        <p:grpSp>
          <p:nvGrpSpPr>
            <p:cNvPr id="8" name="Group 7">
              <a:extLst>
                <a:ext uri="{FF2B5EF4-FFF2-40B4-BE49-F238E27FC236}">
                  <a16:creationId xmlns:a16="http://schemas.microsoft.com/office/drawing/2014/main" id="{F4AF2CF3-5DA1-590E-5C95-671343015216}"/>
                </a:ext>
              </a:extLst>
            </p:cNvPr>
            <p:cNvGrpSpPr/>
            <p:nvPr/>
          </p:nvGrpSpPr>
          <p:grpSpPr>
            <a:xfrm>
              <a:off x="548958" y="1706166"/>
              <a:ext cx="3369822" cy="4464255"/>
              <a:chOff x="548958" y="1706166"/>
              <a:chExt cx="3369822" cy="4464255"/>
            </a:xfrm>
          </p:grpSpPr>
          <p:sp>
            <p:nvSpPr>
              <p:cNvPr id="10" name="Rectangle 9">
                <a:extLst>
                  <a:ext uri="{FF2B5EF4-FFF2-40B4-BE49-F238E27FC236}">
                    <a16:creationId xmlns:a16="http://schemas.microsoft.com/office/drawing/2014/main" id="{80F366AA-2E83-AFD7-3FDF-B11E9AA70AE5}"/>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11" name="Group 10">
                <a:extLst>
                  <a:ext uri="{FF2B5EF4-FFF2-40B4-BE49-F238E27FC236}">
                    <a16:creationId xmlns:a16="http://schemas.microsoft.com/office/drawing/2014/main" id="{E2A01B8F-87B4-D448-575B-85456FB5F607}"/>
                  </a:ext>
                </a:extLst>
              </p:cNvPr>
              <p:cNvGrpSpPr/>
              <p:nvPr/>
            </p:nvGrpSpPr>
            <p:grpSpPr>
              <a:xfrm>
                <a:off x="554355" y="1706166"/>
                <a:ext cx="3364425" cy="519798"/>
                <a:chOff x="554355" y="1706166"/>
                <a:chExt cx="3364425" cy="519798"/>
              </a:xfrm>
            </p:grpSpPr>
            <p:sp>
              <p:nvSpPr>
                <p:cNvPr id="14" name="Rectangle 13">
                  <a:extLst>
                    <a:ext uri="{FF2B5EF4-FFF2-40B4-BE49-F238E27FC236}">
                      <a16:creationId xmlns:a16="http://schemas.microsoft.com/office/drawing/2014/main" id="{302C85B6-5FDD-E2EF-CFFC-A20F161861A7}"/>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defRPr/>
                  </a:pPr>
                  <a:r>
                    <a:rPr lang="en-GB" sz="1400" b="1" kern="0">
                      <a:solidFill>
                        <a:schemeClr val="bg1"/>
                      </a:solidFill>
                      <a:latin typeface="Arial" panose="020B0604020202020204" pitchFamily="34" charset="0"/>
                      <a:cs typeface="Arial" panose="020B0604020202020204" pitchFamily="34" charset="0"/>
                    </a:rPr>
                    <a:t>Context</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549DAD55-C4BC-61CD-BFE5-243A0EAF359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2" name="Oval 11">
                <a:extLst>
                  <a:ext uri="{FF2B5EF4-FFF2-40B4-BE49-F238E27FC236}">
                    <a16:creationId xmlns:a16="http://schemas.microsoft.com/office/drawing/2014/main" id="{74ECE848-1836-35B5-F2E9-AF27160B173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FB039E10-7CFD-18FB-FA71-50F2EFBF7234}"/>
                  </a:ext>
                </a:extLst>
              </p:cNvPr>
              <p:cNvSpPr txBox="1"/>
              <p:nvPr/>
            </p:nvSpPr>
            <p:spPr>
              <a:xfrm>
                <a:off x="548958" y="2267520"/>
                <a:ext cx="3249747" cy="3397561"/>
              </a:xfrm>
              <a:prstGeom prst="rect">
                <a:avLst/>
              </a:prstGeom>
              <a:noFill/>
            </p:spPr>
            <p:txBody>
              <a:bodyPr wrap="square" lIns="91440" tIns="45720" rIns="91440" bIns="45720" anchor="t">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1" i="0" u="none" strike="noStrike" kern="0" cap="none" spc="0" normalizeH="0" baseline="0" noProof="0">
                    <a:ln>
                      <a:noFill/>
                    </a:ln>
                    <a:solidFill>
                      <a:srgbClr val="242424"/>
                    </a:solidFill>
                    <a:effectLst/>
                    <a:uLnTx/>
                    <a:uFillTx/>
                    <a:ea typeface="Calibri" panose="020F0502020204030204" pitchFamily="34" charset="0"/>
                  </a:rPr>
                  <a:t>Provide context</a:t>
                </a:r>
                <a:r>
                  <a:rPr lang="en-GB" sz="1100" b="1" kern="0">
                    <a:solidFill>
                      <a:srgbClr val="242424"/>
                    </a:solidFill>
                    <a:ea typeface="Calibri" panose="020F0502020204030204" pitchFamily="34" charset="0"/>
                  </a:rPr>
                  <a:t>:</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000" b="1" i="0" u="none" strike="noStrike" kern="0" cap="none" spc="0" normalizeH="0" baseline="0" noProof="0">
                    <a:ln>
                      <a:noFill/>
                    </a:ln>
                    <a:solidFill>
                      <a:srgbClr val="242424"/>
                    </a:solidFill>
                    <a:effectLst/>
                    <a:uLnTx/>
                    <a:uFillTx/>
                    <a:ea typeface="Calibri"/>
                  </a:rPr>
                  <a:t>Lead org</a:t>
                </a:r>
                <a:r>
                  <a:rPr lang="en-GB" sz="1000" b="1" kern="0">
                    <a:solidFill>
                      <a:srgbClr val="242424"/>
                    </a:solidFill>
                    <a:ea typeface="Calibri"/>
                  </a:rPr>
                  <a:t>anisation /service</a:t>
                </a:r>
                <a:r>
                  <a:rPr lang="en-GB" sz="1000" kern="0">
                    <a:solidFill>
                      <a:srgbClr val="242424"/>
                    </a:solidFill>
                    <a:ea typeface="Calibri"/>
                  </a:rPr>
                  <a:t>: West Yorkshire Police (WYP) in partnership with West Yorkshire Combined Authority (WYCA) funded through devolved Adult Skills Fund / intervention programme delivered by Kirklees Council</a:t>
                </a:r>
              </a:p>
              <a:p>
                <a:pPr marL="171450" indent="-171450">
                  <a:lnSpc>
                    <a:spcPct val="115000"/>
                  </a:lnSpc>
                  <a:spcAft>
                    <a:spcPts val="800"/>
                  </a:spcAft>
                  <a:buFont typeface="Arial" panose="020B0604020202020204" pitchFamily="34" charset="0"/>
                  <a:buChar char="•"/>
                </a:pPr>
                <a:r>
                  <a:rPr lang="en-GB" sz="1000" b="1" kern="0">
                    <a:solidFill>
                      <a:srgbClr val="242424"/>
                    </a:solidFill>
                    <a:ea typeface="Calibri" panose="020F0502020204030204" pitchFamily="34" charset="0"/>
                  </a:rPr>
                  <a:t>Overall aim of service/team: </a:t>
                </a:r>
                <a:r>
                  <a:rPr lang="en-GB" sz="1000" kern="0">
                    <a:solidFill>
                      <a:srgbClr val="242424"/>
                    </a:solidFill>
                    <a:ea typeface="Calibri" panose="020F0502020204030204" pitchFamily="34" charset="0"/>
                  </a:rPr>
                  <a:t>T</a:t>
                </a:r>
                <a:r>
                  <a:rPr lang="en-GB" sz="1000" kern="100">
                    <a:effectLst/>
                    <a:ea typeface="Aptos" panose="020B0004020202020204" pitchFamily="34" charset="0"/>
                    <a:cs typeface="Times New Roman" panose="02020603050405020304" pitchFamily="18" charset="0"/>
                  </a:rPr>
                  <a:t>o provide an intervention to divert women from the criminal justice system. The programme offers a bespoke, women-led curriculum delivered in trusted spaces. It includes employability support, confidence building, role models, job matching, and self-esteem development. The </a:t>
                </a:r>
                <a:r>
                  <a:rPr lang="en-GB" sz="1000" b="0" i="0">
                    <a:solidFill>
                      <a:srgbClr val="000000"/>
                    </a:solidFill>
                    <a:effectLst/>
                  </a:rPr>
                  <a:t>gender informed approach is in line with the Ministry of Justice Female Offender Strategy and the National Police Chiefs’ Council vision to reduce reoffending and enable women to thrive in society.  </a:t>
                </a:r>
                <a:endParaRPr lang="en-GB" sz="1000" b="1" kern="0">
                  <a:solidFill>
                    <a:srgbClr val="242424"/>
                  </a:solidFill>
                  <a:ea typeface="Calibri" panose="020F0502020204030204" pitchFamily="34" charset="0"/>
                </a:endParaRPr>
              </a:p>
              <a:p>
                <a:pPr marL="171450" indent="-171450" defTabSz="203831">
                  <a:spcAft>
                    <a:spcPts val="1200"/>
                  </a:spcAft>
                  <a:buFont typeface="Arial" panose="020B0604020202020204" pitchFamily="34" charset="0"/>
                  <a:buChar char="•"/>
                  <a:defRPr/>
                </a:pPr>
                <a:r>
                  <a:rPr kumimoji="0" lang="en-GB" sz="1000" b="1" i="0" u="none" strike="noStrike" kern="0" cap="none" spc="0" normalizeH="0" baseline="0" noProof="0">
                    <a:ln>
                      <a:noFill/>
                    </a:ln>
                    <a:solidFill>
                      <a:srgbClr val="242424"/>
                    </a:solidFill>
                    <a:effectLst/>
                    <a:uLnTx/>
                    <a:uFillTx/>
                    <a:ea typeface="Calibri"/>
                  </a:rPr>
                  <a:t>Population group(s) supported: </a:t>
                </a:r>
                <a:r>
                  <a:rPr kumimoji="0" lang="en-GB" sz="1000" i="0" u="none" strike="noStrike" kern="0" cap="none" spc="0" normalizeH="0" baseline="0" noProof="0">
                    <a:ln>
                      <a:noFill/>
                    </a:ln>
                    <a:solidFill>
                      <a:srgbClr val="242424"/>
                    </a:solidFill>
                    <a:effectLst/>
                    <a:uLnTx/>
                    <a:uFillTx/>
                    <a:ea typeface="Calibri"/>
                  </a:rPr>
                  <a:t>Currently offered to women referred by WYP within the Kirklees region, due to be rolled out across  Leeds</a:t>
                </a:r>
                <a:r>
                  <a:rPr lang="en-GB" sz="1000" kern="0">
                    <a:solidFill>
                      <a:srgbClr val="242424"/>
                    </a:solidFill>
                    <a:ea typeface="Calibri"/>
                  </a:rPr>
                  <a:t> </a:t>
                </a:r>
                <a:r>
                  <a:rPr kumimoji="0" lang="en-GB" sz="1000" i="0" u="none" strike="noStrike" kern="0" cap="none" spc="0" normalizeH="0" baseline="0" noProof="0">
                    <a:ln>
                      <a:noFill/>
                    </a:ln>
                    <a:solidFill>
                      <a:srgbClr val="242424"/>
                    </a:solidFill>
                    <a:effectLst/>
                    <a:uLnTx/>
                    <a:uFillTx/>
                    <a:ea typeface="Calibri"/>
                  </a:rPr>
                  <a:t> within the next few months.</a:t>
                </a:r>
                <a:endParaRPr kumimoji="0" lang="en-GB" sz="1000" b="1" i="0" u="none" strike="noStrike" kern="0" cap="none" spc="0" normalizeH="0" baseline="0" noProof="0">
                  <a:ln>
                    <a:noFill/>
                  </a:ln>
                  <a:solidFill>
                    <a:srgbClr val="242424"/>
                  </a:solidFill>
                  <a:effectLst/>
                  <a:uLnTx/>
                  <a:uFillTx/>
                  <a:ea typeface="Calibri"/>
                </a:endParaRPr>
              </a:p>
            </p:txBody>
          </p:sp>
        </p:grpSp>
        <p:pic>
          <p:nvPicPr>
            <p:cNvPr id="9" name="Graphic 8" descr="Newspaper with solid fill">
              <a:extLst>
                <a:ext uri="{FF2B5EF4-FFF2-40B4-BE49-F238E27FC236}">
                  <a16:creationId xmlns:a16="http://schemas.microsoft.com/office/drawing/2014/main" id="{D0D76F7F-65DF-1A42-90EC-2F0996743A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6" name="Group 15">
            <a:extLst>
              <a:ext uri="{FF2B5EF4-FFF2-40B4-BE49-F238E27FC236}">
                <a16:creationId xmlns:a16="http://schemas.microsoft.com/office/drawing/2014/main" id="{CA5D218C-791B-0CA0-D55C-9A9E83E46935}"/>
              </a:ext>
            </a:extLst>
          </p:cNvPr>
          <p:cNvGrpSpPr/>
          <p:nvPr/>
        </p:nvGrpSpPr>
        <p:grpSpPr>
          <a:xfrm>
            <a:off x="4416924" y="1148942"/>
            <a:ext cx="3363549" cy="5937658"/>
            <a:chOff x="554355" y="1706166"/>
            <a:chExt cx="3364425" cy="5041368"/>
          </a:xfrm>
        </p:grpSpPr>
        <p:grpSp>
          <p:nvGrpSpPr>
            <p:cNvPr id="17" name="Group 16">
              <a:extLst>
                <a:ext uri="{FF2B5EF4-FFF2-40B4-BE49-F238E27FC236}">
                  <a16:creationId xmlns:a16="http://schemas.microsoft.com/office/drawing/2014/main" id="{8B5BAB41-3FF0-F843-0A0D-01B2E02A50F5}"/>
                </a:ext>
              </a:extLst>
            </p:cNvPr>
            <p:cNvGrpSpPr/>
            <p:nvPr/>
          </p:nvGrpSpPr>
          <p:grpSpPr>
            <a:xfrm>
              <a:off x="554355" y="1706166"/>
              <a:ext cx="3364425" cy="5041368"/>
              <a:chOff x="554355" y="1706166"/>
              <a:chExt cx="3364425" cy="5041368"/>
            </a:xfrm>
          </p:grpSpPr>
          <p:sp>
            <p:nvSpPr>
              <p:cNvPr id="19" name="Rectangle 18">
                <a:extLst>
                  <a:ext uri="{FF2B5EF4-FFF2-40B4-BE49-F238E27FC236}">
                    <a16:creationId xmlns:a16="http://schemas.microsoft.com/office/drawing/2014/main" id="{62918C40-3D10-F96F-C565-93FE9624D3F3}"/>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0" name="Group 19">
                <a:extLst>
                  <a:ext uri="{FF2B5EF4-FFF2-40B4-BE49-F238E27FC236}">
                    <a16:creationId xmlns:a16="http://schemas.microsoft.com/office/drawing/2014/main" id="{8F05D8D7-0D2C-D115-9571-C7CEFD39C205}"/>
                  </a:ext>
                </a:extLst>
              </p:cNvPr>
              <p:cNvGrpSpPr/>
              <p:nvPr/>
            </p:nvGrpSpPr>
            <p:grpSpPr>
              <a:xfrm>
                <a:off x="554355" y="1706166"/>
                <a:ext cx="3364425" cy="519798"/>
                <a:chOff x="554355" y="1706166"/>
                <a:chExt cx="3364425" cy="519798"/>
              </a:xfrm>
            </p:grpSpPr>
            <p:sp>
              <p:nvSpPr>
                <p:cNvPr id="23" name="Rectangle 22">
                  <a:extLst>
                    <a:ext uri="{FF2B5EF4-FFF2-40B4-BE49-F238E27FC236}">
                      <a16:creationId xmlns:a16="http://schemas.microsoft.com/office/drawing/2014/main" id="{6361958D-6660-B09A-70AE-32D4EADE8248}"/>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lIns="91440" tIns="45720" rIns="91440" bIns="45720"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The </a:t>
                  </a:r>
                  <a:r>
                    <a:rPr lang="en-GB" sz="1400" b="1" kern="0">
                      <a:solidFill>
                        <a:srgbClr val="FFFFFF"/>
                      </a:solidFill>
                      <a:latin typeface="Arial" panose="020B0604020202020204"/>
                    </a:rPr>
                    <a:t>Offer</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4" name="Oval 23">
                  <a:extLst>
                    <a:ext uri="{FF2B5EF4-FFF2-40B4-BE49-F238E27FC236}">
                      <a16:creationId xmlns:a16="http://schemas.microsoft.com/office/drawing/2014/main" id="{BC0E78E1-F2A6-AC07-85D4-F1B17EA687C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1" name="Oval 20">
                <a:extLst>
                  <a:ext uri="{FF2B5EF4-FFF2-40B4-BE49-F238E27FC236}">
                    <a16:creationId xmlns:a16="http://schemas.microsoft.com/office/drawing/2014/main" id="{108AEFBE-205D-0E93-B5B9-DA8C7F26240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4446A99-BEAA-93F7-23DD-CA73A010D277}"/>
                  </a:ext>
                </a:extLst>
              </p:cNvPr>
              <p:cNvSpPr txBox="1"/>
              <p:nvPr/>
            </p:nvSpPr>
            <p:spPr>
              <a:xfrm>
                <a:off x="601817" y="2270865"/>
                <a:ext cx="3222038" cy="4476669"/>
              </a:xfrm>
              <a:prstGeom prst="rect">
                <a:avLst/>
              </a:prstGeom>
              <a:noFill/>
            </p:spPr>
            <p:txBody>
              <a:bodyPr wrap="square">
                <a:spAutoFit/>
              </a:bodyPr>
              <a:lstStyle/>
              <a:p>
                <a:pPr marL="0" marR="0" lvl="0" indent="0" defTabSz="203831" eaLnBrk="1" fontAlgn="auto" latinLnBrk="0" hangingPunct="1">
                  <a:lnSpc>
                    <a:spcPct val="100000"/>
                  </a:lnSpc>
                  <a:spcBef>
                    <a:spcPts val="0"/>
                  </a:spcBef>
                  <a:buClrTx/>
                  <a:buSzTx/>
                  <a:buFontTx/>
                  <a:buNone/>
                  <a:tabLst/>
                  <a:defRPr/>
                </a:pPr>
                <a:r>
                  <a:rPr kumimoji="0" lang="en-GB" sz="1100" b="1" i="0" u="none" strike="noStrike" kern="0" cap="none" spc="0" normalizeH="0" baseline="0" noProof="0">
                    <a:ln>
                      <a:noFill/>
                    </a:ln>
                    <a:solidFill>
                      <a:srgbClr val="242424"/>
                    </a:solidFill>
                    <a:effectLst/>
                    <a:uLnTx/>
                    <a:uFillTx/>
                    <a:ea typeface="Calibri" panose="020F0502020204030204" pitchFamily="34" charset="0"/>
                  </a:rPr>
                  <a:t>Detail the support / offer: </a:t>
                </a:r>
                <a:r>
                  <a:rPr kumimoji="0" lang="en-GB" sz="1000" b="1" i="0" u="none" strike="noStrike" kern="0" cap="none" spc="0" normalizeH="0" baseline="0" noProof="0">
                    <a:ln>
                      <a:noFill/>
                    </a:ln>
                    <a:solidFill>
                      <a:srgbClr val="242424"/>
                    </a:solidFill>
                    <a:effectLst/>
                    <a:uLnTx/>
                    <a:uFillTx/>
                    <a:ea typeface="Calibri" panose="020F0502020204030204" pitchFamily="34" charset="0"/>
                  </a:rPr>
                  <a:t>Include more specifics -  services, interventions, or actions:</a:t>
                </a:r>
              </a:p>
              <a:p>
                <a:pPr marL="0" marR="0" lvl="0" indent="0" defTabSz="203831" eaLnBrk="1" fontAlgn="auto" latinLnBrk="0" hangingPunct="1">
                  <a:lnSpc>
                    <a:spcPct val="100000"/>
                  </a:lnSpc>
                  <a:spcBef>
                    <a:spcPts val="0"/>
                  </a:spcBef>
                  <a:buClrTx/>
                  <a:buSzTx/>
                  <a:buFontTx/>
                  <a:buNone/>
                  <a:tabLst/>
                  <a:defRPr/>
                </a:pPr>
                <a:endParaRPr kumimoji="0" lang="en-GB" sz="1000" b="1" i="0" u="none" strike="noStrike" kern="0" cap="none" spc="0" normalizeH="0" baseline="0" noProof="0">
                  <a:ln>
                    <a:noFill/>
                  </a:ln>
                  <a:solidFill>
                    <a:srgbClr val="242424"/>
                  </a:solidFill>
                  <a:effectLst/>
                  <a:uLnTx/>
                  <a:uFillTx/>
                  <a:ea typeface="Calibri" panose="020F0502020204030204" pitchFamily="34" charset="0"/>
                </a:endParaRP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000" b="1" kern="0">
                    <a:solidFill>
                      <a:srgbClr val="242424"/>
                    </a:solidFill>
                    <a:ea typeface="Calibri" panose="020F0502020204030204" pitchFamily="34" charset="0"/>
                  </a:rPr>
                  <a:t>Referrals </a:t>
                </a:r>
                <a:r>
                  <a:rPr lang="en-GB" sz="1000" kern="0">
                    <a:solidFill>
                      <a:srgbClr val="242424"/>
                    </a:solidFill>
                    <a:ea typeface="Calibri" panose="020F0502020204030204" pitchFamily="34" charset="0"/>
                  </a:rPr>
                  <a:t>to the pathway from WYP (via Conditional Cautions, Community Resolution, Outcome 22)</a:t>
                </a:r>
              </a:p>
              <a:p>
                <a:pPr marL="171450" lvl="0" indent="-171450" defTabSz="203831">
                  <a:buFont typeface="Arial" panose="020B0604020202020204" pitchFamily="34" charset="0"/>
                  <a:buChar char="•"/>
                  <a:defRPr/>
                </a:pPr>
                <a:r>
                  <a:rPr lang="en-GB" sz="1000" b="1" kern="0">
                    <a:solidFill>
                      <a:srgbClr val="242424"/>
                    </a:solidFill>
                    <a:ea typeface="Calibri" panose="020F0502020204030204" pitchFamily="34" charset="0"/>
                  </a:rPr>
                  <a:t>Course</a:t>
                </a:r>
                <a:r>
                  <a:rPr lang="en-GB" sz="1000" kern="0">
                    <a:solidFill>
                      <a:srgbClr val="242424"/>
                    </a:solidFill>
                    <a:ea typeface="Calibri" panose="020F0502020204030204" pitchFamily="34" charset="0"/>
                  </a:rPr>
                  <a:t> – 12 hr provision, 3 sessions :</a:t>
                </a:r>
              </a:p>
              <a:p>
                <a:pPr marL="361950" marR="0" lvl="0" indent="-180975" defTabSz="203831" eaLnBrk="1" fontAlgn="auto" latinLnBrk="0" hangingPunct="1">
                  <a:lnSpc>
                    <a:spcPct val="100000"/>
                  </a:lnSpc>
                  <a:spcBef>
                    <a:spcPts val="0"/>
                  </a:spcBef>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Developing essential psychological tools, self-awareness, and resilience. </a:t>
                </a:r>
              </a:p>
              <a:p>
                <a:pPr marL="361950" marR="0" lvl="0" indent="-180975" defTabSz="203831" eaLnBrk="1" fontAlgn="auto" latinLnBrk="0" hangingPunct="1">
                  <a:lnSpc>
                    <a:spcPct val="100000"/>
                  </a:lnSpc>
                  <a:spcBef>
                    <a:spcPts val="0"/>
                  </a:spcBef>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Build confidence, emotional strength, and coping strategies</a:t>
                </a:r>
              </a:p>
              <a:p>
                <a:pPr marL="361950" marR="0" lvl="0" indent="-180975" defTabSz="203831" eaLnBrk="1" fontAlgn="auto" latinLnBrk="0" hangingPunct="1">
                  <a:lnSpc>
                    <a:spcPct val="100000"/>
                  </a:lnSpc>
                  <a:spcBef>
                    <a:spcPts val="0"/>
                  </a:spcBef>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Be better prepared to navigate difficult circumstances and make positive choices</a:t>
                </a:r>
              </a:p>
              <a:p>
                <a:pPr marL="276225" marR="0" lvl="0" defTabSz="203831" eaLnBrk="1" fontAlgn="auto" latinLnBrk="0" hangingPunct="1">
                  <a:lnSpc>
                    <a:spcPct val="100000"/>
                  </a:lnSpc>
                  <a:spcBef>
                    <a:spcPts val="0"/>
                  </a:spcBef>
                  <a:buClrTx/>
                  <a:buSzTx/>
                  <a:tabLst/>
                  <a:defRPr/>
                </a:pPr>
                <a:endParaRPr kumimoji="0" lang="en-GB" sz="1000" b="0" i="0" u="none" strike="noStrike" kern="0" cap="none" spc="0" normalizeH="0" baseline="0" noProof="0">
                  <a:ln>
                    <a:noFill/>
                  </a:ln>
                  <a:solidFill>
                    <a:srgbClr val="242424"/>
                  </a:solidFill>
                  <a:effectLst/>
                  <a:uLnTx/>
                  <a:uFillTx/>
                  <a:ea typeface="Calibri" panose="020F0502020204030204" pitchFamily="34" charset="0"/>
                </a:endParaRPr>
              </a:p>
              <a:p>
                <a:pPr marL="171450" marR="0" lvl="0" indent="-171450" defTabSz="203831" eaLnBrk="1" fontAlgn="auto" latinLnBrk="0" hangingPunct="1">
                  <a:lnSpc>
                    <a:spcPct val="100000"/>
                  </a:lnSpc>
                  <a:spcBef>
                    <a:spcPts val="0"/>
                  </a:spcBef>
                  <a:buClrTx/>
                  <a:buSzTx/>
                  <a:buFont typeface="Arial" panose="020B0604020202020204" pitchFamily="34" charset="0"/>
                  <a:buChar char="•"/>
                  <a:tabLst/>
                  <a:defRPr/>
                </a:pPr>
                <a:r>
                  <a:rPr kumimoji="0" lang="en-GB" sz="1000" b="1" i="0" u="none" strike="noStrike" kern="0" cap="none" spc="0" normalizeH="0" baseline="0" noProof="0">
                    <a:ln>
                      <a:noFill/>
                    </a:ln>
                    <a:solidFill>
                      <a:srgbClr val="242424"/>
                    </a:solidFill>
                    <a:effectLst/>
                    <a:uLnTx/>
                    <a:uFillTx/>
                    <a:ea typeface="Calibri" panose="020F0502020204030204" pitchFamily="34" charset="0"/>
                  </a:rPr>
                  <a:t>Wrap Around Support</a:t>
                </a:r>
                <a:r>
                  <a:rPr kumimoji="0" lang="en-GB" sz="1000" b="0" i="0" u="none" strike="noStrike" kern="0" cap="none" spc="0" normalizeH="0" baseline="0" noProof="0">
                    <a:ln>
                      <a:noFill/>
                    </a:ln>
                    <a:solidFill>
                      <a:srgbClr val="242424"/>
                    </a:solidFill>
                    <a:effectLst/>
                    <a:uLnTx/>
                    <a:uFillTx/>
                    <a:ea typeface="Calibri" panose="020F0502020204030204" pitchFamily="34" charset="0"/>
                  </a:rPr>
                  <a:t>:-</a:t>
                </a:r>
              </a:p>
              <a:p>
                <a:pPr marL="361950" marR="0" lvl="0" indent="-180975" defTabSz="542925" eaLnBrk="1" fontAlgn="auto" latinLnBrk="0" hangingPunct="1">
                  <a:lnSpc>
                    <a:spcPct val="100000"/>
                  </a:lnSpc>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Travel &amp; Childcare (For those who don’t have nursery/school age children)</a:t>
                </a:r>
              </a:p>
              <a:p>
                <a:pPr marL="361950" marR="0" lvl="0" indent="-180975" defTabSz="542925" eaLnBrk="1" fontAlgn="auto" latinLnBrk="0" hangingPunct="1">
                  <a:lnSpc>
                    <a:spcPct val="100000"/>
                  </a:lnSpc>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Employment support via Employment Kirklees programme</a:t>
                </a:r>
              </a:p>
              <a:p>
                <a:pPr marL="361950" marR="0" lvl="0" indent="-180975" defTabSz="542925" eaLnBrk="1" fontAlgn="auto" latinLnBrk="0" hangingPunct="1">
                  <a:lnSpc>
                    <a:spcPct val="100000"/>
                  </a:lnSpc>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CV’s/Job Applications</a:t>
                </a:r>
              </a:p>
              <a:p>
                <a:pPr marL="361950" marR="0" lvl="0" indent="-180975" defTabSz="542925" eaLnBrk="1" fontAlgn="auto" latinLnBrk="0" hangingPunct="1">
                  <a:lnSpc>
                    <a:spcPct val="100000"/>
                  </a:lnSpc>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Barrier breaker (Interview clothes, safety equipment) </a:t>
                </a:r>
              </a:p>
              <a:p>
                <a:pPr marL="361950" marR="0" lvl="0" indent="-180975" defTabSz="542925" eaLnBrk="1" fontAlgn="auto" latinLnBrk="0" hangingPunct="1">
                  <a:lnSpc>
                    <a:spcPct val="100000"/>
                  </a:lnSpc>
                  <a:buClrTx/>
                  <a:buSzTx/>
                  <a:buFont typeface="Arial" panose="020B0604020202020204" pitchFamily="34" charset="0"/>
                  <a:buChar char="•"/>
                  <a:tabLst/>
                  <a:defRPr/>
                </a:pPr>
                <a:r>
                  <a:rPr kumimoji="0" lang="en-GB" sz="1000" b="0" i="0" u="none" strike="noStrike" kern="0" cap="none" spc="0" normalizeH="0" baseline="0" noProof="0">
                    <a:ln>
                      <a:noFill/>
                    </a:ln>
                    <a:solidFill>
                      <a:srgbClr val="242424"/>
                    </a:solidFill>
                    <a:effectLst/>
                    <a:uLnTx/>
                    <a:uFillTx/>
                    <a:ea typeface="Calibri" panose="020F0502020204030204" pitchFamily="34" charset="0"/>
                  </a:rPr>
                  <a:t>Interpreters</a:t>
                </a:r>
              </a:p>
              <a:p>
                <a:pPr marL="303675" marR="0" lvl="0" defTabSz="542925" eaLnBrk="1" fontAlgn="auto" latinLnBrk="0" hangingPunct="1">
                  <a:lnSpc>
                    <a:spcPct val="100000"/>
                  </a:lnSpc>
                  <a:buClrTx/>
                  <a:buSzTx/>
                  <a:tabLst/>
                  <a:defRPr/>
                </a:pPr>
                <a:endParaRPr kumimoji="0" lang="en-GB" sz="1000" b="0" i="0" u="none" strike="noStrike" kern="0" cap="none" spc="0" normalizeH="0" baseline="0" noProof="0">
                  <a:ln>
                    <a:noFill/>
                  </a:ln>
                  <a:solidFill>
                    <a:srgbClr val="242424"/>
                  </a:solidFill>
                  <a:effectLst/>
                  <a:uLnTx/>
                  <a:uFillTx/>
                  <a:ea typeface="Calibri" panose="020F0502020204030204" pitchFamily="34" charset="0"/>
                </a:endParaRPr>
              </a:p>
              <a:p>
                <a:pPr marL="171450" marR="0" lvl="0" indent="-171450" defTabSz="203831" eaLnBrk="1" fontAlgn="auto" latinLnBrk="0" hangingPunct="1">
                  <a:lnSpc>
                    <a:spcPct val="100000"/>
                  </a:lnSpc>
                  <a:spcBef>
                    <a:spcPts val="0"/>
                  </a:spcBef>
                  <a:buClrTx/>
                  <a:buSzTx/>
                  <a:buFont typeface="Arial" panose="020B0604020202020204" pitchFamily="34" charset="0"/>
                  <a:buChar char="•"/>
                  <a:tabLst/>
                  <a:defRPr/>
                </a:pPr>
                <a:r>
                  <a:rPr kumimoji="0" lang="en-GB" sz="1000" b="1" i="0" u="none" strike="noStrike" kern="0" cap="none" spc="0" normalizeH="0" baseline="0" noProof="0">
                    <a:ln>
                      <a:noFill/>
                    </a:ln>
                    <a:solidFill>
                      <a:srgbClr val="242424"/>
                    </a:solidFill>
                    <a:effectLst/>
                    <a:uLnTx/>
                    <a:uFillTx/>
                    <a:ea typeface="Calibri" panose="020F0502020204030204" pitchFamily="34" charset="0"/>
                  </a:rPr>
                  <a:t>Actions</a:t>
                </a:r>
              </a:p>
              <a:p>
                <a:pPr marL="361950" marR="0" lvl="0" indent="-180975" defTabSz="179388" eaLnBrk="1" fontAlgn="auto" latinLnBrk="0" hangingPunct="1">
                  <a:lnSpc>
                    <a:spcPct val="100000"/>
                  </a:lnSpc>
                  <a:spcBef>
                    <a:spcPts val="0"/>
                  </a:spcBef>
                  <a:buClrTx/>
                  <a:buSzTx/>
                  <a:buFont typeface="Arial" panose="020B0604020202020204" pitchFamily="34" charset="0"/>
                  <a:buChar char="•"/>
                  <a:tabLst/>
                  <a:defRPr/>
                </a:pPr>
                <a:r>
                  <a:rPr kumimoji="0" lang="en-GB" sz="1000" i="0" u="none" strike="noStrike" kern="0" cap="none" spc="0" normalizeH="0" baseline="0" noProof="0">
                    <a:ln>
                      <a:noFill/>
                    </a:ln>
                    <a:solidFill>
                      <a:srgbClr val="242424"/>
                    </a:solidFill>
                    <a:effectLst/>
                    <a:uLnTx/>
                    <a:uFillTx/>
                    <a:ea typeface="Calibri" panose="020F0502020204030204" pitchFamily="34" charset="0"/>
                  </a:rPr>
                  <a:t>Any breaches will be reported back to WYP</a:t>
                </a:r>
              </a:p>
              <a:p>
                <a:pPr marL="361950" marR="0" lvl="0" indent="-180975" defTabSz="179388" eaLnBrk="1" fontAlgn="auto" latinLnBrk="0" hangingPunct="1">
                  <a:lnSpc>
                    <a:spcPct val="100000"/>
                  </a:lnSpc>
                  <a:spcBef>
                    <a:spcPts val="0"/>
                  </a:spcBef>
                  <a:buClrTx/>
                  <a:buSzTx/>
                  <a:buFont typeface="Arial" panose="020B0604020202020204" pitchFamily="34" charset="0"/>
                  <a:buChar char="•"/>
                  <a:tabLst/>
                  <a:defRPr/>
                </a:pPr>
                <a:r>
                  <a:rPr kumimoji="0" lang="en-GB" sz="1000" i="0" u="none" strike="noStrike" kern="0" cap="none" spc="0" normalizeH="0" baseline="0" noProof="0">
                    <a:ln>
                      <a:noFill/>
                    </a:ln>
                    <a:solidFill>
                      <a:srgbClr val="242424"/>
                    </a:solidFill>
                    <a:effectLst/>
                    <a:uLnTx/>
                    <a:uFillTx/>
                    <a:ea typeface="Calibri" panose="020F0502020204030204" pitchFamily="34" charset="0"/>
                  </a:rPr>
                  <a:t>Feedback to WYP on progression/next steps</a:t>
                </a:r>
              </a:p>
              <a:p>
                <a:pPr marR="0" lvl="0" defTabSz="203831" eaLnBrk="1" fontAlgn="auto" latinLnBrk="0" hangingPunct="1">
                  <a:lnSpc>
                    <a:spcPct val="100000"/>
                  </a:lnSpc>
                  <a:spcBef>
                    <a:spcPts val="0"/>
                  </a:spcBef>
                  <a:buClrTx/>
                  <a:buSzTx/>
                  <a:tabLst/>
                  <a:defRPr/>
                </a:pPr>
                <a:endParaRPr kumimoji="0" lang="en-GB" sz="1000" b="1" i="0" u="none" strike="noStrike" kern="0" cap="none" spc="0" normalizeH="0" baseline="0" noProof="0">
                  <a:ln>
                    <a:noFill/>
                  </a:ln>
                  <a:solidFill>
                    <a:srgbClr val="242424"/>
                  </a:solidFill>
                  <a:effectLst/>
                  <a:uLnTx/>
                  <a:uFillTx/>
                  <a:ea typeface="Calibri" panose="020F0502020204030204" pitchFamily="34" charset="0"/>
                </a:endParaRP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GB" sz="1000" b="1" i="0" u="none" strike="noStrike" kern="0" cap="none" spc="0" normalizeH="0" baseline="0" noProof="0">
                  <a:ln>
                    <a:noFill/>
                  </a:ln>
                  <a:solidFill>
                    <a:srgbClr val="242424"/>
                  </a:solidFill>
                  <a:effectLst/>
                  <a:uLnTx/>
                  <a:uFillTx/>
                  <a:ea typeface="Calibri" panose="020F0502020204030204" pitchFamily="34" charset="0"/>
                </a:endParaRPr>
              </a:p>
              <a:p>
                <a:pPr marL="171450" marR="0" lvl="0" indent="-171450" defTabSz="203831" eaLnBrk="1" fontAlgn="auto" latinLnBrk="0" hangingPunct="1">
                  <a:lnSpc>
                    <a:spcPct val="100000"/>
                  </a:lnSpc>
                  <a:spcBef>
                    <a:spcPts val="0"/>
                  </a:spcBef>
                  <a:buClrTx/>
                  <a:buSzTx/>
                  <a:buFont typeface="Arial" panose="020B0604020202020204" pitchFamily="34" charset="0"/>
                  <a:buChar char="•"/>
                  <a:tabLst/>
                  <a:defRPr/>
                </a:pPr>
                <a:endParaRPr kumimoji="0" lang="en-GB" sz="1000" b="1" i="0" u="none" strike="noStrike" kern="0" cap="none" spc="0" normalizeH="0" baseline="0" noProof="0">
                  <a:ln>
                    <a:noFill/>
                  </a:ln>
                  <a:solidFill>
                    <a:srgbClr val="242424"/>
                  </a:solidFill>
                  <a:effectLst/>
                  <a:uLnTx/>
                  <a:uFillTx/>
                  <a:ea typeface="Calibri" panose="020F0502020204030204" pitchFamily="34" charset="0"/>
                </a:endParaRP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GB" sz="1000" b="1" i="0" u="none" strike="noStrike" kern="0" cap="none" spc="0" normalizeH="0" baseline="0" noProof="0">
                  <a:ln>
                    <a:noFill/>
                  </a:ln>
                  <a:solidFill>
                    <a:srgbClr val="242424"/>
                  </a:solidFill>
                  <a:effectLst/>
                  <a:uLnTx/>
                  <a:uFillTx/>
                  <a:ea typeface="Calibri" panose="020F0502020204030204" pitchFamily="34" charset="0"/>
                </a:endParaRPr>
              </a:p>
            </p:txBody>
          </p:sp>
        </p:grpSp>
        <p:pic>
          <p:nvPicPr>
            <p:cNvPr id="18" name="Graphic 17" descr="Open hand with solid fill">
              <a:extLst>
                <a:ext uri="{FF2B5EF4-FFF2-40B4-BE49-F238E27FC236}">
                  <a16:creationId xmlns:a16="http://schemas.microsoft.com/office/drawing/2014/main" id="{BD9EE6C7-6A05-1DDA-0A07-B4F6B7E1FD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5" name="Group 24">
            <a:extLst>
              <a:ext uri="{FF2B5EF4-FFF2-40B4-BE49-F238E27FC236}">
                <a16:creationId xmlns:a16="http://schemas.microsoft.com/office/drawing/2014/main" id="{C3ACAD88-5721-8ED3-2676-E596EB209B7B}"/>
              </a:ext>
            </a:extLst>
          </p:cNvPr>
          <p:cNvGrpSpPr/>
          <p:nvPr/>
        </p:nvGrpSpPr>
        <p:grpSpPr>
          <a:xfrm>
            <a:off x="8131893" y="1148941"/>
            <a:ext cx="3363549" cy="6005889"/>
            <a:chOff x="554355" y="1706166"/>
            <a:chExt cx="3364425" cy="5092627"/>
          </a:xfrm>
        </p:grpSpPr>
        <p:grpSp>
          <p:nvGrpSpPr>
            <p:cNvPr id="26" name="Group 25">
              <a:extLst>
                <a:ext uri="{FF2B5EF4-FFF2-40B4-BE49-F238E27FC236}">
                  <a16:creationId xmlns:a16="http://schemas.microsoft.com/office/drawing/2014/main" id="{24EB4BE9-D81A-8255-A693-CD1FA9D5AFAD}"/>
                </a:ext>
              </a:extLst>
            </p:cNvPr>
            <p:cNvGrpSpPr/>
            <p:nvPr/>
          </p:nvGrpSpPr>
          <p:grpSpPr>
            <a:xfrm>
              <a:off x="554355" y="1706166"/>
              <a:ext cx="3364425" cy="5092627"/>
              <a:chOff x="554355" y="1706166"/>
              <a:chExt cx="3364425" cy="5092627"/>
            </a:xfrm>
          </p:grpSpPr>
          <p:sp>
            <p:nvSpPr>
              <p:cNvPr id="28" name="Rectangle 27">
                <a:extLst>
                  <a:ext uri="{FF2B5EF4-FFF2-40B4-BE49-F238E27FC236}">
                    <a16:creationId xmlns:a16="http://schemas.microsoft.com/office/drawing/2014/main" id="{02BD0AEF-B119-EEDA-5946-AF1A1A20861D}"/>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12BEF8DE-677A-468D-6E3A-909331106B6D}"/>
                  </a:ext>
                </a:extLst>
              </p:cNvPr>
              <p:cNvGrpSpPr/>
              <p:nvPr/>
            </p:nvGrpSpPr>
            <p:grpSpPr>
              <a:xfrm>
                <a:off x="554355" y="1706166"/>
                <a:ext cx="3364425" cy="519798"/>
                <a:chOff x="554355" y="1706166"/>
                <a:chExt cx="3364425" cy="519798"/>
              </a:xfrm>
            </p:grpSpPr>
            <p:sp>
              <p:nvSpPr>
                <p:cNvPr id="32" name="Rectangle 31">
                  <a:extLst>
                    <a:ext uri="{FF2B5EF4-FFF2-40B4-BE49-F238E27FC236}">
                      <a16:creationId xmlns:a16="http://schemas.microsoft.com/office/drawing/2014/main" id="{A20C555B-7967-D728-4164-C749B7C75337}"/>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Learning </a:t>
                  </a:r>
                </a:p>
              </p:txBody>
            </p:sp>
            <p:sp>
              <p:nvSpPr>
                <p:cNvPr id="33" name="Oval 32">
                  <a:extLst>
                    <a:ext uri="{FF2B5EF4-FFF2-40B4-BE49-F238E27FC236}">
                      <a16:creationId xmlns:a16="http://schemas.microsoft.com/office/drawing/2014/main" id="{8ABA7894-E050-9440-6F9B-725126B1C9D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0" name="Oval 29">
                <a:extLst>
                  <a:ext uri="{FF2B5EF4-FFF2-40B4-BE49-F238E27FC236}">
                    <a16:creationId xmlns:a16="http://schemas.microsoft.com/office/drawing/2014/main" id="{D67BEC2C-B758-AE0D-5BC8-98959B0E45E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B34D4767-095E-1786-B3E0-C78890EE8CFE}"/>
                  </a:ext>
                </a:extLst>
              </p:cNvPr>
              <p:cNvSpPr txBox="1"/>
              <p:nvPr/>
            </p:nvSpPr>
            <p:spPr>
              <a:xfrm>
                <a:off x="601817" y="2270865"/>
                <a:ext cx="3222038" cy="4527928"/>
              </a:xfrm>
              <a:prstGeom prst="rect">
                <a:avLst/>
              </a:prstGeom>
              <a:noFill/>
            </p:spPr>
            <p:txBody>
              <a:bodyPr wrap="square" lIns="91440" tIns="45720" rIns="91440" bIns="45720" anchor="t">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lang="en-GB" sz="1100" b="1" kern="0">
                    <a:solidFill>
                      <a:srgbClr val="242424"/>
                    </a:solidFill>
                    <a:ea typeface="Calibri" panose="020F0502020204030204" pitchFamily="34" charset="0"/>
                  </a:rPr>
                  <a:t>W</a:t>
                </a:r>
                <a:r>
                  <a:rPr kumimoji="0" lang="en-GB" sz="1100" b="1" i="0" u="none" strike="noStrike" kern="0" cap="none" spc="0" normalizeH="0" baseline="0" noProof="0">
                    <a:ln>
                      <a:noFill/>
                    </a:ln>
                    <a:solidFill>
                      <a:srgbClr val="242424"/>
                    </a:solidFill>
                    <a:effectLst/>
                    <a:uLnTx/>
                    <a:uFillTx/>
                    <a:ea typeface="Calibri" panose="020F0502020204030204" pitchFamily="34" charset="0"/>
                  </a:rPr>
                  <a:t>hat</a:t>
                </a:r>
                <a:r>
                  <a:rPr lang="en-GB" sz="1100" b="1" kern="0">
                    <a:solidFill>
                      <a:srgbClr val="242424"/>
                    </a:solidFill>
                    <a:ea typeface="Calibri" panose="020F0502020204030204" pitchFamily="34" charset="0"/>
                  </a:rPr>
                  <a:t>’s</a:t>
                </a:r>
                <a:r>
                  <a:rPr kumimoji="0" lang="en-GB" sz="1100" b="1" i="0" u="none" strike="noStrike" kern="0" cap="none" spc="0" normalizeH="0" baseline="0" noProof="0">
                    <a:ln>
                      <a:noFill/>
                    </a:ln>
                    <a:solidFill>
                      <a:srgbClr val="242424"/>
                    </a:solidFill>
                    <a:effectLst/>
                    <a:uLnTx/>
                    <a:uFillTx/>
                    <a:ea typeface="Calibri" panose="020F0502020204030204" pitchFamily="34" charset="0"/>
                  </a:rPr>
                  <a:t> the learning/top tips for others: </a:t>
                </a:r>
                <a:r>
                  <a:rPr kumimoji="0" lang="en-GB" sz="1000" b="1" i="0" u="none" strike="noStrike" kern="0" cap="none" spc="0" normalizeH="0" baseline="0" noProof="0">
                    <a:ln>
                      <a:noFill/>
                    </a:ln>
                    <a:solidFill>
                      <a:srgbClr val="242424"/>
                    </a:solidFill>
                    <a:effectLst/>
                    <a:uLnTx/>
                    <a:uFillTx/>
                    <a:ea typeface="Calibri" panose="020F0502020204030204" pitchFamily="34" charset="0"/>
                  </a:rPr>
                  <a:t>How do you know it works:</a:t>
                </a:r>
              </a:p>
              <a:p>
                <a:pPr marL="171450" marR="0" lvl="0" indent="-171450" defTabSz="203831" eaLnBrk="1" fontAlgn="auto" latinLnBrk="0" hangingPunct="1">
                  <a:lnSpc>
                    <a:spcPct val="100000"/>
                  </a:lnSpc>
                  <a:spcBef>
                    <a:spcPts val="0"/>
                  </a:spcBef>
                  <a:buClrTx/>
                  <a:buSzTx/>
                  <a:buFont typeface="Arial" panose="020B0604020202020204" pitchFamily="34" charset="0"/>
                  <a:buChar char="•"/>
                  <a:tabLst/>
                  <a:defRPr/>
                </a:pPr>
                <a:r>
                  <a:rPr lang="en-GB" sz="1000" b="1" kern="0">
                    <a:solidFill>
                      <a:srgbClr val="242424"/>
                    </a:solidFill>
                    <a:ea typeface="Calibri" panose="020F0502020204030204" pitchFamily="34" charset="0"/>
                  </a:rPr>
                  <a:t>Delivery partner’s involvement</a:t>
                </a:r>
                <a:r>
                  <a:rPr lang="en-GB" sz="1000" kern="0">
                    <a:solidFill>
                      <a:srgbClr val="242424"/>
                    </a:solidFill>
                    <a:ea typeface="Calibri" panose="020F0502020204030204" pitchFamily="34" charset="0"/>
                  </a:rPr>
                  <a:t> with WYP Mandatory Police Training (MPT) briefings which raise awareness for the pathway:</a:t>
                </a:r>
              </a:p>
              <a:p>
                <a:pPr marL="180975" marR="0" lvl="0" defTabSz="203831" eaLnBrk="1" fontAlgn="auto" latinLnBrk="0" hangingPunct="1">
                  <a:lnSpc>
                    <a:spcPct val="100000"/>
                  </a:lnSpc>
                  <a:spcBef>
                    <a:spcPts val="0"/>
                  </a:spcBef>
                  <a:buClrTx/>
                  <a:buSzTx/>
                  <a:tabLst/>
                  <a:defRPr/>
                </a:pPr>
                <a:r>
                  <a:rPr lang="en-GB" sz="1000" b="1" kern="0">
                    <a:solidFill>
                      <a:srgbClr val="242424"/>
                    </a:solidFill>
                    <a:ea typeface="Calibri" panose="020F0502020204030204" pitchFamily="34" charset="0"/>
                  </a:rPr>
                  <a:t>Know it works – </a:t>
                </a:r>
                <a:r>
                  <a:rPr lang="en-GB" sz="1000" kern="0">
                    <a:solidFill>
                      <a:srgbClr val="242424"/>
                    </a:solidFill>
                    <a:ea typeface="Calibri" panose="020F0502020204030204" pitchFamily="34" charset="0"/>
                  </a:rPr>
                  <a:t>increase in referrals following briefing sessions.</a:t>
                </a:r>
              </a:p>
              <a:p>
                <a:pPr marL="180975" marR="0" lvl="0" defTabSz="203831" eaLnBrk="1" fontAlgn="auto" latinLnBrk="0" hangingPunct="1">
                  <a:lnSpc>
                    <a:spcPct val="100000"/>
                  </a:lnSpc>
                  <a:spcBef>
                    <a:spcPts val="0"/>
                  </a:spcBef>
                  <a:buClrTx/>
                  <a:buSzTx/>
                  <a:tabLst/>
                  <a:defRPr/>
                </a:pPr>
                <a:endParaRPr lang="en-GB" sz="1000" kern="0">
                  <a:solidFill>
                    <a:srgbClr val="242424"/>
                  </a:solidFill>
                  <a:ea typeface="Calibri" panose="020F0502020204030204" pitchFamily="34" charset="0"/>
                </a:endParaRPr>
              </a:p>
              <a:p>
                <a:pPr marL="171450" marR="0" lvl="0" indent="-171450" defTabSz="203831" eaLnBrk="1" fontAlgn="auto" latinLnBrk="0" hangingPunct="1">
                  <a:lnSpc>
                    <a:spcPct val="100000"/>
                  </a:lnSpc>
                  <a:spcBef>
                    <a:spcPts val="0"/>
                  </a:spcBef>
                  <a:buClrTx/>
                  <a:buSzTx/>
                  <a:buFont typeface="Arial" panose="020B0604020202020204" pitchFamily="34" charset="0"/>
                  <a:buChar char="•"/>
                  <a:tabLst/>
                  <a:defRPr/>
                </a:pPr>
                <a:r>
                  <a:rPr lang="en-GB" sz="1000" b="1" kern="0">
                    <a:solidFill>
                      <a:srgbClr val="242424"/>
                    </a:solidFill>
                    <a:ea typeface="Calibri" panose="020F0502020204030204" pitchFamily="34" charset="0"/>
                  </a:rPr>
                  <a:t>Experienced tutor </a:t>
                </a:r>
                <a:r>
                  <a:rPr lang="en-GB" sz="1000" kern="0">
                    <a:solidFill>
                      <a:srgbClr val="242424"/>
                    </a:solidFill>
                    <a:ea typeface="Calibri" panose="020F0502020204030204" pitchFamily="34" charset="0"/>
                  </a:rPr>
                  <a:t>who understands the cohort and regularly evaluates delivery, revising the course where necessary:</a:t>
                </a:r>
              </a:p>
              <a:p>
                <a:pPr marL="180975" marR="0" lvl="0" defTabSz="203831" eaLnBrk="1" fontAlgn="auto" latinLnBrk="0" hangingPunct="1">
                  <a:lnSpc>
                    <a:spcPct val="100000"/>
                  </a:lnSpc>
                  <a:spcBef>
                    <a:spcPts val="0"/>
                  </a:spcBef>
                  <a:buClrTx/>
                  <a:buSzTx/>
                  <a:tabLst/>
                  <a:defRPr/>
                </a:pPr>
                <a:r>
                  <a:rPr lang="en-GB" sz="1000" b="1" kern="0">
                    <a:solidFill>
                      <a:srgbClr val="242424"/>
                    </a:solidFill>
                    <a:ea typeface="Calibri" panose="020F0502020204030204" pitchFamily="34" charset="0"/>
                  </a:rPr>
                  <a:t>Know it works – </a:t>
                </a:r>
                <a:r>
                  <a:rPr lang="en-GB" sz="1000" kern="0">
                    <a:solidFill>
                      <a:srgbClr val="242424"/>
                    </a:solidFill>
                    <a:ea typeface="Calibri" panose="020F0502020204030204" pitchFamily="34" charset="0"/>
                  </a:rPr>
                  <a:t>positive feedback from women who have been referred to the pathway (see ILP details).</a:t>
                </a:r>
              </a:p>
              <a:p>
                <a:pPr marL="180975" marR="0" lvl="0" defTabSz="203831" eaLnBrk="1" fontAlgn="auto" latinLnBrk="0" hangingPunct="1">
                  <a:lnSpc>
                    <a:spcPct val="100000"/>
                  </a:lnSpc>
                  <a:spcBef>
                    <a:spcPts val="0"/>
                  </a:spcBef>
                  <a:buClrTx/>
                  <a:buSzTx/>
                  <a:tabLst/>
                  <a:defRPr/>
                </a:pPr>
                <a:endParaRPr lang="en-GB" sz="1000" b="1" kern="0">
                  <a:solidFill>
                    <a:srgbClr val="242424"/>
                  </a:solidFill>
                  <a:ea typeface="Calibri" panose="020F0502020204030204" pitchFamily="34" charset="0"/>
                </a:endParaRPr>
              </a:p>
              <a:p>
                <a:pPr marL="171450" marR="0" lvl="0" indent="-171450" defTabSz="203831" eaLnBrk="1" fontAlgn="auto" latinLnBrk="0" hangingPunct="1">
                  <a:lnSpc>
                    <a:spcPct val="100000"/>
                  </a:lnSpc>
                  <a:spcBef>
                    <a:spcPts val="0"/>
                  </a:spcBef>
                  <a:buClrTx/>
                  <a:buSzTx/>
                  <a:buFont typeface="Arial" panose="020B0604020202020204" pitchFamily="34" charset="0"/>
                  <a:buChar char="•"/>
                  <a:tabLst/>
                  <a:defRPr/>
                </a:pPr>
                <a:r>
                  <a:rPr lang="en-GB" sz="1000" b="1" kern="0">
                    <a:solidFill>
                      <a:srgbClr val="242424"/>
                    </a:solidFill>
                    <a:ea typeface="Calibri" panose="020F0502020204030204" pitchFamily="34" charset="0"/>
                  </a:rPr>
                  <a:t>Individual Learning Plan (ILP) </a:t>
                </a:r>
                <a:r>
                  <a:rPr lang="en-GB" sz="1000" kern="0">
                    <a:solidFill>
                      <a:srgbClr val="242424"/>
                    </a:solidFill>
                    <a:ea typeface="Calibri" panose="020F0502020204030204" pitchFamily="34" charset="0"/>
                  </a:rPr>
                  <a:t>– captures impact of the course from a women’s perspective. </a:t>
                </a:r>
              </a:p>
              <a:p>
                <a:pPr marL="180975" marR="0" lvl="0" defTabSz="203831" eaLnBrk="1" fontAlgn="auto" latinLnBrk="0" hangingPunct="1">
                  <a:lnSpc>
                    <a:spcPct val="100000"/>
                  </a:lnSpc>
                  <a:spcBef>
                    <a:spcPts val="0"/>
                  </a:spcBef>
                  <a:buClrTx/>
                  <a:buSzTx/>
                  <a:tabLst>
                    <a:tab pos="85725" algn="l"/>
                  </a:tabLst>
                  <a:defRPr/>
                </a:pPr>
                <a:r>
                  <a:rPr lang="en-GB" sz="1000" b="1" kern="0">
                    <a:solidFill>
                      <a:srgbClr val="242424"/>
                    </a:solidFill>
                    <a:ea typeface="Calibri" panose="020F0502020204030204" pitchFamily="34" charset="0"/>
                  </a:rPr>
                  <a:t>Example of content captured on ILP:</a:t>
                </a:r>
              </a:p>
              <a:p>
                <a:pPr marL="180975" marR="0" lvl="0" defTabSz="203831" eaLnBrk="1" fontAlgn="auto" latinLnBrk="0" hangingPunct="1">
                  <a:lnSpc>
                    <a:spcPct val="100000"/>
                  </a:lnSpc>
                  <a:spcBef>
                    <a:spcPts val="0"/>
                  </a:spcBef>
                  <a:buClrTx/>
                  <a:buSzTx/>
                  <a:tabLst>
                    <a:tab pos="85725" algn="l"/>
                  </a:tabLst>
                  <a:defRPr/>
                </a:pPr>
                <a:r>
                  <a:rPr lang="en-GB" sz="1000" b="1" kern="0">
                    <a:solidFill>
                      <a:srgbClr val="242424"/>
                    </a:solidFill>
                    <a:ea typeface="Calibri" panose="020F0502020204030204" pitchFamily="34" charset="0"/>
                  </a:rPr>
                  <a:t>Session 1 </a:t>
                </a:r>
                <a:r>
                  <a:rPr lang="en-GB" sz="1000" kern="0">
                    <a:solidFill>
                      <a:srgbClr val="242424"/>
                    </a:solidFill>
                    <a:ea typeface="Calibri" panose="020F0502020204030204" pitchFamily="34" charset="0"/>
                  </a:rPr>
                  <a:t>– ‘Your Personal Target / your reason for doing the course’ response – ‘being made to’</a:t>
                </a:r>
              </a:p>
              <a:p>
                <a:pPr marL="180975" marR="0" lvl="0" defTabSz="203831" eaLnBrk="1" fontAlgn="auto" latinLnBrk="0" hangingPunct="1">
                  <a:lnSpc>
                    <a:spcPct val="100000"/>
                  </a:lnSpc>
                  <a:spcBef>
                    <a:spcPts val="0"/>
                  </a:spcBef>
                  <a:buClrTx/>
                  <a:buSzTx/>
                  <a:tabLst>
                    <a:tab pos="85725" algn="l"/>
                  </a:tabLst>
                  <a:defRPr/>
                </a:pPr>
                <a:r>
                  <a:rPr lang="en-GB" sz="1000" b="1" kern="0">
                    <a:solidFill>
                      <a:srgbClr val="242424"/>
                    </a:solidFill>
                    <a:ea typeface="Calibri" panose="020F0502020204030204" pitchFamily="34" charset="0"/>
                  </a:rPr>
                  <a:t>Session 3 </a:t>
                </a:r>
                <a:r>
                  <a:rPr lang="en-GB" sz="1000" kern="0">
                    <a:solidFill>
                      <a:srgbClr val="242424"/>
                    </a:solidFill>
                    <a:ea typeface="Calibri" panose="020F0502020204030204" pitchFamily="34" charset="0"/>
                  </a:rPr>
                  <a:t>– response: </a:t>
                </a:r>
                <a:r>
                  <a:rPr lang="en-GB" sz="1000" i="1" kern="0">
                    <a:solidFill>
                      <a:srgbClr val="242424"/>
                    </a:solidFill>
                    <a:ea typeface="Calibri" panose="020F0502020204030204" pitchFamily="34" charset="0"/>
                  </a:rPr>
                  <a:t>'feel better after this course, overall, it opened my mind, feel like I understand how different things can affect your brain’. </a:t>
                </a:r>
                <a:r>
                  <a:rPr lang="en-GB" sz="1000" kern="0">
                    <a:solidFill>
                      <a:srgbClr val="242424"/>
                    </a:solidFill>
                    <a:ea typeface="Calibri" panose="020F0502020204030204" pitchFamily="34" charset="0"/>
                  </a:rPr>
                  <a:t>Along with increased confidence, reduced doubt in their abilities, gained new knowledge and skills.</a:t>
                </a:r>
              </a:p>
              <a:p>
                <a:pPr marL="180975" marR="0" lvl="0" defTabSz="203831" eaLnBrk="1" fontAlgn="auto" latinLnBrk="0" hangingPunct="1">
                  <a:lnSpc>
                    <a:spcPct val="100000"/>
                  </a:lnSpc>
                  <a:spcBef>
                    <a:spcPts val="0"/>
                  </a:spcBef>
                  <a:buClrTx/>
                  <a:buSzTx/>
                  <a:tabLst>
                    <a:tab pos="85725" algn="l"/>
                  </a:tabLst>
                  <a:defRPr/>
                </a:pPr>
                <a:endParaRPr lang="en-GB" sz="1000" b="1" kern="0">
                  <a:solidFill>
                    <a:srgbClr val="242424"/>
                  </a:solidFill>
                  <a:ea typeface="Calibri" panose="020F0502020204030204" pitchFamily="34" charset="0"/>
                </a:endParaRPr>
              </a:p>
              <a:p>
                <a:pPr marL="180975" indent="-171450" defTabSz="203831">
                  <a:buFont typeface="Arial" panose="020B0604020202020204" pitchFamily="34" charset="0"/>
                  <a:buChar char="•"/>
                  <a:tabLst>
                    <a:tab pos="85725" algn="l"/>
                  </a:tabLst>
                  <a:defRPr/>
                </a:pPr>
                <a:r>
                  <a:rPr lang="en-GB" sz="1000" b="1" kern="0">
                    <a:solidFill>
                      <a:srgbClr val="242424"/>
                    </a:solidFill>
                    <a:ea typeface="Calibri"/>
                  </a:rPr>
                  <a:t>Offering wrap around support </a:t>
                </a:r>
                <a:r>
                  <a:rPr lang="en-GB" sz="1000" kern="0">
                    <a:solidFill>
                      <a:srgbClr val="242424"/>
                    </a:solidFill>
                    <a:ea typeface="Calibri"/>
                  </a:rPr>
                  <a:t> breaks down the barriers that are used as reasons to not attend:</a:t>
                </a:r>
                <a:endParaRPr lang="en-GB" sz="1000" b="1" kern="0">
                  <a:solidFill>
                    <a:srgbClr val="242424"/>
                  </a:solidFill>
                  <a:ea typeface="Calibri"/>
                </a:endParaRPr>
              </a:p>
              <a:p>
                <a:pPr marL="180975" marR="0" lvl="0" defTabSz="203831" eaLnBrk="1" fontAlgn="auto" latinLnBrk="0" hangingPunct="1">
                  <a:lnSpc>
                    <a:spcPct val="100000"/>
                  </a:lnSpc>
                  <a:spcBef>
                    <a:spcPts val="0"/>
                  </a:spcBef>
                  <a:spcAft>
                    <a:spcPts val="1200"/>
                  </a:spcAft>
                  <a:buClrTx/>
                  <a:buSzTx/>
                  <a:tabLst/>
                  <a:defRPr/>
                </a:pPr>
                <a:r>
                  <a:rPr lang="en-GB" sz="1000" b="1" kern="0">
                    <a:solidFill>
                      <a:srgbClr val="242424"/>
                    </a:solidFill>
                    <a:ea typeface="Calibri" panose="020F0502020204030204" pitchFamily="34" charset="0"/>
                  </a:rPr>
                  <a:t>Know it works – </a:t>
                </a:r>
                <a:r>
                  <a:rPr lang="en-GB" sz="1000" kern="0">
                    <a:solidFill>
                      <a:srgbClr val="242424"/>
                    </a:solidFill>
                    <a:ea typeface="Calibri" panose="020F0502020204030204" pitchFamily="34" charset="0"/>
                  </a:rPr>
                  <a:t>attendance</a:t>
                </a:r>
                <a:endParaRPr lang="en-GB" sz="1000" b="1" kern="0">
                  <a:solidFill>
                    <a:srgbClr val="242424"/>
                  </a:solidFill>
                  <a:ea typeface="Calibri" panose="020F0502020204030204" pitchFamily="34" charset="0"/>
                </a:endParaRPr>
              </a:p>
              <a:p>
                <a:pPr marL="0" marR="0" lvl="0" indent="0" defTabSz="203831" eaLnBrk="1" fontAlgn="auto" latinLnBrk="0" hangingPunct="1">
                  <a:lnSpc>
                    <a:spcPct val="100000"/>
                  </a:lnSpc>
                  <a:spcBef>
                    <a:spcPts val="0"/>
                  </a:spcBef>
                  <a:spcAft>
                    <a:spcPts val="1200"/>
                  </a:spcAft>
                  <a:buClrTx/>
                  <a:buSzTx/>
                  <a:buFontTx/>
                  <a:buNone/>
                  <a:tabLst/>
                  <a:defRPr/>
                </a:pPr>
                <a:endParaRPr lang="en-GB" sz="1000" b="1" kern="0">
                  <a:solidFill>
                    <a:srgbClr val="242424"/>
                  </a:solidFill>
                  <a:ea typeface="Calibri" panose="020F0502020204030204" pitchFamily="34" charset="0"/>
                </a:endParaRPr>
              </a:p>
              <a:p>
                <a:pPr marL="0" marR="0" lvl="0" indent="0" defTabSz="203831" eaLnBrk="1" fontAlgn="auto" latinLnBrk="0" hangingPunct="1">
                  <a:lnSpc>
                    <a:spcPct val="100000"/>
                  </a:lnSpc>
                  <a:spcBef>
                    <a:spcPts val="0"/>
                  </a:spcBef>
                  <a:spcAft>
                    <a:spcPts val="1200"/>
                  </a:spcAft>
                  <a:buClrTx/>
                  <a:buSzTx/>
                  <a:buFontTx/>
                  <a:buNone/>
                  <a:tabLst/>
                  <a:defRPr/>
                </a:pPr>
                <a:endParaRPr kumimoji="0" lang="en-GB" sz="1000" b="1" i="0" u="none" strike="noStrike" kern="0" cap="none" spc="0" normalizeH="0" baseline="0" noProof="0">
                  <a:ln>
                    <a:noFill/>
                  </a:ln>
                  <a:solidFill>
                    <a:srgbClr val="242424"/>
                  </a:solidFill>
                  <a:effectLst/>
                  <a:uLnTx/>
                  <a:uFillTx/>
                  <a:ea typeface="Calibri" panose="020F0502020204030204" pitchFamily="34" charset="0"/>
                </a:endParaRPr>
              </a:p>
            </p:txBody>
          </p:sp>
        </p:grpSp>
        <p:pic>
          <p:nvPicPr>
            <p:cNvPr id="27" name="Graphic 26" descr="Shooting star with solid fill">
              <a:extLst>
                <a:ext uri="{FF2B5EF4-FFF2-40B4-BE49-F238E27FC236}">
                  <a16:creationId xmlns:a16="http://schemas.microsoft.com/office/drawing/2014/main" id="{5C778131-3C40-FAE9-D47B-9BF7B2B82A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2" name="Footer Placeholder 1">
            <a:extLst>
              <a:ext uri="{FF2B5EF4-FFF2-40B4-BE49-F238E27FC236}">
                <a16:creationId xmlns:a16="http://schemas.microsoft.com/office/drawing/2014/main" id="{4FE7C0B1-ACE9-B1C5-A842-B863445D1A6C}"/>
              </a:ext>
            </a:extLst>
          </p:cNvPr>
          <p:cNvSpPr>
            <a:spLocks noGrp="1"/>
          </p:cNvSpPr>
          <p:nvPr>
            <p:ph type="ftr" sz="quarter" idx="11"/>
          </p:nvPr>
        </p:nvSpPr>
        <p:spPr/>
        <p:txBody>
          <a:bodyPr/>
          <a:lstStyle/>
          <a:p>
            <a:r>
              <a:rPr lang="en-GB"/>
              <a:t>NEY Inclusion Health &amp; Work Case Study_2025</a:t>
            </a:r>
          </a:p>
        </p:txBody>
      </p:sp>
    </p:spTree>
    <p:extLst>
      <p:ext uri="{BB962C8B-B14F-4D97-AF65-F5344CB8AC3E}">
        <p14:creationId xmlns:p14="http://schemas.microsoft.com/office/powerpoint/2010/main" val="7888900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110DE8D-F534-6822-E43E-F69E77533779}"/>
              </a:ext>
            </a:extLst>
          </p:cNvPr>
          <p:cNvSpPr txBox="1">
            <a:spLocks/>
          </p:cNvSpPr>
          <p:nvPr/>
        </p:nvSpPr>
        <p:spPr>
          <a:xfrm>
            <a:off x="696558" y="172016"/>
            <a:ext cx="10798884" cy="875364"/>
          </a:xfrm>
          <a:prstGeom prst="rect">
            <a:avLst/>
          </a:prstGeom>
        </p:spPr>
        <p:txBody>
          <a:bodyPr vert="horz" lIns="0" tIns="0" rIns="103931" bIns="0" rtlCol="0" anchor="b">
            <a:noAutofit/>
          </a:bodyPr>
          <a:lstStyle>
            <a:lvl1pPr marL="0" algn="l" defTabSz="1038995" rtl="0" eaLnBrk="1" latinLnBrk="0" hangingPunct="1">
              <a:lnSpc>
                <a:spcPct val="100000"/>
              </a:lnSpc>
              <a:spcBef>
                <a:spcPct val="0"/>
              </a:spcBef>
              <a:buNone/>
              <a:tabLst>
                <a:tab pos="0" algn="l"/>
                <a:tab pos="2874101" algn="l"/>
              </a:tabLst>
              <a:defRPr lang="en-GB" sz="2799" b="0" kern="1200" cap="none" spc="0" baseline="0" dirty="0">
                <a:solidFill>
                  <a:schemeClr val="accent1"/>
                </a:solidFill>
                <a:latin typeface="Aptos Display" panose="020B0004020202020204" pitchFamily="34" charset="0"/>
                <a:ea typeface="+mj-ea"/>
                <a:cs typeface="+mj-cs"/>
              </a:defRPr>
            </a:lvl1pPr>
          </a:lstStyle>
          <a:p>
            <a:pPr>
              <a:defRPr/>
            </a:pPr>
            <a:r>
              <a:rPr lang="en-GB" sz="1800" b="1" kern="100">
                <a:solidFill>
                  <a:schemeClr val="tx1"/>
                </a:solidFill>
                <a:latin typeface="Arial" panose="020B0604020202020204" pitchFamily="34" charset="0"/>
                <a:ea typeface="Tahoma" panose="020B0604030504040204" pitchFamily="34" charset="0"/>
                <a:cs typeface="Arial" panose="020B0604020202020204" pitchFamily="34" charset="0"/>
              </a:rPr>
              <a:t>PRACTICE EXAMPLE: </a:t>
            </a:r>
            <a:r>
              <a:rPr lang="en-GB" sz="1800" kern="100">
                <a:solidFill>
                  <a:schemeClr val="tx1"/>
                </a:solidFill>
                <a:latin typeface="Arial" panose="020B0604020202020204" pitchFamily="34" charset="0"/>
                <a:ea typeface="Tahoma" panose="020B0604030504040204" pitchFamily="34" charset="0"/>
                <a:cs typeface="Arial" panose="020B0604020202020204" pitchFamily="34" charset="0"/>
              </a:rPr>
              <a:t>Public Health Work Experience Placement </a:t>
            </a:r>
            <a:endPar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endParaRPr>
          </a:p>
          <a:p>
            <a:pPr>
              <a:defRPr/>
            </a:pPr>
            <a:r>
              <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rPr>
              <a:t>CONTACT</a:t>
            </a:r>
            <a:r>
              <a:rPr kumimoji="0" lang="en-GB" sz="180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 Stockton on Tees </a:t>
            </a:r>
            <a:r>
              <a:rPr lang="en-GB" sz="1800">
                <a:solidFill>
                  <a:srgbClr val="00172D"/>
                </a:solidFill>
                <a:latin typeface="Arial" panose="020B0604020202020204" pitchFamily="34" charset="0"/>
                <a:cs typeface="Arial" panose="020B0604020202020204" pitchFamily="34" charset="0"/>
              </a:rPr>
              <a:t>Borough Council, Grace.Wali@stockton.gov.uk</a:t>
            </a:r>
            <a:endParaRPr kumimoji="0" lang="en-GB" sz="160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E1A3FDF-6F92-5936-7622-92A9C8B780C0}"/>
              </a:ext>
            </a:extLst>
          </p:cNvPr>
          <p:cNvGrpSpPr/>
          <p:nvPr/>
        </p:nvGrpSpPr>
        <p:grpSpPr>
          <a:xfrm>
            <a:off x="696558" y="1348966"/>
            <a:ext cx="3346859" cy="5125964"/>
            <a:chOff x="548958" y="1706166"/>
            <a:chExt cx="3369822" cy="4549906"/>
          </a:xfrm>
        </p:grpSpPr>
        <p:grpSp>
          <p:nvGrpSpPr>
            <p:cNvPr id="8" name="Group 7">
              <a:extLst>
                <a:ext uri="{FF2B5EF4-FFF2-40B4-BE49-F238E27FC236}">
                  <a16:creationId xmlns:a16="http://schemas.microsoft.com/office/drawing/2014/main" id="{F4AF2CF3-5DA1-590E-5C95-671343015216}"/>
                </a:ext>
              </a:extLst>
            </p:cNvPr>
            <p:cNvGrpSpPr/>
            <p:nvPr/>
          </p:nvGrpSpPr>
          <p:grpSpPr>
            <a:xfrm>
              <a:off x="548958" y="1706166"/>
              <a:ext cx="3369822" cy="4549906"/>
              <a:chOff x="548958" y="1706166"/>
              <a:chExt cx="3369822" cy="4549906"/>
            </a:xfrm>
          </p:grpSpPr>
          <p:sp>
            <p:nvSpPr>
              <p:cNvPr id="10" name="Rectangle 9">
                <a:extLst>
                  <a:ext uri="{FF2B5EF4-FFF2-40B4-BE49-F238E27FC236}">
                    <a16:creationId xmlns:a16="http://schemas.microsoft.com/office/drawing/2014/main" id="{80F366AA-2E83-AFD7-3FDF-B11E9AA70AE5}"/>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11" name="Group 10">
                <a:extLst>
                  <a:ext uri="{FF2B5EF4-FFF2-40B4-BE49-F238E27FC236}">
                    <a16:creationId xmlns:a16="http://schemas.microsoft.com/office/drawing/2014/main" id="{E2A01B8F-87B4-D448-575B-85456FB5F607}"/>
                  </a:ext>
                </a:extLst>
              </p:cNvPr>
              <p:cNvGrpSpPr/>
              <p:nvPr/>
            </p:nvGrpSpPr>
            <p:grpSpPr>
              <a:xfrm>
                <a:off x="554355" y="1706166"/>
                <a:ext cx="3364425" cy="519798"/>
                <a:chOff x="554355" y="1706166"/>
                <a:chExt cx="3364425" cy="519798"/>
              </a:xfrm>
            </p:grpSpPr>
            <p:sp>
              <p:nvSpPr>
                <p:cNvPr id="14" name="Rectangle 13">
                  <a:extLst>
                    <a:ext uri="{FF2B5EF4-FFF2-40B4-BE49-F238E27FC236}">
                      <a16:creationId xmlns:a16="http://schemas.microsoft.com/office/drawing/2014/main" id="{302C85B6-5FDD-E2EF-CFFC-A20F161861A7}"/>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defRPr/>
                  </a:pPr>
                  <a:r>
                    <a:rPr lang="en-GB" sz="1400" b="1" kern="0">
                      <a:solidFill>
                        <a:schemeClr val="bg1"/>
                      </a:solidFill>
                      <a:latin typeface="Arial" panose="020B0604020202020204" pitchFamily="34" charset="0"/>
                      <a:cs typeface="Arial" panose="020B0604020202020204" pitchFamily="34" charset="0"/>
                    </a:rPr>
                    <a:t>Context</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549DAD55-C4BC-61CD-BFE5-243A0EAF359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2" name="Oval 11">
                <a:extLst>
                  <a:ext uri="{FF2B5EF4-FFF2-40B4-BE49-F238E27FC236}">
                    <a16:creationId xmlns:a16="http://schemas.microsoft.com/office/drawing/2014/main" id="{74ECE848-1836-35B5-F2E9-AF27160B173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FB039E10-7CFD-18FB-FA71-50F2EFBF7234}"/>
                  </a:ext>
                </a:extLst>
              </p:cNvPr>
              <p:cNvSpPr txBox="1"/>
              <p:nvPr/>
            </p:nvSpPr>
            <p:spPr>
              <a:xfrm>
                <a:off x="548958" y="2267520"/>
                <a:ext cx="3249747" cy="3988552"/>
              </a:xfrm>
              <a:prstGeom prst="rect">
                <a:avLst/>
              </a:prstGeom>
              <a:noFill/>
            </p:spPr>
            <p:txBody>
              <a:bodyPr wrap="square">
                <a:spAutoFit/>
              </a:bodyPr>
              <a:lstStyle/>
              <a:p>
                <a:pPr lvl="0" defTabSz="203831">
                  <a:spcAft>
                    <a:spcPts val="1200"/>
                  </a:spcAft>
                  <a:defRPr/>
                </a:pPr>
                <a:r>
                  <a:rPr lang="en-GB" sz="1100"/>
                  <a:t>In 2024, Stockton-on-Tees Borough Council developed a 14-week hybrid Public Health Shadowing Work Experience Placement for three individuals from ethnic minority and migrant communities. The programme was designed to support participants in gaining exposure to UK workplace cultures, systems, and professional expectations while developing employability skills and confidence.</a:t>
                </a:r>
                <a:br>
                  <a:rPr lang="en-GB" sz="1100"/>
                </a:br>
                <a:br>
                  <a:rPr lang="en-GB" sz="1100"/>
                </a:br>
                <a:r>
                  <a:rPr lang="en-GB" sz="1100"/>
                  <a:t>Delivered in partnership with organisations including Refugee Futures, NHS North Tees &amp; Hartlepool Foundation Trust, and a range of community partners, the placement offered structured opportunities for participants to shadow public health teams, engage with external services, and volunteer with community-based projects.</a:t>
                </a:r>
                <a:br>
                  <a:rPr lang="en-GB" sz="1100"/>
                </a:br>
                <a:br>
                  <a:rPr lang="en-GB" sz="1100"/>
                </a:br>
                <a:r>
                  <a:rPr lang="en-GB" sz="1100"/>
                  <a:t>The overall aim was to increase adaptability, understanding the UK workplace culture and integration, and skills in health literacy, promotion, and community engagement, while also providing opportunities for lived experience to shape service delivery.</a:t>
                </a:r>
                <a:br>
                  <a:rPr lang="en-GB" sz="1100"/>
                </a:br>
                <a:endParaRPr kumimoji="0" lang="en-GB" sz="1100" b="0" i="0" u="none" strike="noStrike" kern="0" cap="none" spc="0" normalizeH="0" baseline="0" noProof="0">
                  <a:ln>
                    <a:noFill/>
                  </a:ln>
                  <a:solidFill>
                    <a:srgbClr val="242424"/>
                  </a:solidFill>
                  <a:effectLst/>
                  <a:uLnTx/>
                  <a:uFillTx/>
                  <a:ea typeface="Calibri" panose="020F0502020204030204" pitchFamily="34" charset="0"/>
                </a:endParaRPr>
              </a:p>
            </p:txBody>
          </p:sp>
        </p:grpSp>
        <p:pic>
          <p:nvPicPr>
            <p:cNvPr id="9" name="Graphic 8" descr="Newspaper with solid fill">
              <a:extLst>
                <a:ext uri="{FF2B5EF4-FFF2-40B4-BE49-F238E27FC236}">
                  <a16:creationId xmlns:a16="http://schemas.microsoft.com/office/drawing/2014/main" id="{D0D76F7F-65DF-1A42-90EC-2F0996743A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6" name="Group 15">
            <a:extLst>
              <a:ext uri="{FF2B5EF4-FFF2-40B4-BE49-F238E27FC236}">
                <a16:creationId xmlns:a16="http://schemas.microsoft.com/office/drawing/2014/main" id="{CA5D218C-791B-0CA0-D55C-9A9E83E46935}"/>
              </a:ext>
            </a:extLst>
          </p:cNvPr>
          <p:cNvGrpSpPr/>
          <p:nvPr/>
        </p:nvGrpSpPr>
        <p:grpSpPr>
          <a:xfrm>
            <a:off x="4416924" y="1348967"/>
            <a:ext cx="3363549" cy="5124161"/>
            <a:chOff x="554355" y="1706166"/>
            <a:chExt cx="3364425" cy="4588493"/>
          </a:xfrm>
        </p:grpSpPr>
        <p:grpSp>
          <p:nvGrpSpPr>
            <p:cNvPr id="17" name="Group 16">
              <a:extLst>
                <a:ext uri="{FF2B5EF4-FFF2-40B4-BE49-F238E27FC236}">
                  <a16:creationId xmlns:a16="http://schemas.microsoft.com/office/drawing/2014/main" id="{8B5BAB41-3FF0-F843-0A0D-01B2E02A50F5}"/>
                </a:ext>
              </a:extLst>
            </p:cNvPr>
            <p:cNvGrpSpPr/>
            <p:nvPr/>
          </p:nvGrpSpPr>
          <p:grpSpPr>
            <a:xfrm>
              <a:off x="554355" y="1706166"/>
              <a:ext cx="3364425" cy="4588493"/>
              <a:chOff x="554355" y="1706166"/>
              <a:chExt cx="3364425" cy="4588493"/>
            </a:xfrm>
          </p:grpSpPr>
          <p:sp>
            <p:nvSpPr>
              <p:cNvPr id="19" name="Rectangle 18">
                <a:extLst>
                  <a:ext uri="{FF2B5EF4-FFF2-40B4-BE49-F238E27FC236}">
                    <a16:creationId xmlns:a16="http://schemas.microsoft.com/office/drawing/2014/main" id="{62918C40-3D10-F96F-C565-93FE9624D3F3}"/>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0" name="Group 19">
                <a:extLst>
                  <a:ext uri="{FF2B5EF4-FFF2-40B4-BE49-F238E27FC236}">
                    <a16:creationId xmlns:a16="http://schemas.microsoft.com/office/drawing/2014/main" id="{8F05D8D7-0D2C-D115-9571-C7CEFD39C205}"/>
                  </a:ext>
                </a:extLst>
              </p:cNvPr>
              <p:cNvGrpSpPr/>
              <p:nvPr/>
            </p:nvGrpSpPr>
            <p:grpSpPr>
              <a:xfrm>
                <a:off x="554355" y="1706166"/>
                <a:ext cx="3364425" cy="519798"/>
                <a:chOff x="554355" y="1706166"/>
                <a:chExt cx="3364425" cy="519798"/>
              </a:xfrm>
            </p:grpSpPr>
            <p:sp>
              <p:nvSpPr>
                <p:cNvPr id="23" name="Rectangle 22">
                  <a:extLst>
                    <a:ext uri="{FF2B5EF4-FFF2-40B4-BE49-F238E27FC236}">
                      <a16:creationId xmlns:a16="http://schemas.microsoft.com/office/drawing/2014/main" id="{6361958D-6660-B09A-70AE-32D4EADE8248}"/>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The offer</a:t>
                  </a:r>
                </a:p>
              </p:txBody>
            </p:sp>
            <p:sp>
              <p:nvSpPr>
                <p:cNvPr id="24" name="Oval 23">
                  <a:extLst>
                    <a:ext uri="{FF2B5EF4-FFF2-40B4-BE49-F238E27FC236}">
                      <a16:creationId xmlns:a16="http://schemas.microsoft.com/office/drawing/2014/main" id="{BC0E78E1-F2A6-AC07-85D4-F1B17EA687C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1" name="Oval 20">
                <a:extLst>
                  <a:ext uri="{FF2B5EF4-FFF2-40B4-BE49-F238E27FC236}">
                    <a16:creationId xmlns:a16="http://schemas.microsoft.com/office/drawing/2014/main" id="{108AEFBE-205D-0E93-B5B9-DA8C7F26240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4446A99-BEAA-93F7-23DD-CA73A010D277}"/>
                  </a:ext>
                </a:extLst>
              </p:cNvPr>
              <p:cNvSpPr txBox="1"/>
              <p:nvPr/>
            </p:nvSpPr>
            <p:spPr>
              <a:xfrm>
                <a:off x="568679" y="2270865"/>
                <a:ext cx="3332501" cy="4023794"/>
              </a:xfrm>
              <a:prstGeom prst="rect">
                <a:avLst/>
              </a:prstGeom>
              <a:noFill/>
            </p:spPr>
            <p:txBody>
              <a:bodyPr wrap="square">
                <a:spAutoFit/>
              </a:bodyPr>
              <a:lstStyle/>
              <a:p>
                <a:pPr lvl="0" defTabSz="203831">
                  <a:spcAft>
                    <a:spcPts val="1200"/>
                  </a:spcAft>
                  <a:defRPr/>
                </a:pPr>
                <a:r>
                  <a:rPr lang="en-GB" sz="1100"/>
                  <a:t>The placement provided participants with:</a:t>
                </a:r>
                <a:br>
                  <a:rPr lang="en-GB" sz="1100"/>
                </a:br>
                <a:r>
                  <a:rPr lang="en-GB" sz="1100"/>
                  <a:t>• Workplace exposure and shadowing opportunities across public health, environmental health, commissioned services, and wider council teams  including Employment and Training Hub, Fairer Stockton-on-Tees.</a:t>
                </a:r>
                <a:br>
                  <a:rPr lang="en-GB" sz="1100"/>
                </a:br>
                <a:r>
                  <a:rPr lang="en-GB" sz="1100"/>
                  <a:t>• Volunteering opportunities with internal and external partners such as Fairer Stockton-on-Tees (Community Spaces), the Bread-and-Butter Service, and Stockton Food Power Network.</a:t>
                </a:r>
                <a:br>
                  <a:rPr lang="en-GB" sz="1100"/>
                </a:br>
                <a:r>
                  <a:rPr lang="en-GB" sz="1100"/>
                  <a:t>• Training and development, including ICT induction, CPD, reflective writing, and support with job applications and interviews.</a:t>
                </a:r>
                <a:br>
                  <a:rPr lang="en-GB" sz="1100"/>
                </a:br>
                <a:r>
                  <a:rPr lang="en-GB" sz="1100"/>
                  <a:t>• Knowledge of public health systems and priorities, including commissioning, procurement, and contracting processes.</a:t>
                </a:r>
                <a:br>
                  <a:rPr lang="en-GB" sz="1100"/>
                </a:br>
                <a:r>
                  <a:rPr lang="en-GB" sz="1100"/>
                  <a:t>• Links with NHS employment pathways through the North Tees &amp; Hartlepool NHS Foundation Trust and the SBC Employment &amp; Training Hub, supporting job readiness workshops, NHS volunteering, and career progression.</a:t>
                </a:r>
                <a:br>
                  <a:rPr lang="en-GB" sz="1100"/>
                </a:br>
                <a:br>
                  <a:rPr lang="en-GB" sz="1100"/>
                </a:br>
                <a:r>
                  <a:rPr lang="en-GB" sz="1100"/>
                  <a:t>This comprehensive approach enabled participants to gain skills, experience, and connections, while supporting their employability and future involvement in local health initiatives.</a:t>
                </a:r>
                <a:endParaRPr kumimoji="0" lang="en-GB" sz="1100" b="0" i="0" u="none" strike="noStrike" kern="0" cap="none" spc="0" normalizeH="0" baseline="0" noProof="0">
                  <a:ln>
                    <a:noFill/>
                  </a:ln>
                  <a:solidFill>
                    <a:srgbClr val="242424"/>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Graphic 17" descr="Open hand with solid fill">
              <a:extLst>
                <a:ext uri="{FF2B5EF4-FFF2-40B4-BE49-F238E27FC236}">
                  <a16:creationId xmlns:a16="http://schemas.microsoft.com/office/drawing/2014/main" id="{BD9EE6C7-6A05-1DDA-0A07-B4F6B7E1FD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5" name="Group 24">
            <a:extLst>
              <a:ext uri="{FF2B5EF4-FFF2-40B4-BE49-F238E27FC236}">
                <a16:creationId xmlns:a16="http://schemas.microsoft.com/office/drawing/2014/main" id="{C3ACAD88-5721-8ED3-2676-E596EB209B7B}"/>
              </a:ext>
            </a:extLst>
          </p:cNvPr>
          <p:cNvGrpSpPr/>
          <p:nvPr/>
        </p:nvGrpSpPr>
        <p:grpSpPr>
          <a:xfrm>
            <a:off x="8131893" y="1348966"/>
            <a:ext cx="3363549" cy="5296216"/>
            <a:chOff x="554355" y="1706166"/>
            <a:chExt cx="3364425" cy="4721760"/>
          </a:xfrm>
        </p:grpSpPr>
        <p:grpSp>
          <p:nvGrpSpPr>
            <p:cNvPr id="26" name="Group 25">
              <a:extLst>
                <a:ext uri="{FF2B5EF4-FFF2-40B4-BE49-F238E27FC236}">
                  <a16:creationId xmlns:a16="http://schemas.microsoft.com/office/drawing/2014/main" id="{24EB4BE9-D81A-8255-A693-CD1FA9D5AFAD}"/>
                </a:ext>
              </a:extLst>
            </p:cNvPr>
            <p:cNvGrpSpPr/>
            <p:nvPr/>
          </p:nvGrpSpPr>
          <p:grpSpPr>
            <a:xfrm>
              <a:off x="554355" y="1706166"/>
              <a:ext cx="3364425" cy="4721760"/>
              <a:chOff x="554355" y="1706166"/>
              <a:chExt cx="3364425" cy="4721760"/>
            </a:xfrm>
          </p:grpSpPr>
          <p:sp>
            <p:nvSpPr>
              <p:cNvPr id="28" name="Rectangle 27">
                <a:extLst>
                  <a:ext uri="{FF2B5EF4-FFF2-40B4-BE49-F238E27FC236}">
                    <a16:creationId xmlns:a16="http://schemas.microsoft.com/office/drawing/2014/main" id="{02BD0AEF-B119-EEDA-5946-AF1A1A20861D}"/>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12BEF8DE-677A-468D-6E3A-909331106B6D}"/>
                  </a:ext>
                </a:extLst>
              </p:cNvPr>
              <p:cNvGrpSpPr/>
              <p:nvPr/>
            </p:nvGrpSpPr>
            <p:grpSpPr>
              <a:xfrm>
                <a:off x="554355" y="1706166"/>
                <a:ext cx="3364425" cy="519798"/>
                <a:chOff x="554355" y="1706166"/>
                <a:chExt cx="3364425" cy="519798"/>
              </a:xfrm>
            </p:grpSpPr>
            <p:sp>
              <p:nvSpPr>
                <p:cNvPr id="32" name="Rectangle 31">
                  <a:extLst>
                    <a:ext uri="{FF2B5EF4-FFF2-40B4-BE49-F238E27FC236}">
                      <a16:creationId xmlns:a16="http://schemas.microsoft.com/office/drawing/2014/main" id="{A20C555B-7967-D728-4164-C749B7C75337}"/>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Learning </a:t>
                  </a:r>
                </a:p>
              </p:txBody>
            </p:sp>
            <p:sp>
              <p:nvSpPr>
                <p:cNvPr id="33" name="Oval 32">
                  <a:extLst>
                    <a:ext uri="{FF2B5EF4-FFF2-40B4-BE49-F238E27FC236}">
                      <a16:creationId xmlns:a16="http://schemas.microsoft.com/office/drawing/2014/main" id="{8ABA7894-E050-9440-6F9B-725126B1C9D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0" name="Oval 29">
                <a:extLst>
                  <a:ext uri="{FF2B5EF4-FFF2-40B4-BE49-F238E27FC236}">
                    <a16:creationId xmlns:a16="http://schemas.microsoft.com/office/drawing/2014/main" id="{D67BEC2C-B758-AE0D-5BC8-98959B0E45E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B34D4767-095E-1786-B3E0-C78890EE8CFE}"/>
                  </a:ext>
                </a:extLst>
              </p:cNvPr>
              <p:cNvSpPr txBox="1"/>
              <p:nvPr/>
            </p:nvSpPr>
            <p:spPr>
              <a:xfrm>
                <a:off x="563062" y="2270865"/>
                <a:ext cx="3338304" cy="4157061"/>
              </a:xfrm>
              <a:prstGeom prst="rect">
                <a:avLst/>
              </a:prstGeom>
              <a:noFill/>
            </p:spPr>
            <p:txBody>
              <a:bodyPr wrap="square" lIns="91440" tIns="45720" rIns="91440" bIns="45720" anchor="t">
                <a:spAutoFit/>
              </a:bodyPr>
              <a:lstStyle/>
              <a:p>
                <a:pPr defTabSz="203831">
                  <a:spcAft>
                    <a:spcPts val="1200"/>
                  </a:spcAft>
                  <a:defRPr/>
                </a:pPr>
                <a:r>
                  <a:rPr lang="en-GB" sz="1100"/>
                  <a:t>The programme demonstrated that an asset-based approach to working with ethnic minority and migrant communities yields positive results for public health.</a:t>
                </a:r>
                <a:br>
                  <a:rPr lang="en-GB" sz="1100"/>
                </a:br>
                <a:br>
                  <a:rPr lang="en-GB" sz="1100"/>
                </a:br>
                <a:r>
                  <a:rPr lang="en-GB" sz="1100"/>
                  <a:t>Key outcomes included:</a:t>
                </a:r>
                <a:br>
                  <a:rPr lang="en-GB" sz="1100"/>
                </a:br>
                <a:r>
                  <a:rPr lang="en-GB" sz="1100"/>
                  <a:t>• All participants were recruited as Lived Experience Community Wellbeing Champions/Advocates/Connectors, strengthening links between communities and public health services.</a:t>
                </a:r>
                <a:br>
                  <a:rPr lang="en-GB" sz="1100"/>
                </a:br>
                <a:r>
                  <a:rPr lang="en-GB" sz="1100"/>
                  <a:t>• Participants reported increased confidence, employability skills, and understanding of UK workplace culture.</a:t>
                </a:r>
                <a:br>
                  <a:rPr lang="en-GB" sz="1100"/>
                </a:br>
                <a:r>
                  <a:rPr lang="en-GB" sz="1100"/>
                  <a:t>• The placement led to improved community engagement, with participants supporting health promotion, screening uptake, and mental health discussions in their communities.</a:t>
                </a:r>
                <a:br>
                  <a:rPr lang="en-GB" sz="1100"/>
                </a:br>
                <a:r>
                  <a:rPr lang="en-GB" sz="1100"/>
                  <a:t>• Positive feedback highlighted that expectations were exceeded, staff guidance was excellent, and participants would recommend the placement to others.</a:t>
                </a:r>
                <a:br>
                  <a:rPr lang="en-GB" sz="1100"/>
                </a:br>
                <a:r>
                  <a:rPr lang="en-GB" sz="1100"/>
                  <a:t>• Importantly, all participants are now employed, showing the programme’s effectiveness in creating sustainable employment pathways.</a:t>
                </a:r>
                <a:br>
                  <a:rPr lang="en-GB" sz="1100"/>
                </a:br>
                <a:br>
                  <a:rPr lang="en-GB" sz="1100"/>
                </a:br>
                <a:endParaRPr lang="en-GB" sz="110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grpSp>
        <p:pic>
          <p:nvPicPr>
            <p:cNvPr id="27" name="Graphic 26" descr="Shooting star with solid fill">
              <a:extLst>
                <a:ext uri="{FF2B5EF4-FFF2-40B4-BE49-F238E27FC236}">
                  <a16:creationId xmlns:a16="http://schemas.microsoft.com/office/drawing/2014/main" id="{5C778131-3C40-FAE9-D47B-9BF7B2B82A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Tree>
    <p:extLst>
      <p:ext uri="{BB962C8B-B14F-4D97-AF65-F5344CB8AC3E}">
        <p14:creationId xmlns:p14="http://schemas.microsoft.com/office/powerpoint/2010/main" val="23177083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4995A-69D8-07CA-6E0E-2F55A40DDA2F}"/>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A9CC1C3E-5C6A-D1AC-7378-32DA33966E21}"/>
              </a:ext>
            </a:extLst>
          </p:cNvPr>
          <p:cNvSpPr txBox="1">
            <a:spLocks/>
          </p:cNvSpPr>
          <p:nvPr/>
        </p:nvSpPr>
        <p:spPr>
          <a:xfrm>
            <a:off x="696558" y="172016"/>
            <a:ext cx="10798884" cy="875364"/>
          </a:xfrm>
          <a:prstGeom prst="rect">
            <a:avLst/>
          </a:prstGeom>
        </p:spPr>
        <p:txBody>
          <a:bodyPr vert="horz" lIns="0" tIns="0" rIns="103931" bIns="0" rtlCol="0" anchor="b">
            <a:noAutofit/>
          </a:bodyPr>
          <a:lstStyle>
            <a:lvl1pPr marL="0" algn="l" defTabSz="1038995" rtl="0" eaLnBrk="1" latinLnBrk="0" hangingPunct="1">
              <a:lnSpc>
                <a:spcPct val="100000"/>
              </a:lnSpc>
              <a:spcBef>
                <a:spcPct val="0"/>
              </a:spcBef>
              <a:buNone/>
              <a:tabLst>
                <a:tab pos="0" algn="l"/>
                <a:tab pos="2874101" algn="l"/>
              </a:tabLst>
              <a:defRPr lang="en-GB" sz="2799" b="0" kern="1200" cap="none" spc="0" baseline="0" dirty="0">
                <a:solidFill>
                  <a:schemeClr val="accent1"/>
                </a:solidFill>
                <a:latin typeface="Aptos Display" panose="020B0004020202020204" pitchFamily="34" charset="0"/>
                <a:ea typeface="+mj-ea"/>
                <a:cs typeface="+mj-cs"/>
              </a:defRPr>
            </a:lvl1pPr>
          </a:lstStyle>
          <a:p>
            <a:pPr>
              <a:defRPr/>
            </a:pPr>
            <a:r>
              <a:rPr lang="en-GB" sz="1800" b="1" kern="100">
                <a:solidFill>
                  <a:schemeClr val="tx1"/>
                </a:solidFill>
                <a:latin typeface="Arial" panose="020B0604020202020204" pitchFamily="34" charset="0"/>
                <a:ea typeface="Tahoma" panose="020B0604030504040204" pitchFamily="34" charset="0"/>
                <a:cs typeface="Arial" panose="020B0604020202020204" pitchFamily="34" charset="0"/>
              </a:rPr>
              <a:t>PRACTICE EXAMPLE:</a:t>
            </a:r>
            <a:r>
              <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rPr>
              <a:t> UK Shared Prosperity Funded delivery</a:t>
            </a:r>
          </a:p>
          <a:p>
            <a:pPr>
              <a:defRPr/>
            </a:pPr>
            <a:endParaRPr lang="en-GB" sz="1800" kern="100">
              <a:solidFill>
                <a:schemeClr val="tx1"/>
              </a:solidFill>
              <a:effectLst/>
              <a:latin typeface="Arial" panose="020B0604020202020204" pitchFamily="34" charset="0"/>
              <a:ea typeface="Tahoma" panose="020B0604030504040204" pitchFamily="34" charset="0"/>
              <a:cs typeface="Arial" panose="020B0604020202020204" pitchFamily="34" charset="0"/>
            </a:endParaRPr>
          </a:p>
          <a:p>
            <a:pPr marL="0" marR="0" lvl="0" indent="0" defTabSz="1038995" rtl="0" eaLnBrk="1" fontAlgn="auto" latinLnBrk="0" hangingPunct="1">
              <a:lnSpc>
                <a:spcPct val="100000"/>
              </a:lnSpc>
              <a:spcBef>
                <a:spcPct val="0"/>
              </a:spcBef>
              <a:spcAft>
                <a:spcPts val="0"/>
              </a:spcAft>
              <a:buClrTx/>
              <a:buSzTx/>
              <a:buFontTx/>
              <a:buNone/>
              <a:tabLst>
                <a:tab pos="0" algn="l"/>
                <a:tab pos="2874101" algn="l"/>
              </a:tabLst>
              <a:defRPr/>
            </a:pP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ORGANISATION: </a:t>
            </a:r>
            <a:r>
              <a:rPr lang="en-GB" sz="1800">
                <a:solidFill>
                  <a:srgbClr val="00172D"/>
                </a:solidFill>
                <a:latin typeface="Arial" panose="020B0604020202020204" pitchFamily="34" charset="0"/>
                <a:cs typeface="Arial" panose="020B0604020202020204" pitchFamily="34" charset="0"/>
                <a:hlinkClick r:id="rId2"/>
              </a:rPr>
              <a:t>Employability Durham </a:t>
            </a:r>
            <a:r>
              <a:rPr lang="en-GB" sz="1800">
                <a:solidFill>
                  <a:srgbClr val="00172D"/>
                </a:solidFill>
                <a:latin typeface="Arial" panose="020B0604020202020204" pitchFamily="34" charset="0"/>
                <a:cs typeface="Arial" panose="020B0604020202020204" pitchFamily="34" charset="0"/>
              </a:rPr>
              <a:t>   </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hlinkClick r:id="rId3"/>
              </a:rPr>
              <a:t>Employability@durham.gov.uk</a:t>
            </a:r>
            <a:r>
              <a:rPr kumimoji="0" lang="en-GB" sz="18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 </a:t>
            </a:r>
          </a:p>
        </p:txBody>
      </p:sp>
      <p:grpSp>
        <p:nvGrpSpPr>
          <p:cNvPr id="7" name="Group 6">
            <a:extLst>
              <a:ext uri="{FF2B5EF4-FFF2-40B4-BE49-F238E27FC236}">
                <a16:creationId xmlns:a16="http://schemas.microsoft.com/office/drawing/2014/main" id="{B32ED215-1100-A9F4-0A7B-98007F9E002F}"/>
              </a:ext>
            </a:extLst>
          </p:cNvPr>
          <p:cNvGrpSpPr/>
          <p:nvPr/>
        </p:nvGrpSpPr>
        <p:grpSpPr>
          <a:xfrm>
            <a:off x="696558" y="1348966"/>
            <a:ext cx="3368945" cy="5007383"/>
            <a:chOff x="548958" y="1706166"/>
            <a:chExt cx="3369822" cy="4464255"/>
          </a:xfrm>
        </p:grpSpPr>
        <p:grpSp>
          <p:nvGrpSpPr>
            <p:cNvPr id="8" name="Group 7">
              <a:extLst>
                <a:ext uri="{FF2B5EF4-FFF2-40B4-BE49-F238E27FC236}">
                  <a16:creationId xmlns:a16="http://schemas.microsoft.com/office/drawing/2014/main" id="{624411D2-BDC7-0921-47EC-D5EAF26D0A29}"/>
                </a:ext>
              </a:extLst>
            </p:cNvPr>
            <p:cNvGrpSpPr/>
            <p:nvPr/>
          </p:nvGrpSpPr>
          <p:grpSpPr>
            <a:xfrm>
              <a:off x="548958" y="1706166"/>
              <a:ext cx="3369822" cy="4464255"/>
              <a:chOff x="548958" y="1706166"/>
              <a:chExt cx="3369822" cy="4464255"/>
            </a:xfrm>
          </p:grpSpPr>
          <p:sp>
            <p:nvSpPr>
              <p:cNvPr id="10" name="Rectangle 9">
                <a:extLst>
                  <a:ext uri="{FF2B5EF4-FFF2-40B4-BE49-F238E27FC236}">
                    <a16:creationId xmlns:a16="http://schemas.microsoft.com/office/drawing/2014/main" id="{AFA0FAD8-7FA1-12BB-82CF-C445508BEB6A}"/>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11" name="Group 10">
                <a:extLst>
                  <a:ext uri="{FF2B5EF4-FFF2-40B4-BE49-F238E27FC236}">
                    <a16:creationId xmlns:a16="http://schemas.microsoft.com/office/drawing/2014/main" id="{4E2E267E-993D-1997-FC24-B8194BF7D896}"/>
                  </a:ext>
                </a:extLst>
              </p:cNvPr>
              <p:cNvGrpSpPr/>
              <p:nvPr/>
            </p:nvGrpSpPr>
            <p:grpSpPr>
              <a:xfrm>
                <a:off x="554355" y="1706166"/>
                <a:ext cx="3364425" cy="519798"/>
                <a:chOff x="554355" y="1706166"/>
                <a:chExt cx="3364425" cy="519798"/>
              </a:xfrm>
            </p:grpSpPr>
            <p:sp>
              <p:nvSpPr>
                <p:cNvPr id="14" name="Rectangle 13">
                  <a:extLst>
                    <a:ext uri="{FF2B5EF4-FFF2-40B4-BE49-F238E27FC236}">
                      <a16:creationId xmlns:a16="http://schemas.microsoft.com/office/drawing/2014/main" id="{9AFE2B5E-B6B2-DE26-72BD-AABC35CC19AC}"/>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defRPr/>
                  </a:pPr>
                  <a:r>
                    <a:rPr lang="en-GB" sz="1400" b="1" kern="0">
                      <a:solidFill>
                        <a:schemeClr val="bg1"/>
                      </a:solidFill>
                      <a:latin typeface="Arial" panose="020B0604020202020204" pitchFamily="34" charset="0"/>
                      <a:cs typeface="Arial" panose="020B0604020202020204" pitchFamily="34" charset="0"/>
                    </a:rPr>
                    <a:t>Context</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04153AA8-65BC-9C0E-815B-07F4348B1ED6}"/>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2" name="Oval 11">
                <a:extLst>
                  <a:ext uri="{FF2B5EF4-FFF2-40B4-BE49-F238E27FC236}">
                    <a16:creationId xmlns:a16="http://schemas.microsoft.com/office/drawing/2014/main" id="{492E1D34-CF16-ABD7-10CC-092376D2DC5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26608655-2799-F821-4D37-2F6792E523D0}"/>
                  </a:ext>
                </a:extLst>
              </p:cNvPr>
              <p:cNvSpPr txBox="1"/>
              <p:nvPr/>
            </p:nvSpPr>
            <p:spPr>
              <a:xfrm>
                <a:off x="548958" y="2267520"/>
                <a:ext cx="3249747" cy="2990889"/>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Provide context</a:t>
                </a:r>
                <a:r>
                  <a:rPr lang="en-GB" sz="1100" kern="0">
                    <a:solidFill>
                      <a:srgbClr val="242424"/>
                    </a:solidFill>
                    <a:ea typeface="Calibri" panose="020F0502020204030204" pitchFamily="34" charset="0"/>
                  </a:rPr>
                  <a:t>:</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Employability Durham, Durham County Council</a:t>
                </a:r>
                <a:endParaRPr lang="en-GB" sz="1100" kern="0">
                  <a:solidFill>
                    <a:srgbClr val="242424"/>
                  </a:solidFill>
                  <a:ea typeface="Calibri" panose="020F0502020204030204" pitchFamily="34" charset="0"/>
                </a:endParaRP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100" kern="0">
                    <a:solidFill>
                      <a:srgbClr val="242424"/>
                    </a:solidFill>
                    <a:ea typeface="Calibri" panose="020F0502020204030204" pitchFamily="34" charset="0"/>
                  </a:rPr>
                  <a:t>1:1 support to economically inactive adults and those in vulnerable employment to overcome their barriers and support with moving closer to or into employment</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Population group(s) supported include:</a:t>
                </a:r>
              </a:p>
              <a:p>
                <a:pPr marL="628650" lvl="1" indent="-171450" defTabSz="203831">
                  <a:spcAft>
                    <a:spcPts val="1200"/>
                  </a:spcAft>
                  <a:buFont typeface="Arial" panose="020B0604020202020204" pitchFamily="34" charset="0"/>
                  <a:buChar char="•"/>
                  <a:defRPr/>
                </a:pPr>
                <a:r>
                  <a:rPr lang="en-GB" sz="1100" kern="0">
                    <a:solidFill>
                      <a:srgbClr val="242424"/>
                    </a:solidFill>
                    <a:ea typeface="Calibri" panose="020F0502020204030204" pitchFamily="34" charset="0"/>
                  </a:rPr>
                  <a:t>Those rurally isolated</a:t>
                </a:r>
              </a:p>
              <a:p>
                <a:pPr marL="628650" lvl="1" indent="-171450" defTabSz="203831">
                  <a:spcAft>
                    <a:spcPts val="1200"/>
                  </a:spcAft>
                  <a:buFont typeface="Arial" panose="020B0604020202020204" pitchFamily="34" charset="0"/>
                  <a:buChar char="•"/>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Parents of young children</a:t>
                </a:r>
              </a:p>
              <a:p>
                <a:pPr marL="628650" lvl="1" indent="-171450" defTabSz="203831">
                  <a:spcAft>
                    <a:spcPts val="1200"/>
                  </a:spcAft>
                  <a:buFont typeface="Arial" panose="020B0604020202020204" pitchFamily="34" charset="0"/>
                  <a:buChar char="•"/>
                  <a:defRPr/>
                </a:pPr>
                <a:r>
                  <a:rPr lang="en-GB" sz="1100" kern="0">
                    <a:solidFill>
                      <a:srgbClr val="242424"/>
                    </a:solidFill>
                    <a:ea typeface="Calibri" panose="020F0502020204030204" pitchFamily="34" charset="0"/>
                  </a:rPr>
                  <a:t>Those with caring responsibilities</a:t>
                </a:r>
              </a:p>
              <a:p>
                <a:pPr marL="628650" lvl="1" indent="-171450" defTabSz="203831">
                  <a:spcAft>
                    <a:spcPts val="1200"/>
                  </a:spcAft>
                  <a:buFont typeface="Arial" panose="020B0604020202020204" pitchFamily="34" charset="0"/>
                  <a:buChar char="•"/>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Those who have retired early</a:t>
                </a:r>
              </a:p>
              <a:p>
                <a:pPr marL="628650" lvl="1" indent="-171450" defTabSz="203831">
                  <a:spcAft>
                    <a:spcPts val="1200"/>
                  </a:spcAft>
                  <a:buFont typeface="Arial" panose="020B0604020202020204" pitchFamily="34" charset="0"/>
                  <a:buChar char="•"/>
                  <a:defRPr/>
                </a:pPr>
                <a:r>
                  <a:rPr lang="en-GB" sz="1100" kern="0">
                    <a:solidFill>
                      <a:srgbClr val="242424"/>
                    </a:solidFill>
                    <a:ea typeface="Calibri" panose="020F0502020204030204" pitchFamily="34" charset="0"/>
                  </a:rPr>
                  <a:t>Those managing health conditions</a:t>
                </a:r>
                <a:endParaRPr kumimoji="0" lang="en-GB" sz="1100" b="0" i="0" u="none" strike="noStrike" kern="0" cap="none" spc="0" normalizeH="0" baseline="0" noProof="0">
                  <a:ln>
                    <a:noFill/>
                  </a:ln>
                  <a:solidFill>
                    <a:srgbClr val="242424"/>
                  </a:solidFill>
                  <a:effectLst/>
                  <a:uLnTx/>
                  <a:uFillTx/>
                  <a:ea typeface="Calibri" panose="020F0502020204030204" pitchFamily="34" charset="0"/>
                </a:endParaRPr>
              </a:p>
            </p:txBody>
          </p:sp>
        </p:grpSp>
        <p:pic>
          <p:nvPicPr>
            <p:cNvPr id="9" name="Graphic 8" descr="Newspaper with solid fill">
              <a:extLst>
                <a:ext uri="{FF2B5EF4-FFF2-40B4-BE49-F238E27FC236}">
                  <a16:creationId xmlns:a16="http://schemas.microsoft.com/office/drawing/2014/main" id="{7ED18767-3D86-3C4B-1645-E89FC5E630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3615" y="1757634"/>
              <a:ext cx="400949" cy="400949"/>
            </a:xfrm>
            <a:prstGeom prst="rect">
              <a:avLst/>
            </a:prstGeom>
          </p:spPr>
        </p:pic>
      </p:grpSp>
      <p:grpSp>
        <p:nvGrpSpPr>
          <p:cNvPr id="16" name="Group 15">
            <a:extLst>
              <a:ext uri="{FF2B5EF4-FFF2-40B4-BE49-F238E27FC236}">
                <a16:creationId xmlns:a16="http://schemas.microsoft.com/office/drawing/2014/main" id="{03966DF6-ED6B-8826-9216-CF491AA744AB}"/>
              </a:ext>
            </a:extLst>
          </p:cNvPr>
          <p:cNvGrpSpPr/>
          <p:nvPr/>
        </p:nvGrpSpPr>
        <p:grpSpPr>
          <a:xfrm>
            <a:off x="4416924" y="1348967"/>
            <a:ext cx="3363549" cy="5007384"/>
            <a:chOff x="554355" y="1706166"/>
            <a:chExt cx="3364425" cy="4464255"/>
          </a:xfrm>
        </p:grpSpPr>
        <p:grpSp>
          <p:nvGrpSpPr>
            <p:cNvPr id="17" name="Group 16">
              <a:extLst>
                <a:ext uri="{FF2B5EF4-FFF2-40B4-BE49-F238E27FC236}">
                  <a16:creationId xmlns:a16="http://schemas.microsoft.com/office/drawing/2014/main" id="{110F9D7B-4B8F-57ED-57DC-FC1712F39124}"/>
                </a:ext>
              </a:extLst>
            </p:cNvPr>
            <p:cNvGrpSpPr/>
            <p:nvPr/>
          </p:nvGrpSpPr>
          <p:grpSpPr>
            <a:xfrm>
              <a:off x="554355" y="1706166"/>
              <a:ext cx="3364425" cy="4464255"/>
              <a:chOff x="554355" y="1706166"/>
              <a:chExt cx="3364425" cy="4464255"/>
            </a:xfrm>
          </p:grpSpPr>
          <p:sp>
            <p:nvSpPr>
              <p:cNvPr id="19" name="Rectangle 18">
                <a:extLst>
                  <a:ext uri="{FF2B5EF4-FFF2-40B4-BE49-F238E27FC236}">
                    <a16:creationId xmlns:a16="http://schemas.microsoft.com/office/drawing/2014/main" id="{F039D900-1803-0053-525D-27BE3E2E89E7}"/>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0" name="Group 19">
                <a:extLst>
                  <a:ext uri="{FF2B5EF4-FFF2-40B4-BE49-F238E27FC236}">
                    <a16:creationId xmlns:a16="http://schemas.microsoft.com/office/drawing/2014/main" id="{8444C1F2-B869-A515-445A-1BC798B9170E}"/>
                  </a:ext>
                </a:extLst>
              </p:cNvPr>
              <p:cNvGrpSpPr/>
              <p:nvPr/>
            </p:nvGrpSpPr>
            <p:grpSpPr>
              <a:xfrm>
                <a:off x="554355" y="1706166"/>
                <a:ext cx="3364425" cy="519798"/>
                <a:chOff x="554355" y="1706166"/>
                <a:chExt cx="3364425" cy="519798"/>
              </a:xfrm>
            </p:grpSpPr>
            <p:sp>
              <p:nvSpPr>
                <p:cNvPr id="23" name="Rectangle 22">
                  <a:extLst>
                    <a:ext uri="{FF2B5EF4-FFF2-40B4-BE49-F238E27FC236}">
                      <a16:creationId xmlns:a16="http://schemas.microsoft.com/office/drawing/2014/main" id="{17DAEF1C-7FE7-FEB8-0A10-8C66AE2053EA}"/>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The offer</a:t>
                  </a:r>
                </a:p>
              </p:txBody>
            </p:sp>
            <p:sp>
              <p:nvSpPr>
                <p:cNvPr id="24" name="Oval 23">
                  <a:extLst>
                    <a:ext uri="{FF2B5EF4-FFF2-40B4-BE49-F238E27FC236}">
                      <a16:creationId xmlns:a16="http://schemas.microsoft.com/office/drawing/2014/main" id="{5D1A795C-B1B1-E565-0ECB-E7EB5CF8FB68}"/>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1" name="Oval 20">
                <a:extLst>
                  <a:ext uri="{FF2B5EF4-FFF2-40B4-BE49-F238E27FC236}">
                    <a16:creationId xmlns:a16="http://schemas.microsoft.com/office/drawing/2014/main" id="{5AB68F56-1B01-CE6F-C614-0FE775A44F21}"/>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527F1CA-51BF-2FAB-11F8-5B7468E79FAB}"/>
                  </a:ext>
                </a:extLst>
              </p:cNvPr>
              <p:cNvSpPr txBox="1"/>
              <p:nvPr/>
            </p:nvSpPr>
            <p:spPr>
              <a:xfrm>
                <a:off x="601817" y="2270865"/>
                <a:ext cx="3222038" cy="3814068"/>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Our model brings employment &amp; skills support to individuals in their local communities by providing a place-based, hyper local service to individuals in places where they feel comfortable and can easily access.  </a:t>
                </a:r>
              </a:p>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We use trusted local hubs and venues such as community centres, leisure centres, libraries, foodbanks as well as partner venues, using these community facilities helps nurture relationships and keeps us connected with VCSE organisations which enables individuals to gain priority access to services.</a:t>
                </a:r>
              </a:p>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ea typeface="Calibri" panose="020F0502020204030204" pitchFamily="34" charset="0"/>
                  </a:rPr>
                  <a:t>Many of our participants have become disillusioned with services, so it's crucial to build rapport and trust in environments where they feel safe and at ease</a:t>
                </a:r>
              </a:p>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ea typeface="Calibri" panose="020F0502020204030204" pitchFamily="34" charset="0"/>
                  </a:rPr>
                  <a:t>Structured one-to-one guidance, supported by diagnostic tools like Outcomes Star, enables participants to explore their options and set their own goals. This approach promotes participant-led action planning, giving individuals ownership and control over the support they receive.</a:t>
                </a:r>
                <a:endParaRPr kumimoji="0" lang="en-GB" sz="1100" b="0" i="0" u="none" strike="noStrike" kern="0" cap="none" spc="0" normalizeH="0" baseline="0" noProof="0">
                  <a:ln>
                    <a:noFill/>
                  </a:ln>
                  <a:solidFill>
                    <a:srgbClr val="242424"/>
                  </a:solidFill>
                  <a:effectLst/>
                  <a:uLnTx/>
                  <a:uFillTx/>
                  <a:ea typeface="Calibri" panose="020F0502020204030204" pitchFamily="34" charset="0"/>
                </a:endParaRPr>
              </a:p>
            </p:txBody>
          </p:sp>
        </p:grpSp>
        <p:pic>
          <p:nvPicPr>
            <p:cNvPr id="18" name="Graphic 17" descr="Open hand with solid fill">
              <a:extLst>
                <a:ext uri="{FF2B5EF4-FFF2-40B4-BE49-F238E27FC236}">
                  <a16:creationId xmlns:a16="http://schemas.microsoft.com/office/drawing/2014/main" id="{2D735050-22DA-0BA1-387B-1880180542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13615" y="1757634"/>
              <a:ext cx="400949" cy="400949"/>
            </a:xfrm>
            <a:prstGeom prst="rect">
              <a:avLst/>
            </a:prstGeom>
          </p:spPr>
        </p:pic>
      </p:grpSp>
      <p:grpSp>
        <p:nvGrpSpPr>
          <p:cNvPr id="25" name="Group 24">
            <a:extLst>
              <a:ext uri="{FF2B5EF4-FFF2-40B4-BE49-F238E27FC236}">
                <a16:creationId xmlns:a16="http://schemas.microsoft.com/office/drawing/2014/main" id="{A6EA25FE-19B2-90D4-6BFD-06D51BAB46DB}"/>
              </a:ext>
            </a:extLst>
          </p:cNvPr>
          <p:cNvGrpSpPr/>
          <p:nvPr/>
        </p:nvGrpSpPr>
        <p:grpSpPr>
          <a:xfrm>
            <a:off x="8131893" y="1348966"/>
            <a:ext cx="3363549" cy="5034606"/>
            <a:chOff x="554355" y="1706166"/>
            <a:chExt cx="3364425" cy="4488525"/>
          </a:xfrm>
        </p:grpSpPr>
        <p:grpSp>
          <p:nvGrpSpPr>
            <p:cNvPr id="26" name="Group 25">
              <a:extLst>
                <a:ext uri="{FF2B5EF4-FFF2-40B4-BE49-F238E27FC236}">
                  <a16:creationId xmlns:a16="http://schemas.microsoft.com/office/drawing/2014/main" id="{EC6A3973-C0C5-B807-EA5F-F6DB36F8AD51}"/>
                </a:ext>
              </a:extLst>
            </p:cNvPr>
            <p:cNvGrpSpPr/>
            <p:nvPr/>
          </p:nvGrpSpPr>
          <p:grpSpPr>
            <a:xfrm>
              <a:off x="554355" y="1706166"/>
              <a:ext cx="3364425" cy="4488525"/>
              <a:chOff x="554355" y="1706166"/>
              <a:chExt cx="3364425" cy="4488525"/>
            </a:xfrm>
          </p:grpSpPr>
          <p:sp>
            <p:nvSpPr>
              <p:cNvPr id="28" name="Rectangle 27">
                <a:extLst>
                  <a:ext uri="{FF2B5EF4-FFF2-40B4-BE49-F238E27FC236}">
                    <a16:creationId xmlns:a16="http://schemas.microsoft.com/office/drawing/2014/main" id="{809106C5-5E5A-33EE-68D7-F2A5286A38BE}"/>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9ECB7B15-F1E5-74F4-9AE8-D580EBE2859D}"/>
                  </a:ext>
                </a:extLst>
              </p:cNvPr>
              <p:cNvGrpSpPr/>
              <p:nvPr/>
            </p:nvGrpSpPr>
            <p:grpSpPr>
              <a:xfrm>
                <a:off x="554355" y="1706166"/>
                <a:ext cx="3364425" cy="519798"/>
                <a:chOff x="554355" y="1706166"/>
                <a:chExt cx="3364425" cy="519798"/>
              </a:xfrm>
            </p:grpSpPr>
            <p:sp>
              <p:nvSpPr>
                <p:cNvPr id="32" name="Rectangle 31">
                  <a:extLst>
                    <a:ext uri="{FF2B5EF4-FFF2-40B4-BE49-F238E27FC236}">
                      <a16:creationId xmlns:a16="http://schemas.microsoft.com/office/drawing/2014/main" id="{15AEC264-8F4B-7209-3105-FC0BD362342E}"/>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Learning </a:t>
                  </a:r>
                </a:p>
              </p:txBody>
            </p:sp>
            <p:sp>
              <p:nvSpPr>
                <p:cNvPr id="33" name="Oval 32">
                  <a:extLst>
                    <a:ext uri="{FF2B5EF4-FFF2-40B4-BE49-F238E27FC236}">
                      <a16:creationId xmlns:a16="http://schemas.microsoft.com/office/drawing/2014/main" id="{1FD6A64A-9E1F-3988-6FA1-006B10E370CA}"/>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0" name="Oval 29">
                <a:extLst>
                  <a:ext uri="{FF2B5EF4-FFF2-40B4-BE49-F238E27FC236}">
                    <a16:creationId xmlns:a16="http://schemas.microsoft.com/office/drawing/2014/main" id="{04BA449F-72A7-1B0E-3CF7-D84460DBE3C3}"/>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B6E9EA6F-7771-F637-69EC-399108FEC6F3}"/>
                  </a:ext>
                </a:extLst>
              </p:cNvPr>
              <p:cNvSpPr txBox="1"/>
              <p:nvPr/>
            </p:nvSpPr>
            <p:spPr>
              <a:xfrm>
                <a:off x="601817" y="2270865"/>
                <a:ext cx="3222038" cy="3923826"/>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Taking time to understand an individual’s circumstances, the challenges they face and offer a holistic, solution-based plan to connect them with other vital support services to help them to build the foundations that supports future successful employment. </a:t>
                </a:r>
              </a:p>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This approach supports removal of barriers to employment and makes the individuals ready to engage with us and others as well as increase their confidence across many aspects of their life. </a:t>
                </a:r>
              </a:p>
              <a:p>
                <a:pPr marL="0" marR="0" lvl="0" indent="0" defTabSz="203831" eaLnBrk="1" fontAlgn="auto" latinLnBrk="0" hangingPunct="1">
                  <a:lnSpc>
                    <a:spcPct val="100000"/>
                  </a:lnSpc>
                  <a:spcBef>
                    <a:spcPts val="0"/>
                  </a:spcBef>
                  <a:spcAft>
                    <a:spcPts val="1200"/>
                  </a:spcAft>
                  <a:buClrTx/>
                  <a:buSzTx/>
                  <a:buFontTx/>
                  <a:buNone/>
                  <a:tabLst/>
                  <a:defRPr/>
                </a:pPr>
                <a:r>
                  <a:rPr lang="en-GB" sz="1100" kern="0">
                    <a:solidFill>
                      <a:srgbClr val="242424"/>
                    </a:solidFill>
                    <a:ea typeface="Calibri" panose="020F0502020204030204" pitchFamily="34" charset="0"/>
                  </a:rPr>
                  <a:t>Knowing we don’t have all the answers and maintaining a network of other professionals who do is key to maintaining the trust of participants</a:t>
                </a:r>
              </a:p>
              <a:p>
                <a:pPr marL="0" marR="0" lvl="0" indent="0" defTabSz="203831" eaLnBrk="1" fontAlgn="auto" latinLnBrk="0" hangingPunct="1">
                  <a:lnSpc>
                    <a:spcPct val="100000"/>
                  </a:lnSpc>
                  <a:spcBef>
                    <a:spcPts val="0"/>
                  </a:spcBef>
                  <a:spcAft>
                    <a:spcPts val="1200"/>
                  </a:spcAft>
                  <a:buClrTx/>
                  <a:buSzTx/>
                  <a:buFontTx/>
                  <a:buNone/>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Phase 1 deli</a:t>
                </a:r>
                <a:r>
                  <a:rPr lang="en-GB" sz="1100" kern="0">
                    <a:solidFill>
                      <a:srgbClr val="242424"/>
                    </a:solidFill>
                    <a:ea typeface="Calibri" panose="020F0502020204030204" pitchFamily="34" charset="0"/>
                  </a:rPr>
                  <a:t>very (Jan 2024-March 2025) saw us over-achieve our engagement target with 494 participants supported, of these;</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100" kern="0">
                    <a:solidFill>
                      <a:srgbClr val="242424"/>
                    </a:solidFill>
                    <a:ea typeface="Calibri" panose="020F0502020204030204" pitchFamily="34" charset="0"/>
                  </a:rPr>
                  <a:t>75 people  were supported to retain vulnerable employment</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100" b="0" i="0" u="none" strike="noStrike" kern="0" cap="none" spc="0" normalizeH="0" baseline="0" noProof="0">
                    <a:ln>
                      <a:noFill/>
                    </a:ln>
                    <a:solidFill>
                      <a:srgbClr val="242424"/>
                    </a:solidFill>
                    <a:effectLst/>
                    <a:uLnTx/>
                    <a:uFillTx/>
                    <a:ea typeface="Calibri" panose="020F0502020204030204" pitchFamily="34" charset="0"/>
                  </a:rPr>
                  <a:t>43 gained employment (against a target of zero)</a:t>
                </a:r>
              </a:p>
              <a:p>
                <a:pPr marL="171450" marR="0" lvl="0" indent="-171450" defTabSz="203831"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100" kern="0">
                    <a:solidFill>
                      <a:srgbClr val="242424"/>
                    </a:solidFill>
                    <a:ea typeface="Calibri" panose="020F0502020204030204" pitchFamily="34" charset="0"/>
                  </a:rPr>
                  <a:t>29 gained a qualification (against a target of 20)</a:t>
                </a:r>
                <a:endParaRPr kumimoji="0" lang="en-GB" sz="1100" b="0" i="0" u="none" strike="noStrike" kern="0" cap="none" spc="0" normalizeH="0" baseline="0" noProof="0">
                  <a:ln>
                    <a:noFill/>
                  </a:ln>
                  <a:solidFill>
                    <a:srgbClr val="242424"/>
                  </a:solidFill>
                  <a:effectLst/>
                  <a:uLnTx/>
                  <a:uFillTx/>
                  <a:ea typeface="Calibri" panose="020F0502020204030204" pitchFamily="34" charset="0"/>
                </a:endParaRPr>
              </a:p>
            </p:txBody>
          </p:sp>
        </p:grpSp>
        <p:pic>
          <p:nvPicPr>
            <p:cNvPr id="27" name="Graphic 26" descr="Shooting star with solid fill">
              <a:extLst>
                <a:ext uri="{FF2B5EF4-FFF2-40B4-BE49-F238E27FC236}">
                  <a16:creationId xmlns:a16="http://schemas.microsoft.com/office/drawing/2014/main" id="{2490B873-3300-E6D1-4804-87B15F3B7D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50560" y="1806501"/>
              <a:ext cx="324374" cy="324374"/>
            </a:xfrm>
            <a:prstGeom prst="rect">
              <a:avLst/>
            </a:prstGeom>
          </p:spPr>
        </p:pic>
      </p:grpSp>
      <p:sp>
        <p:nvSpPr>
          <p:cNvPr id="2" name="Footer Placeholder 1">
            <a:extLst>
              <a:ext uri="{FF2B5EF4-FFF2-40B4-BE49-F238E27FC236}">
                <a16:creationId xmlns:a16="http://schemas.microsoft.com/office/drawing/2014/main" id="{4FBCF00A-1B98-03AC-F12D-444C9B532A39}"/>
              </a:ext>
            </a:extLst>
          </p:cNvPr>
          <p:cNvSpPr>
            <a:spLocks noGrp="1"/>
          </p:cNvSpPr>
          <p:nvPr>
            <p:ph type="ftr" sz="quarter" idx="11"/>
          </p:nvPr>
        </p:nvSpPr>
        <p:spPr/>
        <p:txBody>
          <a:bodyPr/>
          <a:lstStyle/>
          <a:p>
            <a:r>
              <a:rPr lang="en-GB"/>
              <a:t>NEY Inclusion Health &amp; Work Case Study_2025</a:t>
            </a:r>
          </a:p>
        </p:txBody>
      </p:sp>
    </p:spTree>
    <p:extLst>
      <p:ext uri="{BB962C8B-B14F-4D97-AF65-F5344CB8AC3E}">
        <p14:creationId xmlns:p14="http://schemas.microsoft.com/office/powerpoint/2010/main" val="5831168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110DE8D-F534-6822-E43E-F69E77533779}"/>
              </a:ext>
            </a:extLst>
          </p:cNvPr>
          <p:cNvSpPr txBox="1">
            <a:spLocks/>
          </p:cNvSpPr>
          <p:nvPr/>
        </p:nvSpPr>
        <p:spPr>
          <a:xfrm>
            <a:off x="322933" y="102348"/>
            <a:ext cx="10798884" cy="583038"/>
          </a:xfrm>
          <a:prstGeom prst="rect">
            <a:avLst/>
          </a:prstGeom>
        </p:spPr>
        <p:txBody>
          <a:bodyPr vert="horz" lIns="0" tIns="0" rIns="103931" bIns="0" rtlCol="0" anchor="b">
            <a:noAutofit/>
          </a:bodyPr>
          <a:lstStyle>
            <a:lvl1pPr marL="0" algn="l" defTabSz="1038995" rtl="0" eaLnBrk="1" latinLnBrk="0" hangingPunct="1">
              <a:lnSpc>
                <a:spcPct val="100000"/>
              </a:lnSpc>
              <a:spcBef>
                <a:spcPct val="0"/>
              </a:spcBef>
              <a:buNone/>
              <a:tabLst>
                <a:tab pos="0" algn="l"/>
                <a:tab pos="2874101" algn="l"/>
              </a:tabLst>
              <a:defRPr lang="en-GB" sz="2799" b="0" kern="1200" cap="none" spc="0" baseline="0" dirty="0">
                <a:solidFill>
                  <a:schemeClr val="accent1"/>
                </a:solidFill>
                <a:latin typeface="Aptos Display" panose="020B0004020202020204" pitchFamily="34" charset="0"/>
                <a:ea typeface="+mj-ea"/>
                <a:cs typeface="+mj-cs"/>
              </a:defRPr>
            </a:lvl1pPr>
          </a:lstStyle>
          <a:p>
            <a:pPr>
              <a:defRPr/>
            </a:pPr>
            <a:r>
              <a:rPr lang="en-GB" sz="1600" b="1" kern="100">
                <a:solidFill>
                  <a:schemeClr val="tx1"/>
                </a:solidFill>
                <a:latin typeface="Arial" panose="020B0604020202020204" pitchFamily="34" charset="0"/>
                <a:ea typeface="Tahoma" panose="020B0604030504040204" pitchFamily="34" charset="0"/>
                <a:cs typeface="Arial" panose="020B0604020202020204" pitchFamily="34" charset="0"/>
              </a:rPr>
              <a:t>PRACTICE EXAMPLE: </a:t>
            </a:r>
            <a:r>
              <a:rPr lang="en-GB" sz="1600" kern="100">
                <a:solidFill>
                  <a:schemeClr val="tx1"/>
                </a:solidFill>
                <a:effectLst/>
                <a:latin typeface="Arial" panose="020B0604020202020204" pitchFamily="34" charset="0"/>
                <a:ea typeface="Tahoma" panose="020B0604030504040204" pitchFamily="34" charset="0"/>
                <a:cs typeface="Arial" panose="020B0604020202020204" pitchFamily="34" charset="0"/>
              </a:rPr>
              <a:t>Working Well North Tyneside </a:t>
            </a:r>
          </a:p>
          <a:p>
            <a:pPr marL="0" marR="0" lvl="0" indent="0" defTabSz="1038995" rtl="0" eaLnBrk="1" fontAlgn="auto" latinLnBrk="0" hangingPunct="1">
              <a:lnSpc>
                <a:spcPct val="100000"/>
              </a:lnSpc>
              <a:spcBef>
                <a:spcPct val="0"/>
              </a:spcBef>
              <a:spcAft>
                <a:spcPts val="0"/>
              </a:spcAft>
              <a:buClrTx/>
              <a:buSzTx/>
              <a:buFontTx/>
              <a:buNone/>
              <a:tabLst>
                <a:tab pos="0" algn="l"/>
                <a:tab pos="2874101" algn="l"/>
              </a:tabLst>
              <a:defRPr/>
            </a:pPr>
            <a:r>
              <a:rPr lang="en-GB" sz="1600">
                <a:solidFill>
                  <a:srgbClr val="00172D"/>
                </a:solidFill>
                <a:latin typeface="Arial" panose="020B0604020202020204" pitchFamily="34" charset="0"/>
                <a:cs typeface="Arial" panose="020B0604020202020204" pitchFamily="34" charset="0"/>
              </a:rPr>
              <a:t>CONTACT</a:t>
            </a:r>
            <a:r>
              <a:rPr kumimoji="0" lang="en-GB" sz="16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rPr>
              <a:t>: Claire Dunn </a:t>
            </a:r>
            <a:r>
              <a:rPr kumimoji="0" lang="en-GB" sz="16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hlinkClick r:id="rId3"/>
              </a:rPr>
              <a:t>claire.dunn@northtyneside.gov.uk</a:t>
            </a:r>
            <a:r>
              <a:rPr lang="en-GB" sz="1600">
                <a:solidFill>
                  <a:srgbClr val="00172D"/>
                </a:solidFill>
                <a:latin typeface="Arial" panose="020B0604020202020204" pitchFamily="34" charset="0"/>
                <a:cs typeface="Arial" panose="020B0604020202020204" pitchFamily="34" charset="0"/>
              </a:rPr>
              <a:t>https://www.skillsnorthtyneside.org.uk/support/workingwell/</a:t>
            </a:r>
            <a:endParaRPr kumimoji="0" lang="en-GB" sz="1600" b="0" i="0" u="none" strike="noStrike" kern="1200" cap="none" spc="0" normalizeH="0" baseline="0" noProof="0">
              <a:ln>
                <a:noFill/>
              </a:ln>
              <a:solidFill>
                <a:srgbClr val="00172D"/>
              </a:solidFill>
              <a:effectLst/>
              <a:uLnTx/>
              <a:uFillTx/>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E1A3FDF-6F92-5936-7622-92A9C8B780C0}"/>
              </a:ext>
            </a:extLst>
          </p:cNvPr>
          <p:cNvGrpSpPr/>
          <p:nvPr/>
        </p:nvGrpSpPr>
        <p:grpSpPr>
          <a:xfrm>
            <a:off x="47629" y="803127"/>
            <a:ext cx="3007180" cy="6023100"/>
            <a:chOff x="548958" y="1706166"/>
            <a:chExt cx="3369822" cy="5184882"/>
          </a:xfrm>
        </p:grpSpPr>
        <p:grpSp>
          <p:nvGrpSpPr>
            <p:cNvPr id="8" name="Group 7">
              <a:extLst>
                <a:ext uri="{FF2B5EF4-FFF2-40B4-BE49-F238E27FC236}">
                  <a16:creationId xmlns:a16="http://schemas.microsoft.com/office/drawing/2014/main" id="{F4AF2CF3-5DA1-590E-5C95-671343015216}"/>
                </a:ext>
              </a:extLst>
            </p:cNvPr>
            <p:cNvGrpSpPr/>
            <p:nvPr/>
          </p:nvGrpSpPr>
          <p:grpSpPr>
            <a:xfrm>
              <a:off x="548958" y="1706166"/>
              <a:ext cx="3369822" cy="5184882"/>
              <a:chOff x="548958" y="1706166"/>
              <a:chExt cx="3369822" cy="5184882"/>
            </a:xfrm>
          </p:grpSpPr>
          <p:sp>
            <p:nvSpPr>
              <p:cNvPr id="10" name="Rectangle 9">
                <a:extLst>
                  <a:ext uri="{FF2B5EF4-FFF2-40B4-BE49-F238E27FC236}">
                    <a16:creationId xmlns:a16="http://schemas.microsoft.com/office/drawing/2014/main" id="{80F366AA-2E83-AFD7-3FDF-B11E9AA70AE5}"/>
                  </a:ext>
                </a:extLst>
              </p:cNvPr>
              <p:cNvSpPr/>
              <p:nvPr/>
            </p:nvSpPr>
            <p:spPr>
              <a:xfrm>
                <a:off x="554355" y="1958109"/>
                <a:ext cx="3364425" cy="4932939"/>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11" name="Group 10">
                <a:extLst>
                  <a:ext uri="{FF2B5EF4-FFF2-40B4-BE49-F238E27FC236}">
                    <a16:creationId xmlns:a16="http://schemas.microsoft.com/office/drawing/2014/main" id="{E2A01B8F-87B4-D448-575B-85456FB5F607}"/>
                  </a:ext>
                </a:extLst>
              </p:cNvPr>
              <p:cNvGrpSpPr/>
              <p:nvPr/>
            </p:nvGrpSpPr>
            <p:grpSpPr>
              <a:xfrm>
                <a:off x="554355" y="1706166"/>
                <a:ext cx="3364425" cy="519798"/>
                <a:chOff x="554355" y="1706166"/>
                <a:chExt cx="3364425" cy="519798"/>
              </a:xfrm>
            </p:grpSpPr>
            <p:sp>
              <p:nvSpPr>
                <p:cNvPr id="14" name="Rectangle 13">
                  <a:extLst>
                    <a:ext uri="{FF2B5EF4-FFF2-40B4-BE49-F238E27FC236}">
                      <a16:creationId xmlns:a16="http://schemas.microsoft.com/office/drawing/2014/main" id="{302C85B6-5FDD-E2EF-CFFC-A20F161861A7}"/>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defRPr/>
                  </a:pPr>
                  <a:r>
                    <a:rPr lang="en-GB" sz="1400" b="1" kern="0">
                      <a:solidFill>
                        <a:schemeClr val="bg1"/>
                      </a:solidFill>
                      <a:latin typeface="Arial" panose="020B0604020202020204" pitchFamily="34" charset="0"/>
                      <a:cs typeface="Arial" panose="020B0604020202020204" pitchFamily="34" charset="0"/>
                    </a:rPr>
                    <a:t>Context</a:t>
                  </a:r>
                  <a:endParaRPr kumimoji="0" lang="en-GB" sz="1400" b="1"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549DAD55-C4BC-61CD-BFE5-243A0EAF359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2" name="Oval 11">
                <a:extLst>
                  <a:ext uri="{FF2B5EF4-FFF2-40B4-BE49-F238E27FC236}">
                    <a16:creationId xmlns:a16="http://schemas.microsoft.com/office/drawing/2014/main" id="{74ECE848-1836-35B5-F2E9-AF27160B173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FB039E10-7CFD-18FB-FA71-50F2EFBF7234}"/>
                  </a:ext>
                </a:extLst>
              </p:cNvPr>
              <p:cNvSpPr txBox="1"/>
              <p:nvPr/>
            </p:nvSpPr>
            <p:spPr>
              <a:xfrm>
                <a:off x="548958" y="2267520"/>
                <a:ext cx="3249747" cy="4623528"/>
              </a:xfrm>
              <a:prstGeom prst="rect">
                <a:avLst/>
              </a:prstGeom>
              <a:noFill/>
            </p:spPr>
            <p:txBody>
              <a:bodyPr wrap="square">
                <a:spAutoFit/>
              </a:bodyPr>
              <a:lstStyle/>
              <a:p>
                <a:pPr marL="0" marR="0" lvl="0" indent="0" defTabSz="203831" eaLnBrk="1" fontAlgn="auto" latinLnBrk="0" hangingPunct="1">
                  <a:lnSpc>
                    <a:spcPct val="100000"/>
                  </a:lnSpc>
                  <a:spcBef>
                    <a:spcPts val="0"/>
                  </a:spcBef>
                  <a:spcAft>
                    <a:spcPts val="1200"/>
                  </a:spcAft>
                  <a:buClrTx/>
                  <a:buSzTx/>
                  <a:buFontTx/>
                  <a:buNone/>
                  <a:tabLst/>
                  <a:defRPr/>
                </a:pPr>
                <a:r>
                  <a:rPr lang="en-US" sz="1000"/>
                  <a:t>North Tyneside Council, in partnership with the NHS, Department for Work and Pensions (DWP), and a wide range of voluntary and community sector (VCS) </a:t>
                </a:r>
                <a:r>
                  <a:rPr lang="en-US" sz="1000" err="1"/>
                  <a:t>organisations</a:t>
                </a:r>
                <a:r>
                  <a:rPr lang="en-US" sz="1000"/>
                  <a:t>.</a:t>
                </a:r>
              </a:p>
              <a:p>
                <a:pPr marL="0" marR="0" lvl="0" indent="0" defTabSz="203831" eaLnBrk="1" fontAlgn="auto" latinLnBrk="0" hangingPunct="1">
                  <a:lnSpc>
                    <a:spcPct val="100000"/>
                  </a:lnSpc>
                  <a:spcBef>
                    <a:spcPts val="0"/>
                  </a:spcBef>
                  <a:spcAft>
                    <a:spcPts val="1200"/>
                  </a:spcAft>
                  <a:buClrTx/>
                  <a:buSzTx/>
                  <a:buFontTx/>
                  <a:buNone/>
                  <a:tabLst/>
                  <a:defRPr/>
                </a:pPr>
                <a:r>
                  <a:rPr lang="en-US" sz="1000"/>
                  <a:t>Working Well North Tyneside (WWNT) was launched as part of North Tyneside’s </a:t>
                </a:r>
                <a:r>
                  <a:rPr lang="en-US" sz="1000" i="1"/>
                  <a:t>Health and Wellbeing Inequalities Strategy: Equally Well</a:t>
                </a:r>
                <a:r>
                  <a:rPr lang="en-US" sz="1000"/>
                  <a:t>. Its core aim is to reduce health-related inactivity by bringing together health, wellbeing, and employment support under one accessible, community-based model.</a:t>
                </a:r>
              </a:p>
              <a:p>
                <a:r>
                  <a:rPr lang="en-US" sz="1000"/>
                  <a:t>The service supports all residents through an inclusive, universal offer, with targeted provision for those facing additional barriers, including:</a:t>
                </a:r>
              </a:p>
              <a:p>
                <a:endParaRPr lang="en-US" sz="1000"/>
              </a:p>
              <a:p>
                <a:pPr marL="171450" indent="-171450">
                  <a:buFont typeface="Arial" panose="020B0604020202020204" pitchFamily="34" charset="0"/>
                  <a:buChar char="•"/>
                </a:pPr>
                <a:r>
                  <a:rPr lang="en-US" sz="1000"/>
                  <a:t>Individuals furthest from the </a:t>
                </a:r>
                <a:r>
                  <a:rPr lang="en-US" sz="1000" err="1"/>
                  <a:t>labour</a:t>
                </a:r>
                <a:r>
                  <a:rPr lang="en-US" sz="1000"/>
                  <a:t> market</a:t>
                </a:r>
              </a:p>
              <a:p>
                <a:pPr marL="171450" indent="-171450">
                  <a:buFont typeface="Arial" panose="020B0604020202020204" pitchFamily="34" charset="0"/>
                  <a:buChar char="•"/>
                </a:pPr>
                <a:r>
                  <a:rPr lang="en-US" sz="1000"/>
                  <a:t>People with health barriers, including substance dependency and neurodivergence</a:t>
                </a:r>
              </a:p>
              <a:p>
                <a:pPr marL="171450" indent="-171450">
                  <a:buFont typeface="Arial" panose="020B0604020202020204" pitchFamily="34" charset="0"/>
                  <a:buChar char="•"/>
                </a:pPr>
                <a:r>
                  <a:rPr lang="en-US" sz="1000"/>
                  <a:t>Refugees and asylum seekers</a:t>
                </a:r>
              </a:p>
              <a:p>
                <a:pPr marL="171450" indent="-171450">
                  <a:buFont typeface="Arial" panose="020B0604020202020204" pitchFamily="34" charset="0"/>
                  <a:buChar char="•"/>
                </a:pPr>
                <a:r>
                  <a:rPr lang="en-US" sz="1000"/>
                  <a:t>Social housing tenants</a:t>
                </a:r>
              </a:p>
              <a:p>
                <a:pPr marL="171450" indent="-171450">
                  <a:buFont typeface="Arial" panose="020B0604020202020204" pitchFamily="34" charset="0"/>
                  <a:buChar char="•"/>
                </a:pPr>
                <a:r>
                  <a:rPr lang="en-US" sz="1000"/>
                  <a:t>People experiencing financial hardship</a:t>
                </a:r>
              </a:p>
              <a:p>
                <a:pPr marL="171450" indent="-171450">
                  <a:buFont typeface="Arial" panose="020B0604020202020204" pitchFamily="34" charset="0"/>
                  <a:buChar char="•"/>
                </a:pPr>
                <a:r>
                  <a:rPr lang="en-US" sz="1000"/>
                  <a:t>Over 50s</a:t>
                </a:r>
              </a:p>
              <a:p>
                <a:pPr marL="171450" indent="-171450">
                  <a:buFont typeface="Arial" panose="020B0604020202020204" pitchFamily="34" charset="0"/>
                  <a:buChar char="•"/>
                </a:pPr>
                <a:r>
                  <a:rPr lang="en-US" sz="1000"/>
                  <a:t>Carers</a:t>
                </a:r>
              </a:p>
              <a:p>
                <a:pPr marL="171450" indent="-171450">
                  <a:buFont typeface="Arial" panose="020B0604020202020204" pitchFamily="34" charset="0"/>
                  <a:buChar char="•"/>
                </a:pPr>
                <a:r>
                  <a:rPr lang="en-US" sz="1000"/>
                  <a:t>Lone parents and young people</a:t>
                </a:r>
              </a:p>
              <a:p>
                <a:br>
                  <a:rPr lang="en-US" sz="1000"/>
                </a:br>
                <a:r>
                  <a:rPr lang="en-US" sz="1000"/>
                  <a:t>Working Well North Tyneside Hubs are high-street based </a:t>
                </a:r>
                <a:r>
                  <a:rPr lang="en-US" sz="1000" err="1"/>
                  <a:t>centres</a:t>
                </a:r>
                <a:r>
                  <a:rPr lang="en-US" sz="1000"/>
                  <a:t> that make work, health, and wellbeing support visible and accessible. They aim to reduce social isolation, build confidence, and connect employers with motivated local candidates, creating stronger, healthier, and more inclusive communities.</a:t>
                </a:r>
              </a:p>
              <a:p>
                <a:pPr marR="0" lvl="0" defTabSz="203831" eaLnBrk="1" fontAlgn="auto" latinLnBrk="0" hangingPunct="1">
                  <a:lnSpc>
                    <a:spcPct val="100000"/>
                  </a:lnSpc>
                  <a:spcBef>
                    <a:spcPts val="0"/>
                  </a:spcBef>
                  <a:spcAft>
                    <a:spcPts val="1200"/>
                  </a:spcAft>
                  <a:buClrTx/>
                  <a:buSzTx/>
                  <a:tabLst/>
                  <a:defRPr/>
                </a:pPr>
                <a:endParaRPr lang="en-GB" sz="1100" kern="0">
                  <a:solidFill>
                    <a:srgbClr val="242424"/>
                  </a:solidFill>
                  <a:ea typeface="Calibri" panose="020F0502020204030204" pitchFamily="34" charset="0"/>
                </a:endParaRPr>
              </a:p>
            </p:txBody>
          </p:sp>
        </p:grpSp>
        <p:pic>
          <p:nvPicPr>
            <p:cNvPr id="9" name="Graphic 8" descr="Newspaper with solid fill">
              <a:extLst>
                <a:ext uri="{FF2B5EF4-FFF2-40B4-BE49-F238E27FC236}">
                  <a16:creationId xmlns:a16="http://schemas.microsoft.com/office/drawing/2014/main" id="{D0D76F7F-65DF-1A42-90EC-2F0996743A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3615" y="1757634"/>
              <a:ext cx="400949" cy="400949"/>
            </a:xfrm>
            <a:prstGeom prst="rect">
              <a:avLst/>
            </a:prstGeom>
          </p:spPr>
        </p:pic>
      </p:grpSp>
      <p:grpSp>
        <p:nvGrpSpPr>
          <p:cNvPr id="16" name="Group 15">
            <a:extLst>
              <a:ext uri="{FF2B5EF4-FFF2-40B4-BE49-F238E27FC236}">
                <a16:creationId xmlns:a16="http://schemas.microsoft.com/office/drawing/2014/main" id="{CA5D218C-791B-0CA0-D55C-9A9E83E46935}"/>
              </a:ext>
            </a:extLst>
          </p:cNvPr>
          <p:cNvGrpSpPr/>
          <p:nvPr/>
        </p:nvGrpSpPr>
        <p:grpSpPr>
          <a:xfrm>
            <a:off x="3149935" y="790898"/>
            <a:ext cx="3150531" cy="6250210"/>
            <a:chOff x="554355" y="1706166"/>
            <a:chExt cx="3364425" cy="5433755"/>
          </a:xfrm>
        </p:grpSpPr>
        <p:grpSp>
          <p:nvGrpSpPr>
            <p:cNvPr id="17" name="Group 16">
              <a:extLst>
                <a:ext uri="{FF2B5EF4-FFF2-40B4-BE49-F238E27FC236}">
                  <a16:creationId xmlns:a16="http://schemas.microsoft.com/office/drawing/2014/main" id="{8B5BAB41-3FF0-F843-0A0D-01B2E02A50F5}"/>
                </a:ext>
              </a:extLst>
            </p:cNvPr>
            <p:cNvGrpSpPr/>
            <p:nvPr/>
          </p:nvGrpSpPr>
          <p:grpSpPr>
            <a:xfrm>
              <a:off x="554355" y="1706166"/>
              <a:ext cx="3364425" cy="5433755"/>
              <a:chOff x="554355" y="1706166"/>
              <a:chExt cx="3364425" cy="5433755"/>
            </a:xfrm>
          </p:grpSpPr>
          <p:sp>
            <p:nvSpPr>
              <p:cNvPr id="19" name="Rectangle 18">
                <a:extLst>
                  <a:ext uri="{FF2B5EF4-FFF2-40B4-BE49-F238E27FC236}">
                    <a16:creationId xmlns:a16="http://schemas.microsoft.com/office/drawing/2014/main" id="{62918C40-3D10-F96F-C565-93FE9624D3F3}"/>
                  </a:ext>
                </a:extLst>
              </p:cNvPr>
              <p:cNvSpPr/>
              <p:nvPr/>
            </p:nvSpPr>
            <p:spPr>
              <a:xfrm>
                <a:off x="554355" y="1958108"/>
                <a:ext cx="3364425" cy="4984368"/>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0" name="Group 19">
                <a:extLst>
                  <a:ext uri="{FF2B5EF4-FFF2-40B4-BE49-F238E27FC236}">
                    <a16:creationId xmlns:a16="http://schemas.microsoft.com/office/drawing/2014/main" id="{8F05D8D7-0D2C-D115-9571-C7CEFD39C205}"/>
                  </a:ext>
                </a:extLst>
              </p:cNvPr>
              <p:cNvGrpSpPr/>
              <p:nvPr/>
            </p:nvGrpSpPr>
            <p:grpSpPr>
              <a:xfrm>
                <a:off x="554355" y="1706166"/>
                <a:ext cx="3364425" cy="519798"/>
                <a:chOff x="554355" y="1706166"/>
                <a:chExt cx="3364425" cy="519798"/>
              </a:xfrm>
            </p:grpSpPr>
            <p:sp>
              <p:nvSpPr>
                <p:cNvPr id="23" name="Rectangle 22">
                  <a:extLst>
                    <a:ext uri="{FF2B5EF4-FFF2-40B4-BE49-F238E27FC236}">
                      <a16:creationId xmlns:a16="http://schemas.microsoft.com/office/drawing/2014/main" id="{6361958D-6660-B09A-70AE-32D4EADE8248}"/>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The offer</a:t>
                  </a:r>
                </a:p>
              </p:txBody>
            </p:sp>
            <p:sp>
              <p:nvSpPr>
                <p:cNvPr id="24" name="Oval 23">
                  <a:extLst>
                    <a:ext uri="{FF2B5EF4-FFF2-40B4-BE49-F238E27FC236}">
                      <a16:creationId xmlns:a16="http://schemas.microsoft.com/office/drawing/2014/main" id="{BC0E78E1-F2A6-AC07-85D4-F1B17EA687C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1" name="Oval 20">
                <a:extLst>
                  <a:ext uri="{FF2B5EF4-FFF2-40B4-BE49-F238E27FC236}">
                    <a16:creationId xmlns:a16="http://schemas.microsoft.com/office/drawing/2014/main" id="{108AEFBE-205D-0E93-B5B9-DA8C7F26240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4446A99-BEAA-93F7-23DD-CA73A010D277}"/>
                  </a:ext>
                </a:extLst>
              </p:cNvPr>
              <p:cNvSpPr txBox="1"/>
              <p:nvPr/>
            </p:nvSpPr>
            <p:spPr>
              <a:xfrm>
                <a:off x="696742" y="2229971"/>
                <a:ext cx="3222038" cy="4909950"/>
              </a:xfrm>
              <a:prstGeom prst="rect">
                <a:avLst/>
              </a:prstGeom>
              <a:noFill/>
            </p:spPr>
            <p:txBody>
              <a:bodyPr wrap="square">
                <a:spAutoFit/>
              </a:bodyPr>
              <a:lstStyle/>
              <a:p>
                <a:r>
                  <a:rPr lang="en-US" sz="1000" dirty="0"/>
                  <a:t>The </a:t>
                </a:r>
                <a:r>
                  <a:rPr lang="en-US" sz="1000" b="1" dirty="0"/>
                  <a:t>Working Well Hubs</a:t>
                </a:r>
                <a:r>
                  <a:rPr lang="en-US" sz="1000" dirty="0"/>
                  <a:t> operate as a </a:t>
                </a:r>
                <a:r>
                  <a:rPr lang="en-US" sz="1000" i="1" dirty="0"/>
                  <a:t>one-stop shop</a:t>
                </a:r>
                <a:r>
                  <a:rPr lang="en-US" sz="1000" dirty="0"/>
                  <a:t> for residents to access coordinated support across employment, health, housing, skills, and financial wellbeing. By co-locating multiple partners in one space, the model ensures residents receive joined-up, person-</a:t>
                </a:r>
                <a:r>
                  <a:rPr lang="en-US" sz="1000" dirty="0" err="1"/>
                  <a:t>centred</a:t>
                </a:r>
                <a:r>
                  <a:rPr lang="en-US" sz="1000" dirty="0"/>
                  <a:t> support.</a:t>
                </a:r>
              </a:p>
              <a:p>
                <a:endParaRPr lang="en-US" sz="1000" dirty="0"/>
              </a:p>
              <a:p>
                <a:r>
                  <a:rPr lang="en-US" sz="1000" b="1" dirty="0"/>
                  <a:t>Key Features and Services:</a:t>
                </a:r>
                <a:endParaRPr lang="en-US" sz="1000" dirty="0"/>
              </a:p>
              <a:p>
                <a:r>
                  <a:rPr lang="en-US" sz="1000" b="1" dirty="0"/>
                  <a:t>Triage and Navigation:</a:t>
                </a:r>
                <a:r>
                  <a:rPr lang="en-US" sz="1000" dirty="0"/>
                  <a:t> Dedicated advisors ensure residents are quickly connected to the most appropriate service or intervention — reducing duplication and improving outcomes.</a:t>
                </a:r>
              </a:p>
              <a:p>
                <a:r>
                  <a:rPr lang="en-US" sz="1000" b="1" dirty="0"/>
                  <a:t>Employment Support:</a:t>
                </a:r>
                <a:r>
                  <a:rPr lang="en-US" sz="1000" dirty="0"/>
                  <a:t> Access to employability advisors, job search support and direct links to local employers.</a:t>
                </a:r>
              </a:p>
              <a:p>
                <a:r>
                  <a:rPr lang="en-US" sz="1000" b="1" dirty="0"/>
                  <a:t>Health and Wellbeing Services:</a:t>
                </a:r>
                <a:r>
                  <a:rPr lang="en-US" sz="1000" dirty="0"/>
                  <a:t> Access to community services, addiction recovery, and lifestyle support.</a:t>
                </a:r>
              </a:p>
              <a:p>
                <a:r>
                  <a:rPr lang="en-US" sz="1000" b="1" dirty="0"/>
                  <a:t>Financial and Welfare Advice:</a:t>
                </a:r>
                <a:r>
                  <a:rPr lang="en-US" sz="1000" dirty="0"/>
                  <a:t> Regular sessions with Citizens Advice and partner </a:t>
                </a:r>
                <a:r>
                  <a:rPr lang="en-US" sz="1000" dirty="0" err="1"/>
                  <a:t>organisations</a:t>
                </a:r>
                <a:r>
                  <a:rPr lang="en-US" sz="1000" dirty="0"/>
                  <a:t> providing benefits, debt, and cost-of-living support.</a:t>
                </a:r>
              </a:p>
              <a:p>
                <a:r>
                  <a:rPr lang="en-US" sz="1000" b="1" dirty="0"/>
                  <a:t>Community Engagement:</a:t>
                </a:r>
                <a:r>
                  <a:rPr lang="en-US" sz="1000" dirty="0"/>
                  <a:t> Informal drop-in space encouraging social connection and reducing isolation.</a:t>
                </a:r>
              </a:p>
              <a:p>
                <a:r>
                  <a:rPr lang="en-US" sz="1000" b="1" dirty="0"/>
                  <a:t>Employer Engagement:</a:t>
                </a:r>
                <a:r>
                  <a:rPr lang="en-US" sz="1000" dirty="0"/>
                  <a:t> Events and workshops that promote inclusive employment and provide direct employer connections for residents.</a:t>
                </a:r>
              </a:p>
              <a:p>
                <a:r>
                  <a:rPr lang="en-US" sz="1000" b="1" dirty="0"/>
                  <a:t>Collaborative Working:</a:t>
                </a:r>
                <a:br>
                  <a:rPr lang="en-US" sz="1000" dirty="0"/>
                </a:br>
                <a:r>
                  <a:rPr lang="en-US" sz="1000" dirty="0"/>
                  <a:t>The co-location of services has significantly increased partnership working, improved coordination, and reduced siloed delivery. Residents can now access multiple types of support in a single visit — for example, receiving employment advice alongside mental health or welfare support.</a:t>
                </a:r>
              </a:p>
              <a:p>
                <a:pPr marL="0" marR="0" lvl="0" indent="0" defTabSz="203831" eaLnBrk="1" fontAlgn="auto" latinLnBrk="0" hangingPunct="1">
                  <a:lnSpc>
                    <a:spcPct val="100000"/>
                  </a:lnSpc>
                  <a:spcBef>
                    <a:spcPts val="0"/>
                  </a:spcBef>
                  <a:spcAft>
                    <a:spcPts val="1200"/>
                  </a:spcAft>
                  <a:buClrTx/>
                  <a:buSzTx/>
                  <a:buFontTx/>
                  <a:buNone/>
                  <a:tabLst/>
                  <a:defRPr/>
                </a:pPr>
                <a:endParaRPr lang="en-GB" sz="1100" kern="0" dirty="0">
                  <a:solidFill>
                    <a:srgbClr val="242424"/>
                  </a:solidFill>
                  <a:ea typeface="Calibri" panose="020F0502020204030204" pitchFamily="34" charset="0"/>
                </a:endParaRPr>
              </a:p>
            </p:txBody>
          </p:sp>
        </p:grpSp>
        <p:pic>
          <p:nvPicPr>
            <p:cNvPr id="18" name="Graphic 17" descr="Open hand with solid fill">
              <a:extLst>
                <a:ext uri="{FF2B5EF4-FFF2-40B4-BE49-F238E27FC236}">
                  <a16:creationId xmlns:a16="http://schemas.microsoft.com/office/drawing/2014/main" id="{BD9EE6C7-6A05-1DDA-0A07-B4F6B7E1FD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13615" y="1757634"/>
              <a:ext cx="400949" cy="400949"/>
            </a:xfrm>
            <a:prstGeom prst="rect">
              <a:avLst/>
            </a:prstGeom>
          </p:spPr>
        </p:pic>
      </p:grpSp>
      <p:grpSp>
        <p:nvGrpSpPr>
          <p:cNvPr id="25" name="Group 24">
            <a:extLst>
              <a:ext uri="{FF2B5EF4-FFF2-40B4-BE49-F238E27FC236}">
                <a16:creationId xmlns:a16="http://schemas.microsoft.com/office/drawing/2014/main" id="{C3ACAD88-5721-8ED3-2676-E596EB209B7B}"/>
              </a:ext>
            </a:extLst>
          </p:cNvPr>
          <p:cNvGrpSpPr/>
          <p:nvPr/>
        </p:nvGrpSpPr>
        <p:grpSpPr>
          <a:xfrm>
            <a:off x="6402895" y="782743"/>
            <a:ext cx="5736660" cy="6075257"/>
            <a:chOff x="554355" y="1681363"/>
            <a:chExt cx="3364425" cy="5929100"/>
          </a:xfrm>
        </p:grpSpPr>
        <p:grpSp>
          <p:nvGrpSpPr>
            <p:cNvPr id="26" name="Group 25">
              <a:extLst>
                <a:ext uri="{FF2B5EF4-FFF2-40B4-BE49-F238E27FC236}">
                  <a16:creationId xmlns:a16="http://schemas.microsoft.com/office/drawing/2014/main" id="{24EB4BE9-D81A-8255-A693-CD1FA9D5AFAD}"/>
                </a:ext>
              </a:extLst>
            </p:cNvPr>
            <p:cNvGrpSpPr/>
            <p:nvPr/>
          </p:nvGrpSpPr>
          <p:grpSpPr>
            <a:xfrm>
              <a:off x="554355" y="1681363"/>
              <a:ext cx="3364425" cy="5929100"/>
              <a:chOff x="554355" y="1681363"/>
              <a:chExt cx="3364425" cy="5929100"/>
            </a:xfrm>
          </p:grpSpPr>
          <p:sp>
            <p:nvSpPr>
              <p:cNvPr id="28" name="Rectangle 27">
                <a:extLst>
                  <a:ext uri="{FF2B5EF4-FFF2-40B4-BE49-F238E27FC236}">
                    <a16:creationId xmlns:a16="http://schemas.microsoft.com/office/drawing/2014/main" id="{02BD0AEF-B119-EEDA-5946-AF1A1A20861D}"/>
                  </a:ext>
                </a:extLst>
              </p:cNvPr>
              <p:cNvSpPr/>
              <p:nvPr/>
            </p:nvSpPr>
            <p:spPr>
              <a:xfrm>
                <a:off x="554355" y="1958109"/>
                <a:ext cx="3364425" cy="5652354"/>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12BEF8DE-677A-468D-6E3A-909331106B6D}"/>
                  </a:ext>
                </a:extLst>
              </p:cNvPr>
              <p:cNvGrpSpPr/>
              <p:nvPr/>
            </p:nvGrpSpPr>
            <p:grpSpPr>
              <a:xfrm>
                <a:off x="554355" y="1681363"/>
                <a:ext cx="3335862" cy="544601"/>
                <a:chOff x="554355" y="1681363"/>
                <a:chExt cx="3335862" cy="544601"/>
              </a:xfrm>
            </p:grpSpPr>
            <p:sp>
              <p:nvSpPr>
                <p:cNvPr id="32" name="Rectangle 31">
                  <a:extLst>
                    <a:ext uri="{FF2B5EF4-FFF2-40B4-BE49-F238E27FC236}">
                      <a16:creationId xmlns:a16="http://schemas.microsoft.com/office/drawing/2014/main" id="{A20C555B-7967-D728-4164-C749B7C75337}"/>
                    </a:ext>
                  </a:extLst>
                </p:cNvPr>
                <p:cNvSpPr/>
                <p:nvPr/>
              </p:nvSpPr>
              <p:spPr>
                <a:xfrm>
                  <a:off x="777562" y="1681363"/>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Learning </a:t>
                  </a:r>
                </a:p>
              </p:txBody>
            </p:sp>
            <p:sp>
              <p:nvSpPr>
                <p:cNvPr id="33" name="Oval 32">
                  <a:extLst>
                    <a:ext uri="{FF2B5EF4-FFF2-40B4-BE49-F238E27FC236}">
                      <a16:creationId xmlns:a16="http://schemas.microsoft.com/office/drawing/2014/main" id="{8ABA7894-E050-9440-6F9B-725126B1C9D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0" name="Oval 29">
                <a:extLst>
                  <a:ext uri="{FF2B5EF4-FFF2-40B4-BE49-F238E27FC236}">
                    <a16:creationId xmlns:a16="http://schemas.microsoft.com/office/drawing/2014/main" id="{D67BEC2C-B758-AE0D-5BC8-98959B0E45E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B34D4767-095E-1786-B3E0-C78890EE8CFE}"/>
                  </a:ext>
                </a:extLst>
              </p:cNvPr>
              <p:cNvSpPr txBox="1"/>
              <p:nvPr/>
            </p:nvSpPr>
            <p:spPr>
              <a:xfrm>
                <a:off x="601817" y="2270865"/>
                <a:ext cx="3222038" cy="5144877"/>
              </a:xfrm>
              <a:prstGeom prst="rect">
                <a:avLst/>
              </a:prstGeom>
              <a:noFill/>
            </p:spPr>
            <p:txBody>
              <a:bodyPr wrap="square">
                <a:spAutoFit/>
              </a:bodyPr>
              <a:lstStyle/>
              <a:p>
                <a:r>
                  <a:rPr lang="en-US" sz="1000"/>
                  <a:t>Since opening, the Working Well North Tyneside Hubs have welcomed </a:t>
                </a:r>
                <a:r>
                  <a:rPr lang="en-US" sz="1000" b="1"/>
                  <a:t>over 22,000 visitors</a:t>
                </a:r>
                <a:r>
                  <a:rPr lang="en-US" sz="1000"/>
                  <a:t>, many of whom were previously disengaged from traditional services such as </a:t>
                </a:r>
                <a:r>
                  <a:rPr lang="en-US" sz="1000" err="1"/>
                  <a:t>Jobcentre</a:t>
                </a:r>
                <a:r>
                  <a:rPr lang="en-US" sz="1000"/>
                  <a:t> Plus.</a:t>
                </a:r>
              </a:p>
              <a:p>
                <a:r>
                  <a:rPr lang="en-US" sz="1000" b="1"/>
                  <a:t>Independent evaluation has shown that:</a:t>
                </a:r>
              </a:p>
              <a:p>
                <a:pPr marL="171450" indent="-171450">
                  <a:buFont typeface="Arial" panose="020B0604020202020204" pitchFamily="34" charset="0"/>
                  <a:buChar char="•"/>
                </a:pPr>
                <a:r>
                  <a:rPr lang="en-US" sz="1000"/>
                  <a:t>The Hubs successfully engage a diverse range of residents across age, ethnicity, economic participation, and qualification levels.</a:t>
                </a:r>
              </a:p>
              <a:p>
                <a:pPr marL="171450" indent="-171450">
                  <a:buFont typeface="Arial" panose="020B0604020202020204" pitchFamily="34" charset="0"/>
                  <a:buChar char="•"/>
                </a:pPr>
                <a:r>
                  <a:rPr lang="en-US" sz="1000"/>
                  <a:t>Integration and partnership are key strengths — the shared physical space promotes daily collaboration, coordination, and reduced duplication across partners.</a:t>
                </a:r>
              </a:p>
              <a:p>
                <a:pPr marL="171450" indent="-171450">
                  <a:buFont typeface="Arial" panose="020B0604020202020204" pitchFamily="34" charset="0"/>
                  <a:buChar char="•"/>
                </a:pPr>
                <a:r>
                  <a:rPr lang="en-US" sz="1000"/>
                  <a:t>Residents value the ability to address multiple issues in one visit, accessing employment, health, housing, and financial advice in a single, joined-up setting.</a:t>
                </a:r>
              </a:p>
              <a:p>
                <a:pPr marL="171450" indent="-171450">
                  <a:buFont typeface="Arial" panose="020B0604020202020204" pitchFamily="34" charset="0"/>
                  <a:buChar char="•"/>
                </a:pPr>
                <a:r>
                  <a:rPr lang="en-US" sz="1000"/>
                  <a:t>Neutral branding as part of the </a:t>
                </a:r>
                <a:r>
                  <a:rPr lang="en-US" sz="1000" i="1"/>
                  <a:t>North Tyneside Employment Partnership</a:t>
                </a:r>
                <a:r>
                  <a:rPr lang="en-US" sz="1000"/>
                  <a:t> (rather than solely a council service) has enhanced trust and accessibility, helping to change perceptions among residents who might otherwise hesitate to engage.</a:t>
                </a:r>
              </a:p>
              <a:p>
                <a:pPr marL="171450" indent="-171450">
                  <a:buFont typeface="Arial" panose="020B0604020202020204" pitchFamily="34" charset="0"/>
                  <a:buChar char="•"/>
                </a:pPr>
                <a:r>
                  <a:rPr lang="en-US" sz="1000"/>
                  <a:t>The Hubs’ informal, welcoming, and non-clinical atmosphere has proven vital in encouraging footfall and engagement, particularly among residents who are socially isolated or have previously had negative experiences with formal services.</a:t>
                </a:r>
              </a:p>
              <a:p>
                <a:pPr marL="171450" indent="-171450">
                  <a:buFont typeface="Arial" panose="020B0604020202020204" pitchFamily="34" charset="0"/>
                  <a:buChar char="•"/>
                </a:pPr>
                <a:r>
                  <a:rPr lang="en-US" sz="1000"/>
                  <a:t>The model has also strengthened relationships between the local authority, partners, and employers, creating a visible, trusted community asset that supports both individual and system-wide change.</a:t>
                </a:r>
              </a:p>
              <a:p>
                <a:pPr marL="171450" indent="-171450">
                  <a:buFont typeface="Arial" panose="020B0604020202020204" pitchFamily="34" charset="0"/>
                  <a:buChar char="•"/>
                </a:pPr>
                <a:endParaRPr lang="en-US" sz="1000"/>
              </a:p>
              <a:p>
                <a:pPr>
                  <a:lnSpc>
                    <a:spcPct val="120000"/>
                  </a:lnSpc>
                </a:pPr>
                <a:r>
                  <a:rPr lang="en-US" sz="1000" b="1"/>
                  <a:t>Co-location drives collaboration.</a:t>
                </a:r>
                <a:r>
                  <a:rPr lang="en-US" sz="1000"/>
                  <a:t> Housing multiple partners under one roof ensures that joint working happens organically and daily, not just through formal meetings.</a:t>
                </a:r>
              </a:p>
              <a:p>
                <a:pPr>
                  <a:lnSpc>
                    <a:spcPct val="120000"/>
                  </a:lnSpc>
                </a:pPr>
                <a:r>
                  <a:rPr lang="en-US" sz="1000" b="1"/>
                  <a:t>Design matters.</a:t>
                </a:r>
                <a:r>
                  <a:rPr lang="en-US" sz="1000"/>
                  <a:t> The physical layout and atmosphere of the hubs — bright, informal, and welcoming — directly influence engagement and retention.</a:t>
                </a:r>
              </a:p>
              <a:p>
                <a:pPr>
                  <a:lnSpc>
                    <a:spcPct val="120000"/>
                  </a:lnSpc>
                </a:pPr>
                <a:r>
                  <a:rPr lang="en-US" sz="1000" b="1"/>
                  <a:t>Neutral, partnership-led branding</a:t>
                </a:r>
                <a:r>
                  <a:rPr lang="en-US" sz="1000"/>
                  <a:t> increases community trust and reduces perceived stigma associated with statutory services.</a:t>
                </a:r>
              </a:p>
              <a:p>
                <a:pPr>
                  <a:lnSpc>
                    <a:spcPct val="120000"/>
                  </a:lnSpc>
                </a:pPr>
                <a:r>
                  <a:rPr lang="en-US" sz="1000" b="1"/>
                  <a:t>Simplify access.</a:t>
                </a:r>
                <a:r>
                  <a:rPr lang="en-US" sz="1000"/>
                  <a:t> A clear triage process ensures that people reach the right service first time, reducing frustration and drop-off rates.</a:t>
                </a:r>
              </a:p>
              <a:p>
                <a:pPr>
                  <a:lnSpc>
                    <a:spcPct val="120000"/>
                  </a:lnSpc>
                </a:pPr>
                <a:r>
                  <a:rPr lang="en-US" sz="1000" b="1"/>
                  <a:t>Tell the story.</a:t>
                </a:r>
                <a:r>
                  <a:rPr lang="en-US" sz="1000"/>
                  <a:t> Capturing and sharing success stories and case studies reinforces the value of the model and builds momentum with partners and funders.</a:t>
                </a:r>
              </a:p>
              <a:p>
                <a:pPr>
                  <a:lnSpc>
                    <a:spcPct val="120000"/>
                  </a:lnSpc>
                </a:pPr>
                <a:r>
                  <a:rPr lang="en-US" sz="1000" b="1"/>
                  <a:t>Build employer relationships early.</a:t>
                </a:r>
                <a:r>
                  <a:rPr lang="en-US" sz="1000"/>
                  <a:t> Employer-facing events not only promote inclusive hiring but also create tangible job opportunities for residents.</a:t>
                </a:r>
              </a:p>
              <a:p>
                <a:pPr>
                  <a:lnSpc>
                    <a:spcPct val="120000"/>
                  </a:lnSpc>
                </a:pPr>
                <a:r>
                  <a:rPr lang="en-US" sz="1000" b="1"/>
                  <a:t>Embed continuous learning.</a:t>
                </a:r>
                <a:r>
                  <a:rPr lang="en-US" sz="1000"/>
                  <a:t> Ongoing feedback loops between partners and residents help refine delivery and sustain innovation.</a:t>
                </a:r>
              </a:p>
              <a:p>
                <a:pPr marL="0" marR="0" lvl="0" indent="0" defTabSz="203831" eaLnBrk="1" fontAlgn="auto" latinLnBrk="0" hangingPunct="1">
                  <a:lnSpc>
                    <a:spcPct val="100000"/>
                  </a:lnSpc>
                  <a:spcBef>
                    <a:spcPts val="0"/>
                  </a:spcBef>
                  <a:spcAft>
                    <a:spcPts val="1200"/>
                  </a:spcAft>
                  <a:buClrTx/>
                  <a:buSzTx/>
                  <a:buFontTx/>
                  <a:buNone/>
                  <a:tabLst/>
                  <a:defRPr/>
                </a:pPr>
                <a:endParaRPr lang="en-GB" sz="1100" kern="0">
                  <a:solidFill>
                    <a:srgbClr val="242424"/>
                  </a:solidFill>
                  <a:ea typeface="Calibri" panose="020F0502020204030204" pitchFamily="34" charset="0"/>
                </a:endParaRPr>
              </a:p>
            </p:txBody>
          </p:sp>
        </p:grpSp>
        <p:pic>
          <p:nvPicPr>
            <p:cNvPr id="27" name="Graphic 26" descr="Shooting star with solid fill">
              <a:extLst>
                <a:ext uri="{FF2B5EF4-FFF2-40B4-BE49-F238E27FC236}">
                  <a16:creationId xmlns:a16="http://schemas.microsoft.com/office/drawing/2014/main" id="{5C778131-3C40-FAE9-D47B-9BF7B2B82A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50560" y="1806501"/>
              <a:ext cx="324374" cy="324374"/>
            </a:xfrm>
            <a:prstGeom prst="rect">
              <a:avLst/>
            </a:prstGeom>
          </p:spPr>
        </p:pic>
      </p:grpSp>
    </p:spTree>
    <p:extLst>
      <p:ext uri="{BB962C8B-B14F-4D97-AF65-F5344CB8AC3E}">
        <p14:creationId xmlns:p14="http://schemas.microsoft.com/office/powerpoint/2010/main" val="2558941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1EF61-796D-DF45-9FA5-7AFEF2878D10}"/>
              </a:ext>
            </a:extLst>
          </p:cNvPr>
          <p:cNvSpPr>
            <a:spLocks noGrp="1"/>
          </p:cNvSpPr>
          <p:nvPr>
            <p:ph type="title"/>
          </p:nvPr>
        </p:nvSpPr>
        <p:spPr>
          <a:xfrm>
            <a:off x="838200" y="365125"/>
            <a:ext cx="10515600" cy="1325563"/>
          </a:xfrm>
        </p:spPr>
        <p:txBody>
          <a:bodyPr anchor="ctr">
            <a:normAutofit/>
          </a:bodyPr>
          <a:lstStyle/>
          <a:p>
            <a:r>
              <a:rPr lang="en-GB" b="1"/>
              <a:t>Wider determinants of work and health</a:t>
            </a:r>
            <a:endParaRPr lang="en-US"/>
          </a:p>
        </p:txBody>
      </p:sp>
      <p:graphicFrame>
        <p:nvGraphicFramePr>
          <p:cNvPr id="5" name="Content Placeholder 2">
            <a:extLst>
              <a:ext uri="{FF2B5EF4-FFF2-40B4-BE49-F238E27FC236}">
                <a16:creationId xmlns:a16="http://schemas.microsoft.com/office/drawing/2014/main" id="{92EF6B09-DAF4-3C3E-5A00-86637700106B}"/>
              </a:ext>
            </a:extLst>
          </p:cNvPr>
          <p:cNvGraphicFramePr>
            <a:graphicFrameLocks noGrp="1"/>
          </p:cNvGraphicFramePr>
          <p:nvPr>
            <p:ph idx="1"/>
            <p:extLst>
              <p:ext uri="{D42A27DB-BD31-4B8C-83A1-F6EECF244321}">
                <p14:modId xmlns:p14="http://schemas.microsoft.com/office/powerpoint/2010/main" val="1665214848"/>
              </p:ext>
            </p:extLst>
          </p:nvPr>
        </p:nvGraphicFramePr>
        <p:xfrm>
          <a:off x="581141" y="1568565"/>
          <a:ext cx="11057261" cy="5003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123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5E29-5006-34AB-A167-F930E9BFD3F5}"/>
              </a:ext>
            </a:extLst>
          </p:cNvPr>
          <p:cNvSpPr>
            <a:spLocks noGrp="1"/>
          </p:cNvSpPr>
          <p:nvPr>
            <p:ph type="title"/>
          </p:nvPr>
        </p:nvSpPr>
        <p:spPr>
          <a:xfrm>
            <a:off x="838200" y="365125"/>
            <a:ext cx="10515600" cy="1325563"/>
          </a:xfrm>
        </p:spPr>
        <p:txBody>
          <a:bodyPr anchor="ctr">
            <a:normAutofit/>
          </a:bodyPr>
          <a:lstStyle/>
          <a:p>
            <a:r>
              <a:rPr lang="en-GB" b="1"/>
              <a:t>Health and work</a:t>
            </a:r>
          </a:p>
        </p:txBody>
      </p:sp>
      <p:graphicFrame>
        <p:nvGraphicFramePr>
          <p:cNvPr id="6" name="Content Placeholder 2">
            <a:extLst>
              <a:ext uri="{FF2B5EF4-FFF2-40B4-BE49-F238E27FC236}">
                <a16:creationId xmlns:a16="http://schemas.microsoft.com/office/drawing/2014/main" id="{9D24128D-1DA8-6559-FBC5-C16473D654E1}"/>
              </a:ext>
            </a:extLst>
          </p:cNvPr>
          <p:cNvGraphicFramePr>
            <a:graphicFrameLocks noGrp="1"/>
          </p:cNvGraphicFramePr>
          <p:nvPr>
            <p:ph idx="1"/>
          </p:nvPr>
        </p:nvGraphicFramePr>
        <p:xfrm>
          <a:off x="838200" y="1690688"/>
          <a:ext cx="10515600" cy="4802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2275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B583A-3615-7EA1-AC4C-DFA2FF2AFA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BFCD6A-99D8-1BBD-B96A-316AB758A75E}"/>
              </a:ext>
            </a:extLst>
          </p:cNvPr>
          <p:cNvSpPr>
            <a:spLocks noGrp="1"/>
          </p:cNvSpPr>
          <p:nvPr>
            <p:ph idx="1"/>
          </p:nvPr>
        </p:nvSpPr>
        <p:spPr>
          <a:xfrm>
            <a:off x="291333" y="1254641"/>
            <a:ext cx="11718074" cy="5193432"/>
          </a:xfrm>
          <a:solidFill>
            <a:srgbClr val="E1FFFA"/>
          </a:solidFill>
          <a:ln w="38100">
            <a:solidFill>
              <a:srgbClr val="00A188"/>
            </a:solidFill>
          </a:ln>
        </p:spPr>
        <p:txBody>
          <a:bodyPr vert="horz" lIns="91440" tIns="45720" rIns="91440" bIns="45720" rtlCol="0" anchor="t">
            <a:normAutofit/>
          </a:bodyPr>
          <a:lstStyle/>
          <a:p>
            <a:pPr algn="ctr">
              <a:buNone/>
            </a:pPr>
            <a:endParaRPr lang="en-GB" sz="4400" b="1">
              <a:latin typeface="Arial"/>
              <a:cs typeface="Arial"/>
            </a:endParaRPr>
          </a:p>
          <a:p>
            <a:pPr algn="ctr">
              <a:buNone/>
            </a:pPr>
            <a:endParaRPr lang="en-GB" sz="4400" b="1">
              <a:latin typeface="Arial"/>
              <a:cs typeface="Arial"/>
            </a:endParaRPr>
          </a:p>
          <a:p>
            <a:pPr algn="ctr">
              <a:buNone/>
            </a:pPr>
            <a:r>
              <a:rPr lang="en-GB" sz="4400" b="1">
                <a:latin typeface="Arial"/>
                <a:cs typeface="Arial"/>
              </a:rPr>
              <a:t>Work and inclusion health</a:t>
            </a:r>
            <a:endParaRPr lang="en-GB" sz="4400">
              <a:latin typeface="Arial"/>
              <a:cs typeface="Arial"/>
            </a:endParaRPr>
          </a:p>
          <a:p>
            <a:pPr marL="0" indent="0">
              <a:buNone/>
            </a:pPr>
            <a:endParaRPr lang="en-GB" sz="1600" b="1">
              <a:latin typeface="Arial"/>
              <a:cs typeface="Arial"/>
            </a:endParaRPr>
          </a:p>
        </p:txBody>
      </p:sp>
      <p:sp>
        <p:nvSpPr>
          <p:cNvPr id="4" name="Rectangle: Single Corner Snipped 3">
            <a:extLst>
              <a:ext uri="{FF2B5EF4-FFF2-40B4-BE49-F238E27FC236}">
                <a16:creationId xmlns:a16="http://schemas.microsoft.com/office/drawing/2014/main" id="{443D9B0D-8334-D72C-1200-A126347CC0D7}"/>
              </a:ext>
            </a:extLst>
          </p:cNvPr>
          <p:cNvSpPr/>
          <p:nvPr/>
        </p:nvSpPr>
        <p:spPr>
          <a:xfrm>
            <a:off x="0" y="0"/>
            <a:ext cx="193346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1F0BF6D9-45FC-C9EB-F16B-3A441A584AC8}"/>
              </a:ext>
            </a:extLst>
          </p:cNvPr>
          <p:cNvSpPr/>
          <p:nvPr/>
        </p:nvSpPr>
        <p:spPr>
          <a:xfrm>
            <a:off x="1933462"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Snipped 5">
            <a:extLst>
              <a:ext uri="{FF2B5EF4-FFF2-40B4-BE49-F238E27FC236}">
                <a16:creationId xmlns:a16="http://schemas.microsoft.com/office/drawing/2014/main" id="{4AEB803A-5789-4209-6CBC-FCD15958330F}"/>
              </a:ext>
            </a:extLst>
          </p:cNvPr>
          <p:cNvSpPr/>
          <p:nvPr/>
        </p:nvSpPr>
        <p:spPr>
          <a:xfrm>
            <a:off x="3969746" y="0"/>
            <a:ext cx="2113402"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Snipped 6">
            <a:extLst>
              <a:ext uri="{FF2B5EF4-FFF2-40B4-BE49-F238E27FC236}">
                <a16:creationId xmlns:a16="http://schemas.microsoft.com/office/drawing/2014/main" id="{BF66996B-F1E3-7EC8-7816-FBE001E7B461}"/>
              </a:ext>
            </a:extLst>
          </p:cNvPr>
          <p:cNvSpPr/>
          <p:nvPr/>
        </p:nvSpPr>
        <p:spPr>
          <a:xfrm>
            <a:off x="6090488"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Snipped 7">
            <a:extLst>
              <a:ext uri="{FF2B5EF4-FFF2-40B4-BE49-F238E27FC236}">
                <a16:creationId xmlns:a16="http://schemas.microsoft.com/office/drawing/2014/main" id="{38CFF543-B52D-0488-E4C2-62FF740E3604}"/>
              </a:ext>
            </a:extLst>
          </p:cNvPr>
          <p:cNvSpPr/>
          <p:nvPr/>
        </p:nvSpPr>
        <p:spPr>
          <a:xfrm>
            <a:off x="8126772" y="0"/>
            <a:ext cx="2028944" cy="969484"/>
          </a:xfrm>
          <a:prstGeom prst="snip1Rect">
            <a:avLst/>
          </a:prstGeom>
          <a:solidFill>
            <a:srgbClr val="00A188"/>
          </a:solidFill>
          <a:ln>
            <a:solidFill>
              <a:srgbClr val="00A188"/>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Snipped 8">
            <a:extLst>
              <a:ext uri="{FF2B5EF4-FFF2-40B4-BE49-F238E27FC236}">
                <a16:creationId xmlns:a16="http://schemas.microsoft.com/office/drawing/2014/main" id="{53CB2ADC-C129-E202-E0DC-C6E2A1828291}"/>
              </a:ext>
            </a:extLst>
          </p:cNvPr>
          <p:cNvSpPr/>
          <p:nvPr/>
        </p:nvSpPr>
        <p:spPr>
          <a:xfrm>
            <a:off x="10163056" y="0"/>
            <a:ext cx="2028944" cy="969484"/>
          </a:xfrm>
          <a:prstGeom prst="snip1Rect">
            <a:avLst/>
          </a:prstGeom>
          <a:solidFill>
            <a:schemeClr val="bg2">
              <a:lumMod val="75000"/>
            </a:schemeClr>
          </a:solidFill>
          <a:ln>
            <a:solidFill>
              <a:srgbClr val="7030A0"/>
            </a:solid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D7BEE12-2E75-E0AA-2F31-1279DDDCD089}"/>
              </a:ext>
            </a:extLst>
          </p:cNvPr>
          <p:cNvSpPr txBox="1"/>
          <p:nvPr/>
        </p:nvSpPr>
        <p:spPr>
          <a:xfrm>
            <a:off x="198733" y="156695"/>
            <a:ext cx="1735291" cy="830997"/>
          </a:xfrm>
          <a:prstGeom prst="rect">
            <a:avLst/>
          </a:prstGeom>
          <a:noFill/>
        </p:spPr>
        <p:txBody>
          <a:bodyPr wrap="square" lIns="91440" tIns="45720" rIns="91440" bIns="45720" rtlCol="0" anchor="t">
            <a:spAutoFit/>
          </a:bodyPr>
          <a:lstStyle/>
          <a:p>
            <a:pPr algn="ctr"/>
            <a:r>
              <a:rPr lang="en-GB" sz="1600" b="1">
                <a:latin typeface="Arial"/>
                <a:cs typeface="Arial"/>
                <a:hlinkClick r:id="rId2" action="ppaction://hlinksldjump"/>
              </a:rPr>
              <a:t>Work as a wider determinant of</a:t>
            </a:r>
            <a:r>
              <a:rPr lang="en-GB" sz="1600" b="1">
                <a:solidFill>
                  <a:schemeClr val="bg1"/>
                </a:solidFill>
                <a:latin typeface="Arial"/>
                <a:cs typeface="Arial"/>
                <a:hlinkClick r:id="rId2" action="ppaction://hlinksldjump"/>
              </a:rPr>
              <a:t> </a:t>
            </a:r>
            <a:r>
              <a:rPr lang="en-GB" sz="1600" b="1">
                <a:latin typeface="Arial"/>
                <a:cs typeface="Arial"/>
                <a:hlinkClick r:id="rId2" action="ppaction://hlinksldjump"/>
              </a:rPr>
              <a:t>health</a:t>
            </a:r>
            <a:endParaRPr lang="en-US"/>
          </a:p>
        </p:txBody>
      </p:sp>
      <p:sp>
        <p:nvSpPr>
          <p:cNvPr id="12" name="TextBox 11">
            <a:extLst>
              <a:ext uri="{FF2B5EF4-FFF2-40B4-BE49-F238E27FC236}">
                <a16:creationId xmlns:a16="http://schemas.microsoft.com/office/drawing/2014/main" id="{71AED96A-7A0D-D83A-49CC-AFCE69CA857C}"/>
              </a:ext>
            </a:extLst>
          </p:cNvPr>
          <p:cNvSpPr txBox="1"/>
          <p:nvPr/>
        </p:nvSpPr>
        <p:spPr>
          <a:xfrm>
            <a:off x="4134087" y="185450"/>
            <a:ext cx="1935294" cy="338554"/>
          </a:xfrm>
          <a:prstGeom prst="rect">
            <a:avLst/>
          </a:prstGeom>
          <a:noFill/>
        </p:spPr>
        <p:txBody>
          <a:bodyPr wrap="square" lIns="91440" tIns="45720" rIns="91440" bIns="45720" rtlCol="0" anchor="t">
            <a:spAutoFit/>
          </a:bodyPr>
          <a:lstStyle/>
          <a:p>
            <a:pPr algn="ctr"/>
            <a:r>
              <a:rPr lang="en-GB" sz="1600" b="1">
                <a:latin typeface="Arial"/>
                <a:cs typeface="Arial"/>
                <a:hlinkClick r:id="rId3" action="ppaction://hlinksldjump"/>
              </a:rPr>
              <a:t>Work and health</a:t>
            </a:r>
            <a:endParaRPr lang="en-GB" sz="16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27C242B-2635-F205-0D91-84000695A74C}"/>
              </a:ext>
            </a:extLst>
          </p:cNvPr>
          <p:cNvSpPr txBox="1"/>
          <p:nvPr/>
        </p:nvSpPr>
        <p:spPr>
          <a:xfrm>
            <a:off x="2067652" y="124510"/>
            <a:ext cx="1666299" cy="830997"/>
          </a:xfrm>
          <a:prstGeom prst="rect">
            <a:avLst/>
          </a:prstGeom>
          <a:noFill/>
        </p:spPr>
        <p:txBody>
          <a:bodyPr wrap="square" lIns="91440" tIns="45720" rIns="91440" bIns="45720" rtlCol="0" anchor="t">
            <a:spAutoFit/>
          </a:bodyPr>
          <a:lstStyle/>
          <a:p>
            <a:pPr algn="ctr"/>
            <a:r>
              <a:rPr lang="en-GB" sz="1600" b="1">
                <a:latin typeface="Arial"/>
                <a:cs typeface="Arial"/>
              </a:rPr>
              <a:t>Work and inclusion health</a:t>
            </a:r>
            <a:endParaRPr lang="en-GB" sz="16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991270F-F918-F9D7-2269-D82ADFBB01D7}"/>
              </a:ext>
            </a:extLst>
          </p:cNvPr>
          <p:cNvSpPr txBox="1"/>
          <p:nvPr/>
        </p:nvSpPr>
        <p:spPr>
          <a:xfrm>
            <a:off x="6233723" y="161576"/>
            <a:ext cx="1786558" cy="338554"/>
          </a:xfrm>
          <a:prstGeom prst="rect">
            <a:avLst/>
          </a:prstGeom>
          <a:noFill/>
        </p:spPr>
        <p:txBody>
          <a:bodyPr wrap="square" lIns="91440" tIns="45720" rIns="91440" bIns="45720" rtlCol="0" anchor="t">
            <a:spAutoFit/>
          </a:bodyPr>
          <a:lstStyle/>
          <a:p>
            <a:pPr algn="ctr"/>
            <a:r>
              <a:rPr lang="en-GB" sz="1600" b="1">
                <a:latin typeface="Arial"/>
                <a:cs typeface="Arial"/>
                <a:hlinkClick r:id="rId4" action="ppaction://hlinksldjump"/>
              </a:rPr>
              <a:t>Policy Context</a:t>
            </a:r>
            <a:endParaRPr lang="en-GB" sz="1600" b="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12E58A2-823B-D7AD-A939-B2DB191C5849}"/>
              </a:ext>
            </a:extLst>
          </p:cNvPr>
          <p:cNvSpPr txBox="1"/>
          <p:nvPr/>
        </p:nvSpPr>
        <p:spPr>
          <a:xfrm>
            <a:off x="8316365" y="156695"/>
            <a:ext cx="1649758" cy="584775"/>
          </a:xfrm>
          <a:prstGeom prst="rect">
            <a:avLst/>
          </a:prstGeom>
          <a:noFill/>
        </p:spPr>
        <p:txBody>
          <a:bodyPr wrap="square" lIns="91440" tIns="45720" rIns="91440" bIns="45720" rtlCol="0" anchor="t">
            <a:spAutoFit/>
          </a:bodyPr>
          <a:lstStyle/>
          <a:p>
            <a:pPr algn="ctr"/>
            <a:r>
              <a:rPr lang="en-GB" sz="1600" b="1">
                <a:latin typeface="Arial"/>
                <a:cs typeface="Arial"/>
                <a:hlinkClick r:id="rId5" action="ppaction://hlinksldjump"/>
              </a:rPr>
              <a:t>DWP Structures</a:t>
            </a:r>
            <a:endParaRPr lang="en-GB" sz="1600" b="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920AEE6-5345-B666-83FD-5C25900E6A78}"/>
              </a:ext>
            </a:extLst>
          </p:cNvPr>
          <p:cNvSpPr txBox="1"/>
          <p:nvPr/>
        </p:nvSpPr>
        <p:spPr>
          <a:xfrm>
            <a:off x="10155716" y="161575"/>
            <a:ext cx="2036284" cy="338554"/>
          </a:xfrm>
          <a:prstGeom prst="rect">
            <a:avLst/>
          </a:prstGeom>
          <a:noFill/>
        </p:spPr>
        <p:txBody>
          <a:bodyPr wrap="square" lIns="91440" tIns="45720" rIns="91440" bIns="45720" rtlCol="0" anchor="t">
            <a:spAutoFit/>
          </a:bodyPr>
          <a:lstStyle/>
          <a:p>
            <a:pPr algn="ctr"/>
            <a:r>
              <a:rPr lang="en-GB" sz="1600" b="1">
                <a:latin typeface="Arial"/>
                <a:cs typeface="Arial"/>
                <a:hlinkClick r:id="rId6" action="ppaction://hlinksldjump"/>
              </a:rPr>
              <a:t>Case Studies</a:t>
            </a:r>
            <a:endParaRPr lang="en-GB" sz="16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5514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E07245-B2D6-DDCC-A9A0-D1CE6C49EBD5}"/>
              </a:ext>
            </a:extLst>
          </p:cNvPr>
          <p:cNvSpPr>
            <a:spLocks noGrp="1"/>
          </p:cNvSpPr>
          <p:nvPr>
            <p:ph type="title"/>
          </p:nvPr>
        </p:nvSpPr>
        <p:spPr>
          <a:xfrm>
            <a:off x="1371597" y="348865"/>
            <a:ext cx="10044023" cy="877729"/>
          </a:xfrm>
        </p:spPr>
        <p:txBody>
          <a:bodyPr anchor="ctr">
            <a:normAutofit/>
          </a:bodyPr>
          <a:lstStyle/>
          <a:p>
            <a:r>
              <a:rPr lang="en-GB" sz="3700" b="1">
                <a:solidFill>
                  <a:srgbClr val="FFFFFF"/>
                </a:solidFill>
                <a:latin typeface="Arial" panose="020B0604020202020204" pitchFamily="34" charset="0"/>
                <a:cs typeface="Arial" panose="020B0604020202020204" pitchFamily="34" charset="0"/>
              </a:rPr>
              <a:t>Why focus on inclusion health and work?</a:t>
            </a:r>
          </a:p>
        </p:txBody>
      </p:sp>
      <p:graphicFrame>
        <p:nvGraphicFramePr>
          <p:cNvPr id="5" name="Content Placeholder 2">
            <a:extLst>
              <a:ext uri="{FF2B5EF4-FFF2-40B4-BE49-F238E27FC236}">
                <a16:creationId xmlns:a16="http://schemas.microsoft.com/office/drawing/2014/main" id="{FD6976DF-6C1D-3B10-71E4-6ABB456AE993}"/>
              </a:ext>
            </a:extLst>
          </p:cNvPr>
          <p:cNvGraphicFramePr>
            <a:graphicFrameLocks noGrp="1"/>
          </p:cNvGraphicFramePr>
          <p:nvPr>
            <p:ph idx="1"/>
            <p:extLst>
              <p:ext uri="{D42A27DB-BD31-4B8C-83A1-F6EECF244321}">
                <p14:modId xmlns:p14="http://schemas.microsoft.com/office/powerpoint/2010/main" val="56084200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890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6990A-CA90-FA4F-5773-FE02E7EDFF5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0151F76-7608-FF6A-2713-A051B98A7832}"/>
              </a:ext>
            </a:extLst>
          </p:cNvPr>
          <p:cNvSpPr/>
          <p:nvPr/>
        </p:nvSpPr>
        <p:spPr>
          <a:xfrm>
            <a:off x="8388626" y="5771322"/>
            <a:ext cx="1517888" cy="100982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FF9F28D-27CC-C5CD-3928-87672B4FA647}"/>
              </a:ext>
            </a:extLst>
          </p:cNvPr>
          <p:cNvSpPr txBox="1"/>
          <p:nvPr/>
        </p:nvSpPr>
        <p:spPr>
          <a:xfrm>
            <a:off x="165910" y="751344"/>
            <a:ext cx="3432054" cy="2677656"/>
          </a:xfrm>
          <a:prstGeom prst="rect">
            <a:avLst/>
          </a:prstGeom>
          <a:noFill/>
          <a:ln w="12700">
            <a:solidFill>
              <a:schemeClr val="tx1"/>
            </a:solidFill>
          </a:ln>
        </p:spPr>
        <p:txBody>
          <a:bodyPr wrap="square" rtlCol="0">
            <a:spAutoFit/>
          </a:bodyPr>
          <a:lstStyle/>
          <a:p>
            <a:r>
              <a:rPr lang="en-GB" sz="1400" b="1">
                <a:latin typeface="Arial" panose="020B0604020202020204" pitchFamily="34" charset="0"/>
                <a:ea typeface="Tahoma" panose="020B0604030504040204" pitchFamily="34" charset="0"/>
                <a:cs typeface="Arial" panose="020B0604020202020204" pitchFamily="34" charset="0"/>
                <a:hlinkClick r:id="rId3"/>
              </a:rPr>
              <a:t>Inclusion health </a:t>
            </a:r>
            <a:r>
              <a:rPr lang="en-GB" sz="1400">
                <a:latin typeface="Arial" panose="020B0604020202020204" pitchFamily="34" charset="0"/>
                <a:ea typeface="Tahoma" panose="020B0604030504040204" pitchFamily="34" charset="0"/>
                <a:cs typeface="Arial" panose="020B0604020202020204" pitchFamily="34" charset="0"/>
              </a:rPr>
              <a:t>describes an approach to prevent and address extreme health inequities. </a:t>
            </a:r>
          </a:p>
          <a:p>
            <a:endParaRPr lang="en-GB" sz="1400">
              <a:latin typeface="Arial" panose="020B0604020202020204" pitchFamily="34" charset="0"/>
              <a:ea typeface="Tahoma" panose="020B0604030504040204" pitchFamily="34" charset="0"/>
              <a:cs typeface="Arial" panose="020B0604020202020204" pitchFamily="34" charset="0"/>
            </a:endParaRPr>
          </a:p>
          <a:p>
            <a:r>
              <a:rPr lang="en-GB" sz="1400">
                <a:latin typeface="Arial" panose="020B0604020202020204" pitchFamily="34" charset="0"/>
                <a:ea typeface="Tahoma" panose="020B0604030504040204" pitchFamily="34" charset="0"/>
                <a:cs typeface="Arial" panose="020B0604020202020204" pitchFamily="34" charset="0"/>
              </a:rPr>
              <a:t>Populations are diverse but can share common experiences such as social exclusion, extremely poor health, and barriers in accessing services.</a:t>
            </a:r>
          </a:p>
          <a:p>
            <a:endParaRPr lang="en-GB" sz="1400">
              <a:latin typeface="Arial" panose="020B0604020202020204" pitchFamily="34" charset="0"/>
              <a:ea typeface="Tahoma" panose="020B0604030504040204" pitchFamily="34" charset="0"/>
              <a:cs typeface="Arial" panose="020B0604020202020204" pitchFamily="34" charset="0"/>
            </a:endParaRPr>
          </a:p>
          <a:p>
            <a:r>
              <a:rPr lang="en-GB" sz="1400">
                <a:latin typeface="Arial" panose="020B0604020202020204" pitchFamily="34" charset="0"/>
                <a:ea typeface="Tahoma" panose="020B0604030504040204" pitchFamily="34" charset="0"/>
                <a:cs typeface="Arial" panose="020B0604020202020204" pitchFamily="34" charset="0"/>
              </a:rPr>
              <a:t>They are largely absent in electronic systems meaning their needs can be overlooked. </a:t>
            </a:r>
          </a:p>
        </p:txBody>
      </p:sp>
      <p:sp>
        <p:nvSpPr>
          <p:cNvPr id="9" name="TextBox 8">
            <a:extLst>
              <a:ext uri="{FF2B5EF4-FFF2-40B4-BE49-F238E27FC236}">
                <a16:creationId xmlns:a16="http://schemas.microsoft.com/office/drawing/2014/main" id="{77A3C346-B5E2-63CF-5B1D-5DFC70808B60}"/>
              </a:ext>
            </a:extLst>
          </p:cNvPr>
          <p:cNvSpPr txBox="1"/>
          <p:nvPr/>
        </p:nvSpPr>
        <p:spPr>
          <a:xfrm>
            <a:off x="165911" y="3547949"/>
            <a:ext cx="3432053" cy="2893100"/>
          </a:xfrm>
          <a:prstGeom prst="rect">
            <a:avLst/>
          </a:prstGeom>
          <a:noFill/>
          <a:ln w="12700">
            <a:solidFill>
              <a:schemeClr val="tx1"/>
            </a:solidFill>
          </a:ln>
        </p:spPr>
        <p:txBody>
          <a:bodyPr wrap="square" rtlCol="0">
            <a:spAutoFit/>
          </a:bodyPr>
          <a:lstStyle/>
          <a:p>
            <a:r>
              <a:rPr lang="en-GB" sz="1400" b="1">
                <a:latin typeface="Arial" panose="020B0604020202020204" pitchFamily="34" charset="0"/>
                <a:ea typeface="Tahoma" panose="020B0604030504040204" pitchFamily="34" charset="0"/>
                <a:cs typeface="Arial" panose="020B0604020202020204" pitchFamily="34" charset="0"/>
              </a:rPr>
              <a:t>Includes</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People experiencing homelessness</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Gypsy, Roma and Traveller communities</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Sex workers</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Migrants in vulnerable circumstances</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People subject to modern slavery</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People in contact with the justice system </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People experiencing drug and/or alcohol dependence</a:t>
            </a:r>
          </a:p>
          <a:p>
            <a:pPr marL="171450" indent="-171450">
              <a:buFont typeface="Arial" panose="020B0604020202020204" pitchFamily="34" charset="0"/>
              <a:buChar char="•"/>
            </a:pPr>
            <a:r>
              <a:rPr lang="en-GB" sz="1400">
                <a:latin typeface="Arial" panose="020B0604020202020204" pitchFamily="34" charset="0"/>
                <a:ea typeface="Tahoma" panose="020B0604030504040204" pitchFamily="34" charset="0"/>
                <a:cs typeface="Arial" panose="020B0604020202020204" pitchFamily="34" charset="0"/>
              </a:rPr>
              <a:t>Among others e.g. people with experience of the care system</a:t>
            </a:r>
          </a:p>
        </p:txBody>
      </p:sp>
      <p:sp>
        <p:nvSpPr>
          <p:cNvPr id="10" name="TextBox 9">
            <a:extLst>
              <a:ext uri="{FF2B5EF4-FFF2-40B4-BE49-F238E27FC236}">
                <a16:creationId xmlns:a16="http://schemas.microsoft.com/office/drawing/2014/main" id="{E1E9E525-36BA-74C5-1ECB-E078003B2F1D}"/>
              </a:ext>
            </a:extLst>
          </p:cNvPr>
          <p:cNvSpPr txBox="1"/>
          <p:nvPr/>
        </p:nvSpPr>
        <p:spPr>
          <a:xfrm>
            <a:off x="9173498" y="951399"/>
            <a:ext cx="2602512" cy="1138773"/>
          </a:xfrm>
          <a:prstGeom prst="rect">
            <a:avLst/>
          </a:prstGeom>
          <a:noFill/>
          <a:ln w="12700">
            <a:solidFill>
              <a:srgbClr val="00B0F0"/>
            </a:solidFill>
          </a:ln>
        </p:spPr>
        <p:txBody>
          <a:bodyPr wrap="square" rtlCol="0">
            <a:spAutoFit/>
          </a:bodyPr>
          <a:lstStyle/>
          <a:p>
            <a:r>
              <a:rPr lang="en-GB" sz="1400" b="1">
                <a:latin typeface="Tahoma" panose="020B0604030504040204" pitchFamily="34" charset="0"/>
                <a:ea typeface="Tahoma" panose="020B0604030504040204" pitchFamily="34" charset="0"/>
                <a:cs typeface="Tahoma" panose="020B0604030504040204" pitchFamily="34" charset="0"/>
              </a:rPr>
              <a:t>Impact of wider </a:t>
            </a:r>
            <a:r>
              <a:rPr lang="en-GB" sz="1400" b="1">
                <a:latin typeface="Arial" panose="020B0604020202020204" pitchFamily="34" charset="0"/>
                <a:ea typeface="Tahoma" panose="020B0604030504040204" pitchFamily="34" charset="0"/>
                <a:cs typeface="Arial" panose="020B0604020202020204" pitchFamily="34" charset="0"/>
              </a:rPr>
              <a:t>determinants </a:t>
            </a:r>
            <a:r>
              <a:rPr lang="en-GB" sz="1400">
                <a:latin typeface="Arial" panose="020B0604020202020204" pitchFamily="34" charset="0"/>
                <a:ea typeface="Tahoma" panose="020B0604030504040204" pitchFamily="34" charset="0"/>
                <a:cs typeface="Arial" panose="020B0604020202020204" pitchFamily="34" charset="0"/>
              </a:rPr>
              <a:t>such as education, income, employment and housing</a:t>
            </a:r>
          </a:p>
          <a:p>
            <a:endParaRPr lang="en-GB" sz="1200">
              <a:latin typeface="Tahoma" panose="020B0604030504040204" pitchFamily="34" charset="0"/>
              <a:ea typeface="Tahoma" panose="020B0604030504040204" pitchFamily="34" charset="0"/>
              <a:cs typeface="Tahoma" panose="020B0604030504040204" pitchFamily="34" charset="0"/>
            </a:endParaRPr>
          </a:p>
        </p:txBody>
      </p:sp>
      <p:sp>
        <p:nvSpPr>
          <p:cNvPr id="11" name="TextBox 10">
            <a:extLst>
              <a:ext uri="{FF2B5EF4-FFF2-40B4-BE49-F238E27FC236}">
                <a16:creationId xmlns:a16="http://schemas.microsoft.com/office/drawing/2014/main" id="{736E0E02-D075-E6BD-7179-1217FA53A607}"/>
              </a:ext>
            </a:extLst>
          </p:cNvPr>
          <p:cNvSpPr txBox="1"/>
          <p:nvPr/>
        </p:nvSpPr>
        <p:spPr>
          <a:xfrm>
            <a:off x="9173498" y="2282532"/>
            <a:ext cx="2602512" cy="1600438"/>
          </a:xfrm>
          <a:prstGeom prst="rect">
            <a:avLst/>
          </a:prstGeom>
          <a:noFill/>
          <a:ln w="12700">
            <a:solidFill>
              <a:srgbClr val="FFC000"/>
            </a:solidFill>
          </a:ln>
        </p:spPr>
        <p:txBody>
          <a:bodyPr wrap="square" rtlCol="0">
            <a:spAutoFit/>
          </a:bodyPr>
          <a:lstStyle/>
          <a:p>
            <a:r>
              <a:rPr lang="en-GB" sz="1400" b="1">
                <a:latin typeface="Arial" panose="020B0604020202020204" pitchFamily="34" charset="0"/>
                <a:ea typeface="Tahoma" panose="020B0604030504040204" pitchFamily="34" charset="0"/>
                <a:cs typeface="Arial" panose="020B0604020202020204" pitchFamily="34" charset="0"/>
              </a:rPr>
              <a:t>Area you live: </a:t>
            </a:r>
            <a:r>
              <a:rPr lang="en-GB" sz="1400">
                <a:latin typeface="Arial" panose="020B0604020202020204" pitchFamily="34" charset="0"/>
                <a:ea typeface="Tahoma" panose="020B0604030504040204" pitchFamily="34" charset="0"/>
                <a:cs typeface="Arial" panose="020B0604020202020204" pitchFamily="34" charset="0"/>
              </a:rPr>
              <a:t>Population composition, built and natural environment, levels of social connectedness, and features of specific geographies such as access to green spaces and transport</a:t>
            </a:r>
          </a:p>
        </p:txBody>
      </p:sp>
      <p:sp>
        <p:nvSpPr>
          <p:cNvPr id="12" name="TextBox 11">
            <a:extLst>
              <a:ext uri="{FF2B5EF4-FFF2-40B4-BE49-F238E27FC236}">
                <a16:creationId xmlns:a16="http://schemas.microsoft.com/office/drawing/2014/main" id="{A3D972E4-F9FB-E54C-C28C-CF224D034860}"/>
              </a:ext>
            </a:extLst>
          </p:cNvPr>
          <p:cNvSpPr txBox="1"/>
          <p:nvPr/>
        </p:nvSpPr>
        <p:spPr>
          <a:xfrm>
            <a:off x="9173498" y="4075331"/>
            <a:ext cx="2635254" cy="1384995"/>
          </a:xfrm>
          <a:prstGeom prst="rect">
            <a:avLst/>
          </a:prstGeom>
          <a:noFill/>
          <a:ln w="12700">
            <a:solidFill>
              <a:srgbClr val="FF0000"/>
            </a:solidFill>
          </a:ln>
        </p:spPr>
        <p:txBody>
          <a:bodyPr wrap="square" rtlCol="0">
            <a:spAutoFit/>
          </a:bodyPr>
          <a:lstStyle/>
          <a:p>
            <a:r>
              <a:rPr lang="en-GB" sz="1400" b="1">
                <a:latin typeface="Arial" panose="020B0604020202020204" pitchFamily="34" charset="0"/>
                <a:ea typeface="Tahoma" panose="020B0604030504040204" pitchFamily="34" charset="0"/>
                <a:cs typeface="Arial" panose="020B0604020202020204" pitchFamily="34" charset="0"/>
              </a:rPr>
              <a:t>Personal attributes: </a:t>
            </a:r>
            <a:r>
              <a:rPr lang="en-GB" sz="1400">
                <a:latin typeface="Arial" panose="020B0604020202020204" pitchFamily="34" charset="0"/>
                <a:ea typeface="Tahoma" panose="020B0604030504040204" pitchFamily="34" charset="0"/>
                <a:cs typeface="Arial" panose="020B0604020202020204" pitchFamily="34" charset="0"/>
              </a:rPr>
              <a:t>Age, disability, gender reassignment, marriage and civil partnership, pregnancy and maternity, race, religion or belief, sex, sexual orientation</a:t>
            </a:r>
          </a:p>
        </p:txBody>
      </p:sp>
      <p:sp>
        <p:nvSpPr>
          <p:cNvPr id="2" name="TextBox 1">
            <a:extLst>
              <a:ext uri="{FF2B5EF4-FFF2-40B4-BE49-F238E27FC236}">
                <a16:creationId xmlns:a16="http://schemas.microsoft.com/office/drawing/2014/main" id="{A9F2BDE5-98B5-2C26-6E15-7D3F476693CE}"/>
              </a:ext>
            </a:extLst>
          </p:cNvPr>
          <p:cNvSpPr txBox="1"/>
          <p:nvPr/>
        </p:nvSpPr>
        <p:spPr>
          <a:xfrm>
            <a:off x="165910" y="174325"/>
            <a:ext cx="11840559" cy="410882"/>
          </a:xfrm>
          <a:prstGeom prst="rect">
            <a:avLst/>
          </a:prstGeom>
          <a:noFill/>
        </p:spPr>
        <p:txBody>
          <a:bodyPr wrap="square" rtlCol="0">
            <a:spAutoFit/>
          </a:bodyPr>
          <a:lstStyle/>
          <a:p>
            <a:pPr algn="ctr">
              <a:lnSpc>
                <a:spcPct val="90000"/>
              </a:lnSpc>
              <a:spcBef>
                <a:spcPct val="0"/>
              </a:spcBef>
              <a:spcAft>
                <a:spcPts val="600"/>
              </a:spcAft>
            </a:pPr>
            <a:r>
              <a:rPr lang="en-GB" sz="2300" b="1">
                <a:solidFill>
                  <a:srgbClr val="00A188"/>
                </a:solidFill>
                <a:latin typeface="Tahoma" panose="020B0604030504040204" pitchFamily="34" charset="0"/>
                <a:ea typeface="Tahoma" panose="020B0604030504040204" pitchFamily="34" charset="0"/>
                <a:cs typeface="Tahoma" panose="020B0604030504040204" pitchFamily="34" charset="0"/>
              </a:rPr>
              <a:t>What do we mean by inclusion health and why is intersectionality important?</a:t>
            </a:r>
          </a:p>
        </p:txBody>
      </p:sp>
      <p:pic>
        <p:nvPicPr>
          <p:cNvPr id="4" name="Picture 3" descr="A diagram of circles and lines">
            <a:extLst>
              <a:ext uri="{FF2B5EF4-FFF2-40B4-BE49-F238E27FC236}">
                <a16:creationId xmlns:a16="http://schemas.microsoft.com/office/drawing/2014/main" id="{F405E56C-E3D6-5F1A-C19E-551328D3AE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5186" y="1096014"/>
            <a:ext cx="4887457" cy="5416453"/>
          </a:xfrm>
          <a:prstGeom prst="rect">
            <a:avLst/>
          </a:prstGeom>
        </p:spPr>
      </p:pic>
      <p:sp>
        <p:nvSpPr>
          <p:cNvPr id="5" name="TextBox 4">
            <a:extLst>
              <a:ext uri="{FF2B5EF4-FFF2-40B4-BE49-F238E27FC236}">
                <a16:creationId xmlns:a16="http://schemas.microsoft.com/office/drawing/2014/main" id="{294B9045-B876-0E35-6D64-8686E8498425}"/>
              </a:ext>
            </a:extLst>
          </p:cNvPr>
          <p:cNvSpPr txBox="1"/>
          <p:nvPr/>
        </p:nvSpPr>
        <p:spPr>
          <a:xfrm>
            <a:off x="5019057" y="5771108"/>
            <a:ext cx="4887457" cy="954107"/>
          </a:xfrm>
          <a:prstGeom prst="rect">
            <a:avLst/>
          </a:prstGeom>
          <a:noFill/>
          <a:ln w="12700">
            <a:solidFill>
              <a:srgbClr val="00A188"/>
            </a:solidFill>
          </a:ln>
        </p:spPr>
        <p:txBody>
          <a:bodyPr wrap="square" rtlCol="0">
            <a:spAutoFit/>
          </a:bodyPr>
          <a:lstStyle/>
          <a:p>
            <a:r>
              <a:rPr lang="en-GB" sz="1400">
                <a:latin typeface="Arial" panose="020B0604020202020204" pitchFamily="34" charset="0"/>
                <a:ea typeface="Tahoma" panose="020B0604030504040204" pitchFamily="34" charset="0"/>
                <a:cs typeface="Arial" panose="020B0604020202020204" pitchFamily="34" charset="0"/>
              </a:rPr>
              <a:t>The health inequalities experienced by belonging to one or more inclusion health group can be further exacerbated if individuals also experience other domains of inequality as described above</a:t>
            </a:r>
          </a:p>
        </p:txBody>
      </p:sp>
      <p:sp>
        <p:nvSpPr>
          <p:cNvPr id="6" name="Rectangle 5">
            <a:extLst>
              <a:ext uri="{FF2B5EF4-FFF2-40B4-BE49-F238E27FC236}">
                <a16:creationId xmlns:a16="http://schemas.microsoft.com/office/drawing/2014/main" id="{E5E2178C-0CB4-F85A-61CC-087E4C69F845}"/>
              </a:ext>
            </a:extLst>
          </p:cNvPr>
          <p:cNvSpPr/>
          <p:nvPr/>
        </p:nvSpPr>
        <p:spPr>
          <a:xfrm>
            <a:off x="3923380" y="3101776"/>
            <a:ext cx="1870029" cy="4461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ea typeface="Tahoma" panose="020B0604030504040204" pitchFamily="34" charset="0"/>
                <a:cs typeface="Arial" panose="020B0604020202020204" pitchFamily="34" charset="0"/>
              </a:rPr>
              <a:t>Inclusion</a:t>
            </a:r>
            <a:r>
              <a:rPr lang="en-GB">
                <a:latin typeface="Arial" panose="020B0604020202020204" pitchFamily="34" charset="0"/>
                <a:cs typeface="Arial" panose="020B0604020202020204" pitchFamily="34" charset="0"/>
              </a:rPr>
              <a:t> health</a:t>
            </a:r>
          </a:p>
        </p:txBody>
      </p:sp>
      <p:sp>
        <p:nvSpPr>
          <p:cNvPr id="7" name="TextBox 6">
            <a:extLst>
              <a:ext uri="{FF2B5EF4-FFF2-40B4-BE49-F238E27FC236}">
                <a16:creationId xmlns:a16="http://schemas.microsoft.com/office/drawing/2014/main" id="{BCEC2F46-3FBB-D10D-99C2-566EEFAA0A7F}"/>
              </a:ext>
            </a:extLst>
          </p:cNvPr>
          <p:cNvSpPr txBox="1"/>
          <p:nvPr/>
        </p:nvSpPr>
        <p:spPr>
          <a:xfrm>
            <a:off x="5793409" y="1717181"/>
            <a:ext cx="2065867" cy="307777"/>
          </a:xfrm>
          <a:prstGeom prst="rect">
            <a:avLst/>
          </a:prstGeom>
          <a:noFill/>
        </p:spPr>
        <p:txBody>
          <a:bodyPr wrap="square" rtlCol="0">
            <a:spAutoFit/>
          </a:bodyPr>
          <a:lstStyle/>
          <a:p>
            <a:r>
              <a:rPr lang="en-GB" sz="1400">
                <a:latin typeface="Arial" panose="020B0604020202020204" pitchFamily="34" charset="0"/>
                <a:ea typeface="Tahoma" panose="020B0604030504040204" pitchFamily="34" charset="0"/>
                <a:cs typeface="Arial" panose="020B0604020202020204" pitchFamily="34" charset="0"/>
              </a:rPr>
              <a:t>Socio-economic</a:t>
            </a:r>
            <a:endParaRPr lang="en-GB" sz="14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3705B22-AB78-8DEF-17AA-1FA249A5B6AC}"/>
              </a:ext>
            </a:extLst>
          </p:cNvPr>
          <p:cNvSpPr txBox="1"/>
          <p:nvPr/>
        </p:nvSpPr>
        <p:spPr>
          <a:xfrm>
            <a:off x="7301240" y="3232383"/>
            <a:ext cx="2065867" cy="307777"/>
          </a:xfrm>
          <a:prstGeom prst="rect">
            <a:avLst/>
          </a:prstGeom>
          <a:noFill/>
        </p:spPr>
        <p:txBody>
          <a:bodyPr wrap="square" rtlCol="0">
            <a:spAutoFit/>
          </a:bodyPr>
          <a:lstStyle/>
          <a:p>
            <a:r>
              <a:rPr lang="en-GB" sz="1400">
                <a:latin typeface="Arial" panose="020B0604020202020204" pitchFamily="34" charset="0"/>
                <a:ea typeface="Tahoma" panose="020B0604030504040204" pitchFamily="34" charset="0"/>
                <a:cs typeface="Arial" panose="020B0604020202020204" pitchFamily="34" charset="0"/>
              </a:rPr>
              <a:t>G</a:t>
            </a:r>
            <a:r>
              <a:rPr lang="en-GB" sz="1400">
                <a:latin typeface="Tahoma" panose="020B0604030504040204" pitchFamily="34" charset="0"/>
                <a:ea typeface="Tahoma" panose="020B0604030504040204" pitchFamily="34" charset="0"/>
                <a:cs typeface="Tahoma" panose="020B0604030504040204" pitchFamily="34" charset="0"/>
              </a:rPr>
              <a:t>eography</a:t>
            </a:r>
          </a:p>
        </p:txBody>
      </p:sp>
      <p:sp>
        <p:nvSpPr>
          <p:cNvPr id="15" name="TextBox 14">
            <a:extLst>
              <a:ext uri="{FF2B5EF4-FFF2-40B4-BE49-F238E27FC236}">
                <a16:creationId xmlns:a16="http://schemas.microsoft.com/office/drawing/2014/main" id="{D4E59FDE-7FE9-C507-238D-FADF3C28BA3B}"/>
              </a:ext>
            </a:extLst>
          </p:cNvPr>
          <p:cNvSpPr txBox="1"/>
          <p:nvPr/>
        </p:nvSpPr>
        <p:spPr>
          <a:xfrm>
            <a:off x="5793409" y="4721084"/>
            <a:ext cx="2065867" cy="523220"/>
          </a:xfrm>
          <a:prstGeom prst="rect">
            <a:avLst/>
          </a:prstGeom>
          <a:noFill/>
        </p:spPr>
        <p:txBody>
          <a:bodyPr wrap="square" rtlCol="0">
            <a:spAutoFit/>
          </a:bodyPr>
          <a:lstStyle/>
          <a:p>
            <a:r>
              <a:rPr lang="en-GB" sz="1400">
                <a:latin typeface="Arial" panose="020B0604020202020204" pitchFamily="34" charset="0"/>
                <a:ea typeface="Tahoma" panose="020B0604030504040204" pitchFamily="34" charset="0"/>
                <a:cs typeface="Arial" panose="020B0604020202020204" pitchFamily="34" charset="0"/>
              </a:rPr>
              <a:t>Protected</a:t>
            </a:r>
            <a:r>
              <a:rPr lang="en-GB" sz="1400">
                <a:latin typeface="Arial" panose="020B0604020202020204" pitchFamily="34" charset="0"/>
                <a:cs typeface="Arial" panose="020B0604020202020204" pitchFamily="34" charset="0"/>
              </a:rPr>
              <a:t> characteristics</a:t>
            </a:r>
          </a:p>
        </p:txBody>
      </p:sp>
    </p:spTree>
    <p:extLst>
      <p:ext uri="{BB962C8B-B14F-4D97-AF65-F5344CB8AC3E}">
        <p14:creationId xmlns:p14="http://schemas.microsoft.com/office/powerpoint/2010/main" val="3755545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F7892F8A5218848A350F32B824FDCFE" ma:contentTypeVersion="11" ma:contentTypeDescription="Create a new document." ma:contentTypeScope="" ma:versionID="eb85fa4a612f9fbdff64e897f0e6cbe8">
  <xsd:schema xmlns:xsd="http://www.w3.org/2001/XMLSchema" xmlns:xs="http://www.w3.org/2001/XMLSchema" xmlns:p="http://schemas.microsoft.com/office/2006/metadata/properties" xmlns:ns2="c52e0e22-3a2f-4b99-ac6b-bce882ff4f13" xmlns:ns3="dac97f9e-daed-4786-aee8-dc31fe99b25a" targetNamespace="http://schemas.microsoft.com/office/2006/metadata/properties" ma:root="true" ma:fieldsID="b9f77aa2484ae35f4cdd61688d4a2fb2" ns2:_="" ns3:_="">
    <xsd:import namespace="c52e0e22-3a2f-4b99-ac6b-bce882ff4f13"/>
    <xsd:import namespace="dac97f9e-daed-4786-aee8-dc31fe99b25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2e0e22-3a2f-4b99-ac6b-bce882ff4f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caf2c84-180d-4652-98d8-3773f236d385"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c97f9e-daed-4786-aee8-dc31fe99b25a"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a0f58b92-5497-4715-a12c-14454cfb3398}" ma:internalName="TaxCatchAll" ma:showField="CatchAllData" ma:web="dac97f9e-daed-4786-aee8-dc31fe99b2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52e0e22-3a2f-4b99-ac6b-bce882ff4f13">
      <Terms xmlns="http://schemas.microsoft.com/office/infopath/2007/PartnerControls"/>
    </lcf76f155ced4ddcb4097134ff3c332f>
    <TaxCatchAll xmlns="dac97f9e-daed-4786-aee8-dc31fe99b25a" xsi:nil="true"/>
  </documentManagement>
</p:properties>
</file>

<file path=customXml/itemProps1.xml><?xml version="1.0" encoding="utf-8"?>
<ds:datastoreItem xmlns:ds="http://schemas.openxmlformats.org/officeDocument/2006/customXml" ds:itemID="{30BB8A86-6A01-4BCC-9BBE-382353CCEEFA}">
  <ds:schemaRefs>
    <ds:schemaRef ds:uri="http://schemas.microsoft.com/sharepoint/v3/contenttype/forms"/>
  </ds:schemaRefs>
</ds:datastoreItem>
</file>

<file path=customXml/itemProps2.xml><?xml version="1.0" encoding="utf-8"?>
<ds:datastoreItem xmlns:ds="http://schemas.openxmlformats.org/officeDocument/2006/customXml" ds:itemID="{19FD50EB-9709-4E42-A669-AC2DD11A52D4}"/>
</file>

<file path=customXml/itemProps3.xml><?xml version="1.0" encoding="utf-8"?>
<ds:datastoreItem xmlns:ds="http://schemas.openxmlformats.org/officeDocument/2006/customXml" ds:itemID="{28ACAB5F-59FF-4991-AD86-D485D3B251E0}">
  <ds:schemaRefs>
    <ds:schemaRef ds:uri="http://schemas.microsoft.com/office/2006/documentManagement/types"/>
    <ds:schemaRef ds:uri="http://purl.org/dc/elements/1.1/"/>
    <ds:schemaRef ds:uri="http://schemas.microsoft.com/office/infopath/2007/PartnerControls"/>
    <ds:schemaRef ds:uri="http://purl.org/dc/terms/"/>
    <ds:schemaRef ds:uri="http://purl.org/dc/dcmitype/"/>
    <ds:schemaRef ds:uri="http://schemas.openxmlformats.org/package/2006/metadata/core-properties"/>
    <ds:schemaRef ds:uri="c52e0e22-3a2f-4b99-ac6b-bce882ff4f1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9190</Words>
  <Application>Microsoft Office PowerPoint</Application>
  <PresentationFormat>Widescreen</PresentationFormat>
  <Paragraphs>594</Paragraphs>
  <Slides>48</Slides>
  <Notes>10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48</vt:i4>
      </vt:variant>
    </vt:vector>
  </HeadingPairs>
  <TitlesOfParts>
    <vt:vector size="59" baseType="lpstr">
      <vt:lpstr>Aptos</vt:lpstr>
      <vt:lpstr>Aptos Display</vt:lpstr>
      <vt:lpstr>Arial</vt:lpstr>
      <vt:lpstr>Calibri</vt:lpstr>
      <vt:lpstr>Courier New</vt:lpstr>
      <vt:lpstr>Courier New,monospace</vt:lpstr>
      <vt:lpstr>Tahoma</vt:lpstr>
      <vt:lpstr>office theme</vt:lpstr>
      <vt:lpstr>Office Theme</vt:lpstr>
      <vt:lpstr>Office Theme</vt:lpstr>
      <vt:lpstr>office theme</vt:lpstr>
      <vt:lpstr>Inclusion health and work:  North East and Yorkshire</vt:lpstr>
      <vt:lpstr>PowerPoint Presentation</vt:lpstr>
      <vt:lpstr>PowerPoint Presentation</vt:lpstr>
      <vt:lpstr>PowerPoint Presentation</vt:lpstr>
      <vt:lpstr>Wider determinants of work and health</vt:lpstr>
      <vt:lpstr>Health and work</vt:lpstr>
      <vt:lpstr>PowerPoint Presentation</vt:lpstr>
      <vt:lpstr>Why focus on inclusion health and work?</vt:lpstr>
      <vt:lpstr>PowerPoint Presentation</vt:lpstr>
      <vt:lpstr>PowerPoint Presentation</vt:lpstr>
      <vt:lpstr>Inclusion health data</vt:lpstr>
      <vt:lpstr>PowerPoint Presentation</vt:lpstr>
      <vt:lpstr>PowerPoint Presentation</vt:lpstr>
      <vt:lpstr>PowerPoint Presentation</vt:lpstr>
      <vt:lpstr>PowerPoint Presentation</vt:lpstr>
      <vt:lpstr>PowerPoint Presentation</vt:lpstr>
      <vt:lpstr>Key work and health data headlines – NEY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Policy: 10 Year Health Plan for England: fit for the future </vt:lpstr>
      <vt:lpstr>Get Britain Working White Paper</vt:lpstr>
      <vt:lpstr>Measures and Target Groups</vt:lpstr>
      <vt:lpstr>Measures and Target Groups</vt:lpstr>
      <vt:lpstr>Keep Britain Working Review  Keep Britain Working: Final report - GOV.UK</vt:lpstr>
      <vt:lpstr>Keep Britain Working summary</vt:lpstr>
      <vt:lpstr>Three Recommendations</vt:lpstr>
      <vt:lpstr>PowerPoint Presentation</vt:lpstr>
      <vt:lpstr>Jobcentre Plus organisation chart</vt:lpstr>
      <vt:lpstr>Jobcentre Plus organisation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Mathews, Claire</dc:creator>
  <cp:lastModifiedBy>Railton, Cathie</cp:lastModifiedBy>
  <cp:revision>1</cp:revision>
  <dcterms:created xsi:type="dcterms:W3CDTF">2025-06-19T07:35:21Z</dcterms:created>
  <dcterms:modified xsi:type="dcterms:W3CDTF">2026-05-29T13:58:16Z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0x0101008F7892F8A5218848A350F32B824FDCFE</vt:lpwstr>
  </property>
</Properties>
</file>